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62" r:id="rId1"/>
  </p:sldMasterIdLst>
  <p:notesMasterIdLst>
    <p:notesMasterId r:id="rId134"/>
  </p:notesMasterIdLst>
  <p:sldIdLst>
    <p:sldId id="256" r:id="rId2"/>
    <p:sldId id="257" r:id="rId3"/>
    <p:sldId id="357" r:id="rId4"/>
    <p:sldId id="359" r:id="rId5"/>
    <p:sldId id="358" r:id="rId6"/>
    <p:sldId id="360" r:id="rId7"/>
    <p:sldId id="258" r:id="rId8"/>
    <p:sldId id="361" r:id="rId9"/>
    <p:sldId id="362" r:id="rId10"/>
    <p:sldId id="363" r:id="rId11"/>
    <p:sldId id="259" r:id="rId12"/>
    <p:sldId id="291" r:id="rId13"/>
    <p:sldId id="364" r:id="rId14"/>
    <p:sldId id="365" r:id="rId15"/>
    <p:sldId id="260" r:id="rId16"/>
    <p:sldId id="385" r:id="rId17"/>
    <p:sldId id="366" r:id="rId18"/>
    <p:sldId id="368" r:id="rId19"/>
    <p:sldId id="370" r:id="rId20"/>
    <p:sldId id="371" r:id="rId21"/>
    <p:sldId id="372" r:id="rId22"/>
    <p:sldId id="373" r:id="rId23"/>
    <p:sldId id="374" r:id="rId24"/>
    <p:sldId id="375" r:id="rId25"/>
    <p:sldId id="376" r:id="rId26"/>
    <p:sldId id="377" r:id="rId27"/>
    <p:sldId id="378" r:id="rId28"/>
    <p:sldId id="379" r:id="rId29"/>
    <p:sldId id="386" r:id="rId30"/>
    <p:sldId id="380" r:id="rId31"/>
    <p:sldId id="381" r:id="rId32"/>
    <p:sldId id="382" r:id="rId33"/>
    <p:sldId id="367" r:id="rId34"/>
    <p:sldId id="262" r:id="rId35"/>
    <p:sldId id="263" r:id="rId36"/>
    <p:sldId id="264" r:id="rId37"/>
    <p:sldId id="265" r:id="rId38"/>
    <p:sldId id="266" r:id="rId39"/>
    <p:sldId id="267" r:id="rId40"/>
    <p:sldId id="268" r:id="rId41"/>
    <p:sldId id="270" r:id="rId42"/>
    <p:sldId id="269" r:id="rId43"/>
    <p:sldId id="271" r:id="rId44"/>
    <p:sldId id="272" r:id="rId45"/>
    <p:sldId id="384" r:id="rId46"/>
    <p:sldId id="273" r:id="rId47"/>
    <p:sldId id="274" r:id="rId48"/>
    <p:sldId id="275" r:id="rId49"/>
    <p:sldId id="390" r:id="rId50"/>
    <p:sldId id="276" r:id="rId51"/>
    <p:sldId id="391" r:id="rId52"/>
    <p:sldId id="392" r:id="rId53"/>
    <p:sldId id="277" r:id="rId54"/>
    <p:sldId id="278" r:id="rId55"/>
    <p:sldId id="280" r:id="rId56"/>
    <p:sldId id="279" r:id="rId57"/>
    <p:sldId id="281" r:id="rId58"/>
    <p:sldId id="282" r:id="rId59"/>
    <p:sldId id="387" r:id="rId60"/>
    <p:sldId id="388" r:id="rId61"/>
    <p:sldId id="389" r:id="rId62"/>
    <p:sldId id="285" r:id="rId63"/>
    <p:sldId id="286" r:id="rId64"/>
    <p:sldId id="287" r:id="rId65"/>
    <p:sldId id="288" r:id="rId66"/>
    <p:sldId id="393" r:id="rId67"/>
    <p:sldId id="289" r:id="rId68"/>
    <p:sldId id="290" r:id="rId69"/>
    <p:sldId id="292" r:id="rId70"/>
    <p:sldId id="293" r:id="rId71"/>
    <p:sldId id="294" r:id="rId72"/>
    <p:sldId id="295" r:id="rId73"/>
    <p:sldId id="296" r:id="rId74"/>
    <p:sldId id="297" r:id="rId75"/>
    <p:sldId id="298" r:id="rId76"/>
    <p:sldId id="299" r:id="rId77"/>
    <p:sldId id="300" r:id="rId78"/>
    <p:sldId id="301" r:id="rId79"/>
    <p:sldId id="305" r:id="rId80"/>
    <p:sldId id="304" r:id="rId81"/>
    <p:sldId id="302" r:id="rId82"/>
    <p:sldId id="303" r:id="rId83"/>
    <p:sldId id="306" r:id="rId84"/>
    <p:sldId id="307" r:id="rId85"/>
    <p:sldId id="308" r:id="rId86"/>
    <p:sldId id="309" r:id="rId87"/>
    <p:sldId id="310" r:id="rId88"/>
    <p:sldId id="311" r:id="rId89"/>
    <p:sldId id="312" r:id="rId90"/>
    <p:sldId id="313" r:id="rId91"/>
    <p:sldId id="316" r:id="rId92"/>
    <p:sldId id="314" r:id="rId93"/>
    <p:sldId id="317" r:id="rId94"/>
    <p:sldId id="318" r:id="rId95"/>
    <p:sldId id="319" r:id="rId96"/>
    <p:sldId id="320" r:id="rId97"/>
    <p:sldId id="322" r:id="rId98"/>
    <p:sldId id="321" r:id="rId99"/>
    <p:sldId id="333" r:id="rId100"/>
    <p:sldId id="334" r:id="rId101"/>
    <p:sldId id="335" r:id="rId102"/>
    <p:sldId id="323" r:id="rId103"/>
    <p:sldId id="326" r:id="rId104"/>
    <p:sldId id="325" r:id="rId105"/>
    <p:sldId id="328" r:id="rId106"/>
    <p:sldId id="327" r:id="rId107"/>
    <p:sldId id="329" r:id="rId108"/>
    <p:sldId id="330" r:id="rId109"/>
    <p:sldId id="331" r:id="rId110"/>
    <p:sldId id="332" r:id="rId111"/>
    <p:sldId id="336" r:id="rId112"/>
    <p:sldId id="338" r:id="rId113"/>
    <p:sldId id="339" r:id="rId114"/>
    <p:sldId id="340" r:id="rId115"/>
    <p:sldId id="341" r:id="rId116"/>
    <p:sldId id="342" r:id="rId117"/>
    <p:sldId id="343" r:id="rId118"/>
    <p:sldId id="383" r:id="rId119"/>
    <p:sldId id="344" r:id="rId120"/>
    <p:sldId id="337" r:id="rId121"/>
    <p:sldId id="345" r:id="rId122"/>
    <p:sldId id="347" r:id="rId123"/>
    <p:sldId id="348" r:id="rId124"/>
    <p:sldId id="346" r:id="rId125"/>
    <p:sldId id="350" r:id="rId126"/>
    <p:sldId id="349" r:id="rId127"/>
    <p:sldId id="351" r:id="rId128"/>
    <p:sldId id="352" r:id="rId129"/>
    <p:sldId id="354" r:id="rId130"/>
    <p:sldId id="355" r:id="rId131"/>
    <p:sldId id="353" r:id="rId132"/>
    <p:sldId id="356" r:id="rId133"/>
  </p:sldIdLst>
  <p:sldSz cx="12192000" cy="6858000"/>
  <p:notesSz cx="6858000" cy="9144000"/>
  <p:defaultTextStyle>
    <a:defPPr>
      <a:defRPr lang="en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E7E47"/>
    <a:srgbClr val="5EA5C7"/>
    <a:srgbClr val="FFFFFF"/>
    <a:srgbClr val="AECAAC"/>
    <a:srgbClr val="E97E47"/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176"/>
    <p:restoredTop sz="90428"/>
  </p:normalViewPr>
  <p:slideViewPr>
    <p:cSldViewPr snapToGrid="0" snapToObjects="1">
      <p:cViewPr varScale="1">
        <p:scale>
          <a:sx n="99" d="100"/>
          <a:sy n="99" d="100"/>
        </p:scale>
        <p:origin x="184" y="14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tableStyles" Target="tableStyle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notesMaster" Target="notesMasters/notesMaster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presProps" Target="pres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P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90B4D0-AC14-8D41-B42F-CDF13317A85E}" type="datetimeFigureOut">
              <a:rPr lang="en-PT" smtClean="0"/>
              <a:t>19/04/2023</a:t>
            </a:fld>
            <a:endParaRPr lang="en-P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P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24931C-52E6-4C44-B1F4-F33C2160C3B2}" type="slidenum">
              <a:rPr lang="en-PT" smtClean="0"/>
              <a:t>‹#›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39846941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T" dirty="0"/>
              <a:t>Outline:</a:t>
            </a:r>
          </a:p>
          <a:p>
            <a:endParaRPr lang="en-PT" dirty="0"/>
          </a:p>
          <a:p>
            <a:r>
              <a:rPr lang="en-PT" dirty="0"/>
              <a:t>Background: here we will discuss important primitives for MPC protocols. In particular, Oblivious Transfer, which is a very important primitive in boolean-based apprach, and Oblivious Linear Evaluation which is a generalization of Oblivious Transfer and can be used in the context of arithmetic-based MPC protocols.</a:t>
            </a:r>
          </a:p>
          <a:p>
            <a:endParaRPr lang="en-PT" dirty="0"/>
          </a:p>
          <a:p>
            <a:endParaRPr lang="en-PT" dirty="0"/>
          </a:p>
          <a:p>
            <a:r>
              <a:rPr lang="en-PT" dirty="0"/>
              <a:t>Quantum and classical oblivious transfer: a comparison</a:t>
            </a:r>
          </a:p>
          <a:p>
            <a:r>
              <a:rPr lang="en-PT" dirty="0"/>
              <a:t>Phylogenetic Trees</a:t>
            </a:r>
          </a:p>
          <a:p>
            <a:r>
              <a:rPr lang="en-PT" dirty="0"/>
              <a:t>Oblivious Linear 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2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1043617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T" dirty="0"/>
              <a:t>The motivation is Secure Multiparty Computation and there are currently </a:t>
            </a:r>
          </a:p>
          <a:p>
            <a:endParaRPr lang="en-PT" dirty="0"/>
          </a:p>
          <a:p>
            <a:endParaRPr lang="en-PT" dirty="0"/>
          </a:p>
          <a:p>
            <a:r>
              <a:rPr lang="en-PT" dirty="0"/>
              <a:t>MPC protocols can be devided through several perspectives but here we will look from the point of view of its circuit architecture. </a:t>
            </a:r>
          </a:p>
          <a:p>
            <a:endParaRPr lang="en-PT" dirty="0"/>
          </a:p>
          <a:p>
            <a:endParaRPr lang="en-PT" dirty="0"/>
          </a:p>
          <a:p>
            <a:endParaRPr lang="en-PT" dirty="0"/>
          </a:p>
          <a:p>
            <a:r>
              <a:rPr lang="en-PT" dirty="0"/>
              <a:t>MPC protocols are based in either Boolean circuits or Arithmetic circuits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11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522160864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</a:t>
            </a:r>
            <a:r>
              <a:rPr lang="en-PT" dirty="0"/>
              <a:t>ach basis element r is shifted by the linear factor ax-b inside the same basis 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101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309082780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</a:t>
            </a:r>
            <a:r>
              <a:rPr lang="en-PT" dirty="0"/>
              <a:t>ach basis element r is shifted by the linear factor ax-b inside the same basis 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102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2869054636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</a:t>
            </a:r>
            <a:r>
              <a:rPr lang="en-PT" dirty="0"/>
              <a:t>ach basis element r is shifted by the linear factor ax-b inside the same basis 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103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3648423571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</a:t>
            </a:r>
            <a:r>
              <a:rPr lang="en-PT" dirty="0"/>
              <a:t>ach basis element r is shifted by the linear factor ax-b inside the same basis 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104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1356167114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</a:t>
            </a:r>
            <a:r>
              <a:rPr lang="en-PT" dirty="0"/>
              <a:t>ach basis element r is shifted by the linear factor ax-b inside the same basis 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105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1260216495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</a:t>
            </a:r>
            <a:r>
              <a:rPr lang="en-PT" dirty="0"/>
              <a:t>ach basis element r is shifted by the linear factor ax-b inside the same basis 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106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4123421528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</a:t>
            </a:r>
            <a:r>
              <a:rPr lang="en-PT" dirty="0"/>
              <a:t>ach basis element r is shifted by the linear factor ax-b inside the same basis 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107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3986481269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</a:t>
            </a:r>
            <a:r>
              <a:rPr lang="en-PT" dirty="0"/>
              <a:t>ach basis element r is shifted by the linear factor ax-b inside the same basis 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108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1835457944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</a:t>
            </a:r>
            <a:r>
              <a:rPr lang="en-PT" dirty="0"/>
              <a:t>ach basis element r is shifted by the linear factor ax-b inside the same basis 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109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1078592454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</a:t>
            </a:r>
            <a:r>
              <a:rPr lang="en-PT" dirty="0"/>
              <a:t>ach basis element r is shifted by the linear factor ax-b inside the same basis 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110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9652338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T" dirty="0"/>
              <a:t>The motivation is Secure Multiparty Computation and there are currently </a:t>
            </a:r>
          </a:p>
          <a:p>
            <a:endParaRPr lang="en-PT" dirty="0"/>
          </a:p>
          <a:p>
            <a:endParaRPr lang="en-PT" dirty="0"/>
          </a:p>
          <a:p>
            <a:r>
              <a:rPr lang="en-PT" dirty="0"/>
              <a:t>MPC protocols can be devided through several perspectives but here we will look from the point of view of its circuit architecture. </a:t>
            </a:r>
          </a:p>
          <a:p>
            <a:endParaRPr lang="en-PT" dirty="0"/>
          </a:p>
          <a:p>
            <a:endParaRPr lang="en-PT" dirty="0"/>
          </a:p>
          <a:p>
            <a:endParaRPr lang="en-PT" dirty="0"/>
          </a:p>
          <a:p>
            <a:r>
              <a:rPr lang="en-PT" dirty="0"/>
              <a:t>MPC protocols are based in either Boolean circuits or Arithmetic circuits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12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2292995085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</a:t>
            </a:r>
            <a:r>
              <a:rPr lang="en-PT" dirty="0"/>
              <a:t>ach basis element r is shifted by the linear factor ax-b inside the same basis 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111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2939429868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T" dirty="0"/>
              <a:t>The difficult thing about UC framework is that the environment has access to all inputs/outputs and transcript of the parties. This is to model any environment in which the protocol is running.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112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3081490574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T" dirty="0"/>
              <a:t>The difficult thing about UC framework is that the environment has access to all inputs/outputs and transcript of the parties. This is to model any environment in which the protocol is running.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113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1666573809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T" dirty="0"/>
              <a:t>The difficult thing about UC framework is that the environment has access to all inputs/outputs and transcript of the parties. This is to model any environment in which the protocol is running.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114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3284161113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T" dirty="0"/>
              <a:t>The difficult thing about UC framework is that the environment has access to all inputs/outputs and transcript of the parties. This is to model any environment in which the protocol is running.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115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1271565154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T" dirty="0"/>
              <a:t>The difficult thing about UC framework is that the environment has access to all inputs/outputs and transcript of the parties. This is to model any environment in which the protocol is running.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116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1555511725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T" dirty="0"/>
              <a:t>The difficult thing about UC framework is that the environment has access to all inputs/outputs and transcript of the parties. This is to model any environment in which the protocol is running.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117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1426316401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T" dirty="0"/>
              <a:t>The difficult thing about UC framework is that the environment has access to all inputs/outputs and transcript of the parties. This is to model any environment in which the protocol is running.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118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2019662329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T" dirty="0"/>
              <a:t>This is obviously not indistinguishable because there is no trnascript between the parties.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119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3221131472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T" dirty="0"/>
              <a:t>The difficult thing about UC framework is that the environment has access to all inputs/outputs and transcript of the parties. This is to model any environment in which the protocol is running.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120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11355734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T" dirty="0"/>
              <a:t>The motivation is Secure Multiparty Computation and there are currently </a:t>
            </a:r>
          </a:p>
          <a:p>
            <a:endParaRPr lang="en-PT" dirty="0"/>
          </a:p>
          <a:p>
            <a:endParaRPr lang="en-PT" dirty="0"/>
          </a:p>
          <a:p>
            <a:r>
              <a:rPr lang="en-PT" dirty="0"/>
              <a:t>MPC protocols can be devided through several perspectives but here we will look from the point of view of its circuit architecture. </a:t>
            </a:r>
          </a:p>
          <a:p>
            <a:endParaRPr lang="en-PT" dirty="0"/>
          </a:p>
          <a:p>
            <a:endParaRPr lang="en-PT" dirty="0"/>
          </a:p>
          <a:p>
            <a:endParaRPr lang="en-PT" dirty="0"/>
          </a:p>
          <a:p>
            <a:r>
              <a:rPr lang="en-PT" dirty="0"/>
              <a:t>MPC protocols are based in either Boolean circuits or Arithmetic circuits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13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1050332466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T" dirty="0"/>
              <a:t>The difficult thing about UC framework is that the environment has access to all inputs/outputs and transcript of the parties. This is to model any environment in which the protocol is running.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121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3604544809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T" dirty="0"/>
              <a:t>The difficult thing about UC framework is that the environment has access to all inputs/outputs and transcript of the parties. This is to model any environment in which the protocol is running.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122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3142172448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T" dirty="0"/>
              <a:t>The difficult thing about UC framework is that the environment has access to all inputs/outputs and transcript of the parties. This is to model any environment in which the protocol is running.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123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1795356305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T" dirty="0"/>
              <a:t>The difficult thing about UC framework is that the environment has access to all inputs/outputs and transcript of the parties. This is to model any environment in which the protocol is running.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124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3851565403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T" dirty="0"/>
              <a:t>The difficult thing about UC framework is that the environment has access to all inputs/outputs and transcript of the parties. This is to model any environment in which the protocol is running.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125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2381013266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T" dirty="0"/>
              <a:t>The difficult thing about UC framework is that the environment has access to all inputs/outputs and transcript of the parties. This is to model any environment in which the protocol is running.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126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1828461957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T" dirty="0"/>
              <a:t>The difficult thing about UC framework is that the environment has access to all inputs/outputs and transcript of the parties. This is to model any environment in which the protocol is running.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127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3752293438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T" dirty="0"/>
              <a:t>The motivation is Secure Multiparty Computation and there are currently </a:t>
            </a:r>
          </a:p>
          <a:p>
            <a:endParaRPr lang="en-PT" dirty="0"/>
          </a:p>
          <a:p>
            <a:endParaRPr lang="en-PT" dirty="0"/>
          </a:p>
          <a:p>
            <a:r>
              <a:rPr lang="en-PT" dirty="0"/>
              <a:t>MPC protocols can be devided through several perspectives but here we will look from the point of view of its circuit architecture. </a:t>
            </a:r>
          </a:p>
          <a:p>
            <a:endParaRPr lang="en-PT" dirty="0"/>
          </a:p>
          <a:p>
            <a:endParaRPr lang="en-PT" dirty="0"/>
          </a:p>
          <a:p>
            <a:endParaRPr lang="en-PT" dirty="0"/>
          </a:p>
          <a:p>
            <a:r>
              <a:rPr lang="en-PT" dirty="0"/>
              <a:t>MPC protocols are based in either Boolean circuits or Arithmetic circuits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128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1265368373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T" dirty="0"/>
              <a:t>The motivation is Secure Multiparty Computation and there are currently </a:t>
            </a:r>
          </a:p>
          <a:p>
            <a:endParaRPr lang="en-PT" dirty="0"/>
          </a:p>
          <a:p>
            <a:endParaRPr lang="en-PT" dirty="0"/>
          </a:p>
          <a:p>
            <a:r>
              <a:rPr lang="en-PT" dirty="0"/>
              <a:t>MPC protocols can be devided through several perspectives but here we will look from the point of view of its circuit architecture. </a:t>
            </a:r>
          </a:p>
          <a:p>
            <a:endParaRPr lang="en-PT" dirty="0"/>
          </a:p>
          <a:p>
            <a:endParaRPr lang="en-PT" dirty="0"/>
          </a:p>
          <a:p>
            <a:endParaRPr lang="en-PT" dirty="0"/>
          </a:p>
          <a:p>
            <a:r>
              <a:rPr lang="en-PT" dirty="0"/>
              <a:t>MPC protocols are based in either Boolean circuits or Arithmetic circuits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129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2239629583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T" dirty="0"/>
              <a:t>The motivation is Secure Multiparty Computation and there are currently </a:t>
            </a:r>
          </a:p>
          <a:p>
            <a:endParaRPr lang="en-PT" dirty="0"/>
          </a:p>
          <a:p>
            <a:endParaRPr lang="en-PT" dirty="0"/>
          </a:p>
          <a:p>
            <a:r>
              <a:rPr lang="en-PT" dirty="0"/>
              <a:t>MPC protocols can be devided through several perspectives but here we will look from the point of view of its circuit architecture. </a:t>
            </a:r>
          </a:p>
          <a:p>
            <a:endParaRPr lang="en-PT" dirty="0"/>
          </a:p>
          <a:p>
            <a:endParaRPr lang="en-PT" dirty="0"/>
          </a:p>
          <a:p>
            <a:endParaRPr lang="en-PT" dirty="0"/>
          </a:p>
          <a:p>
            <a:r>
              <a:rPr lang="en-PT" dirty="0"/>
              <a:t>MPC protocols are based in either Boolean circuits or Arithmetic circuits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130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20189963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T" dirty="0"/>
              <a:t>The motivation is Secure Multiparty Computation and there are currently </a:t>
            </a:r>
          </a:p>
          <a:p>
            <a:endParaRPr lang="en-PT" dirty="0"/>
          </a:p>
          <a:p>
            <a:endParaRPr lang="en-PT" dirty="0"/>
          </a:p>
          <a:p>
            <a:r>
              <a:rPr lang="en-PT" dirty="0"/>
              <a:t>MPC protocols can be devided through several perspectives but here we will look from the point of view of its circuit architecture. </a:t>
            </a:r>
          </a:p>
          <a:p>
            <a:endParaRPr lang="en-PT" dirty="0"/>
          </a:p>
          <a:p>
            <a:endParaRPr lang="en-PT" dirty="0"/>
          </a:p>
          <a:p>
            <a:endParaRPr lang="en-PT" dirty="0"/>
          </a:p>
          <a:p>
            <a:r>
              <a:rPr lang="en-PT" dirty="0"/>
              <a:t>MPC protocols are based in either Boolean circuits or Arithmetic circuits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14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455434629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T" dirty="0"/>
              <a:t>The motivation is Secure Multiparty Computation and there are currently </a:t>
            </a:r>
          </a:p>
          <a:p>
            <a:endParaRPr lang="en-PT" dirty="0"/>
          </a:p>
          <a:p>
            <a:endParaRPr lang="en-PT" dirty="0"/>
          </a:p>
          <a:p>
            <a:r>
              <a:rPr lang="en-PT" dirty="0"/>
              <a:t>MPC protocols can be devided through several perspectives but here we will look from the point of view of its circuit architecture. </a:t>
            </a:r>
          </a:p>
          <a:p>
            <a:endParaRPr lang="en-PT" dirty="0"/>
          </a:p>
          <a:p>
            <a:endParaRPr lang="en-PT" dirty="0"/>
          </a:p>
          <a:p>
            <a:endParaRPr lang="en-PT" dirty="0"/>
          </a:p>
          <a:p>
            <a:r>
              <a:rPr lang="en-PT" dirty="0"/>
              <a:t>MPC protocols are based in either Boolean circuits or Arithmetic circuits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131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36357837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T" dirty="0"/>
              <a:t>The motivation is Secure Multiparty Computation and there are currently </a:t>
            </a:r>
          </a:p>
          <a:p>
            <a:endParaRPr lang="en-PT" dirty="0"/>
          </a:p>
          <a:p>
            <a:endParaRPr lang="en-PT" dirty="0"/>
          </a:p>
          <a:p>
            <a:r>
              <a:rPr lang="en-PT" dirty="0"/>
              <a:t>MPC protocols can be devided through several perspectives but here we will look from the point of view of its circuit architecture. </a:t>
            </a:r>
          </a:p>
          <a:p>
            <a:endParaRPr lang="en-PT" dirty="0"/>
          </a:p>
          <a:p>
            <a:endParaRPr lang="en-PT" dirty="0"/>
          </a:p>
          <a:p>
            <a:endParaRPr lang="en-PT" dirty="0"/>
          </a:p>
          <a:p>
            <a:r>
              <a:rPr lang="en-PT" dirty="0"/>
              <a:t>MPC protocols are based in either Boolean circuits or Arithmetic circuits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15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4939450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T" dirty="0"/>
              <a:t>The motivation is Secure Multiparty Computation and there are currently </a:t>
            </a:r>
          </a:p>
          <a:p>
            <a:endParaRPr lang="en-PT" dirty="0"/>
          </a:p>
          <a:p>
            <a:endParaRPr lang="en-PT" dirty="0"/>
          </a:p>
          <a:p>
            <a:r>
              <a:rPr lang="en-PT" dirty="0"/>
              <a:t>MPC protocols can be devided through several perspectives but here we will look from the point of view of its circuit architecture. </a:t>
            </a:r>
          </a:p>
          <a:p>
            <a:endParaRPr lang="en-PT" dirty="0"/>
          </a:p>
          <a:p>
            <a:endParaRPr lang="en-PT" dirty="0"/>
          </a:p>
          <a:p>
            <a:endParaRPr lang="en-PT" dirty="0"/>
          </a:p>
          <a:p>
            <a:r>
              <a:rPr lang="en-PT" dirty="0"/>
              <a:t>MPC protocols are based in either Boolean circuits or Arithmetic circuits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16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15214295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T" dirty="0"/>
              <a:t>The motivation is Secure Multiparty Computation and there are currently </a:t>
            </a:r>
          </a:p>
          <a:p>
            <a:endParaRPr lang="en-PT" dirty="0"/>
          </a:p>
          <a:p>
            <a:endParaRPr lang="en-PT" dirty="0"/>
          </a:p>
          <a:p>
            <a:r>
              <a:rPr lang="en-PT" dirty="0"/>
              <a:t>MPC protocols can be devided through several perspectives but here we will look from the point of view of its circuit architecture. </a:t>
            </a:r>
          </a:p>
          <a:p>
            <a:endParaRPr lang="en-PT" dirty="0"/>
          </a:p>
          <a:p>
            <a:endParaRPr lang="en-PT" dirty="0"/>
          </a:p>
          <a:p>
            <a:endParaRPr lang="en-PT" dirty="0"/>
          </a:p>
          <a:p>
            <a:r>
              <a:rPr lang="en-PT" dirty="0"/>
              <a:t>MPC protocols are based in either Boolean circuits or Arithmetic circuits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17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24094198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T" dirty="0"/>
              <a:t>The motivation is Secure Multiparty Computation and there are currently </a:t>
            </a:r>
          </a:p>
          <a:p>
            <a:endParaRPr lang="en-PT" dirty="0"/>
          </a:p>
          <a:p>
            <a:endParaRPr lang="en-PT" dirty="0"/>
          </a:p>
          <a:p>
            <a:r>
              <a:rPr lang="en-PT" dirty="0"/>
              <a:t>MPC protocols can be devided through several perspectives but here we will look from the point of view of its circuit architecture. </a:t>
            </a:r>
          </a:p>
          <a:p>
            <a:endParaRPr lang="en-PT" dirty="0"/>
          </a:p>
          <a:p>
            <a:endParaRPr lang="en-PT" dirty="0"/>
          </a:p>
          <a:p>
            <a:endParaRPr lang="en-PT" dirty="0"/>
          </a:p>
          <a:p>
            <a:r>
              <a:rPr lang="en-PT" dirty="0"/>
              <a:t>MPC protocols are based in either Boolean circuits or Arithmetic circuits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18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428626375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T" dirty="0"/>
              <a:t>The motivation is Secure Multiparty Computation and there are currently </a:t>
            </a:r>
          </a:p>
          <a:p>
            <a:endParaRPr lang="en-PT" dirty="0"/>
          </a:p>
          <a:p>
            <a:endParaRPr lang="en-PT" dirty="0"/>
          </a:p>
          <a:p>
            <a:r>
              <a:rPr lang="en-PT" dirty="0"/>
              <a:t>MPC protocols can be devided through several perspectives but here we will look from the point of view of its circuit architecture. </a:t>
            </a:r>
          </a:p>
          <a:p>
            <a:endParaRPr lang="en-PT" dirty="0"/>
          </a:p>
          <a:p>
            <a:endParaRPr lang="en-PT" dirty="0"/>
          </a:p>
          <a:p>
            <a:endParaRPr lang="en-PT" dirty="0"/>
          </a:p>
          <a:p>
            <a:r>
              <a:rPr lang="en-PT" dirty="0"/>
              <a:t>MPC protocols are based in either Boolean circuits or Arithmetic circuits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19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294206512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T" dirty="0"/>
              <a:t>The motivation is Secure Multiparty Computation and there are currently </a:t>
            </a:r>
          </a:p>
          <a:p>
            <a:endParaRPr lang="en-PT" dirty="0"/>
          </a:p>
          <a:p>
            <a:endParaRPr lang="en-PT" dirty="0"/>
          </a:p>
          <a:p>
            <a:r>
              <a:rPr lang="en-PT" dirty="0"/>
              <a:t>MPC protocols can be devided through several perspectives but here we will look from the point of view of its circuit architecture. </a:t>
            </a:r>
          </a:p>
          <a:p>
            <a:endParaRPr lang="en-PT" dirty="0"/>
          </a:p>
          <a:p>
            <a:endParaRPr lang="en-PT" dirty="0"/>
          </a:p>
          <a:p>
            <a:endParaRPr lang="en-PT" dirty="0"/>
          </a:p>
          <a:p>
            <a:r>
              <a:rPr lang="en-PT" dirty="0"/>
              <a:t>MPC protocols are based in either Boolean circuits or Arithmetic circuits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20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26717695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T" dirty="0"/>
              <a:t>Outline:</a:t>
            </a:r>
          </a:p>
          <a:p>
            <a:endParaRPr lang="en-PT" dirty="0"/>
          </a:p>
          <a:p>
            <a:r>
              <a:rPr lang="en-PT" dirty="0"/>
              <a:t>Background: here we will discuss important primitives for MPC protocols. In particular, Oblivious Transfer, which is a very important primitive in boolean-based apprach, and Oblivious Linear Evaluation which is a generalization of Oblivious Transfer and can be used in the context of arithmetic-based MPC protocols.</a:t>
            </a:r>
          </a:p>
          <a:p>
            <a:endParaRPr lang="en-PT" dirty="0"/>
          </a:p>
          <a:p>
            <a:endParaRPr lang="en-PT" dirty="0"/>
          </a:p>
          <a:p>
            <a:r>
              <a:rPr lang="en-PT" dirty="0"/>
              <a:t>Quantum and classical oblivious transfer: a comparison</a:t>
            </a:r>
          </a:p>
          <a:p>
            <a:r>
              <a:rPr lang="en-PT" dirty="0"/>
              <a:t>Phylogenetic Trees</a:t>
            </a:r>
          </a:p>
          <a:p>
            <a:r>
              <a:rPr lang="en-PT" dirty="0"/>
              <a:t>Oblivious Linear 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3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18303604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T" dirty="0"/>
              <a:t>The motivation is Secure Multiparty Computation and there are currently </a:t>
            </a:r>
          </a:p>
          <a:p>
            <a:endParaRPr lang="en-PT" dirty="0"/>
          </a:p>
          <a:p>
            <a:endParaRPr lang="en-PT" dirty="0"/>
          </a:p>
          <a:p>
            <a:r>
              <a:rPr lang="en-PT" dirty="0"/>
              <a:t>MPC protocols can be devided through several perspectives but here we will look from the point of view of its circuit architecture. </a:t>
            </a:r>
          </a:p>
          <a:p>
            <a:endParaRPr lang="en-PT" dirty="0"/>
          </a:p>
          <a:p>
            <a:endParaRPr lang="en-PT" dirty="0"/>
          </a:p>
          <a:p>
            <a:endParaRPr lang="en-PT" dirty="0"/>
          </a:p>
          <a:p>
            <a:r>
              <a:rPr lang="en-PT" dirty="0"/>
              <a:t>MPC protocols are based in either Boolean circuits or Arithmetic circuits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21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122017745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T" dirty="0"/>
              <a:t>The motivation is Secure Multiparty Computation and there are currently </a:t>
            </a:r>
          </a:p>
          <a:p>
            <a:endParaRPr lang="en-PT" dirty="0"/>
          </a:p>
          <a:p>
            <a:endParaRPr lang="en-PT" dirty="0"/>
          </a:p>
          <a:p>
            <a:r>
              <a:rPr lang="en-PT" dirty="0"/>
              <a:t>MPC protocols can be devided through several perspectives but here we will look from the point of view of its circuit architecture. </a:t>
            </a:r>
          </a:p>
          <a:p>
            <a:endParaRPr lang="en-PT" dirty="0"/>
          </a:p>
          <a:p>
            <a:endParaRPr lang="en-PT" dirty="0"/>
          </a:p>
          <a:p>
            <a:endParaRPr lang="en-PT" dirty="0"/>
          </a:p>
          <a:p>
            <a:r>
              <a:rPr lang="en-PT" dirty="0"/>
              <a:t>MPC protocols are based in either Boolean circuits or Arithmetic circuits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22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39014813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T" dirty="0"/>
              <a:t>The motivation is Secure Multiparty Computation and there are currently </a:t>
            </a:r>
          </a:p>
          <a:p>
            <a:endParaRPr lang="en-PT" dirty="0"/>
          </a:p>
          <a:p>
            <a:endParaRPr lang="en-PT" dirty="0"/>
          </a:p>
          <a:p>
            <a:r>
              <a:rPr lang="en-PT" dirty="0"/>
              <a:t>MPC protocols can be devided through several perspectives but here we will look from the point of view of its circuit architecture. </a:t>
            </a:r>
          </a:p>
          <a:p>
            <a:endParaRPr lang="en-PT" dirty="0"/>
          </a:p>
          <a:p>
            <a:endParaRPr lang="en-PT" dirty="0"/>
          </a:p>
          <a:p>
            <a:endParaRPr lang="en-PT" dirty="0"/>
          </a:p>
          <a:p>
            <a:r>
              <a:rPr lang="en-PT" dirty="0"/>
              <a:t>MPC protocols are based in either Boolean circuits or Arithmetic circuits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23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1109813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T" dirty="0"/>
              <a:t>The motivation is Secure Multiparty Computation and there are currently </a:t>
            </a:r>
          </a:p>
          <a:p>
            <a:endParaRPr lang="en-PT" dirty="0"/>
          </a:p>
          <a:p>
            <a:endParaRPr lang="en-PT" dirty="0"/>
          </a:p>
          <a:p>
            <a:r>
              <a:rPr lang="en-PT" dirty="0"/>
              <a:t>MPC protocols can be devided through several perspectives but here we will look from the point of view of its circuit architecture. </a:t>
            </a:r>
          </a:p>
          <a:p>
            <a:endParaRPr lang="en-PT" dirty="0"/>
          </a:p>
          <a:p>
            <a:endParaRPr lang="en-PT" dirty="0"/>
          </a:p>
          <a:p>
            <a:endParaRPr lang="en-PT" dirty="0"/>
          </a:p>
          <a:p>
            <a:r>
              <a:rPr lang="en-PT" dirty="0"/>
              <a:t>MPC protocols are based in either Boolean circuits or Arithmetic circuits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24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324383542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T" dirty="0"/>
              <a:t>The motivation is Secure Multiparty Computation and there are currently </a:t>
            </a:r>
          </a:p>
          <a:p>
            <a:endParaRPr lang="en-PT" dirty="0"/>
          </a:p>
          <a:p>
            <a:endParaRPr lang="en-PT" dirty="0"/>
          </a:p>
          <a:p>
            <a:r>
              <a:rPr lang="en-PT" dirty="0"/>
              <a:t>MPC protocols can be devided through several perspectives but here we will look from the point of view of its circuit architecture. </a:t>
            </a:r>
          </a:p>
          <a:p>
            <a:endParaRPr lang="en-PT" dirty="0"/>
          </a:p>
          <a:p>
            <a:endParaRPr lang="en-PT" dirty="0"/>
          </a:p>
          <a:p>
            <a:endParaRPr lang="en-PT" dirty="0"/>
          </a:p>
          <a:p>
            <a:r>
              <a:rPr lang="en-PT" dirty="0"/>
              <a:t>MPC protocols are based in either Boolean circuits or Arithmetic circuits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25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345279652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T" dirty="0"/>
              <a:t>The motivation is Secure Multiparty Computation and there are currently </a:t>
            </a:r>
          </a:p>
          <a:p>
            <a:endParaRPr lang="en-PT" dirty="0"/>
          </a:p>
          <a:p>
            <a:endParaRPr lang="en-PT" dirty="0"/>
          </a:p>
          <a:p>
            <a:r>
              <a:rPr lang="en-PT" dirty="0"/>
              <a:t>MPC protocols can be devided through several perspectives but here we will look from the point of view of its circuit architecture. </a:t>
            </a:r>
          </a:p>
          <a:p>
            <a:endParaRPr lang="en-PT" dirty="0"/>
          </a:p>
          <a:p>
            <a:endParaRPr lang="en-PT" dirty="0"/>
          </a:p>
          <a:p>
            <a:endParaRPr lang="en-PT" dirty="0"/>
          </a:p>
          <a:p>
            <a:r>
              <a:rPr lang="en-PT" dirty="0"/>
              <a:t>MPC protocols are based in either Boolean circuits or Arithmetic circuits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26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354822249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T" dirty="0"/>
              <a:t>The motivation is Secure Multiparty Computation and there are currently </a:t>
            </a:r>
          </a:p>
          <a:p>
            <a:endParaRPr lang="en-PT" dirty="0"/>
          </a:p>
          <a:p>
            <a:endParaRPr lang="en-PT" dirty="0"/>
          </a:p>
          <a:p>
            <a:r>
              <a:rPr lang="en-PT" dirty="0"/>
              <a:t>MPC protocols can be devided through several perspectives but here we will look from the point of view of its circuit architecture. </a:t>
            </a:r>
          </a:p>
          <a:p>
            <a:endParaRPr lang="en-PT" dirty="0"/>
          </a:p>
          <a:p>
            <a:endParaRPr lang="en-PT" dirty="0"/>
          </a:p>
          <a:p>
            <a:endParaRPr lang="en-PT" dirty="0"/>
          </a:p>
          <a:p>
            <a:r>
              <a:rPr lang="en-PT" dirty="0"/>
              <a:t>MPC protocols are based in either Boolean circuits or Arithmetic circuits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27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260945061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T" dirty="0"/>
              <a:t>The motivation is Secure Multiparty Computation and there are currently </a:t>
            </a:r>
          </a:p>
          <a:p>
            <a:endParaRPr lang="en-PT" dirty="0"/>
          </a:p>
          <a:p>
            <a:endParaRPr lang="en-PT" dirty="0"/>
          </a:p>
          <a:p>
            <a:r>
              <a:rPr lang="en-PT" dirty="0"/>
              <a:t>MPC protocols can be devided through several perspectives but here we will look from the point of view of its circuit architecture. </a:t>
            </a:r>
          </a:p>
          <a:p>
            <a:endParaRPr lang="en-PT" dirty="0"/>
          </a:p>
          <a:p>
            <a:endParaRPr lang="en-PT" dirty="0"/>
          </a:p>
          <a:p>
            <a:endParaRPr lang="en-PT" dirty="0"/>
          </a:p>
          <a:p>
            <a:r>
              <a:rPr lang="en-PT" dirty="0"/>
              <a:t>MPC protocols are based in either Boolean circuits or Arithmetic circuits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28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376864533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T" dirty="0"/>
              <a:t>The motivation is Secure Multiparty Computation and there are currently </a:t>
            </a:r>
          </a:p>
          <a:p>
            <a:endParaRPr lang="en-PT" dirty="0"/>
          </a:p>
          <a:p>
            <a:endParaRPr lang="en-PT" dirty="0"/>
          </a:p>
          <a:p>
            <a:r>
              <a:rPr lang="en-PT" dirty="0"/>
              <a:t>MPC protocols can be devided through several perspectives but here we will look from the point of view of its circuit architecture. </a:t>
            </a:r>
          </a:p>
          <a:p>
            <a:endParaRPr lang="en-PT" dirty="0"/>
          </a:p>
          <a:p>
            <a:endParaRPr lang="en-PT" dirty="0"/>
          </a:p>
          <a:p>
            <a:endParaRPr lang="en-PT" dirty="0"/>
          </a:p>
          <a:p>
            <a:r>
              <a:rPr lang="en-PT" dirty="0"/>
              <a:t>MPC protocols are based in either Boolean circuits or Arithmetic circuits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29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351466816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T" dirty="0"/>
              <a:t>The motivation is Secure Multiparty Computation and there are currently </a:t>
            </a:r>
          </a:p>
          <a:p>
            <a:endParaRPr lang="en-PT" dirty="0"/>
          </a:p>
          <a:p>
            <a:endParaRPr lang="en-PT" dirty="0"/>
          </a:p>
          <a:p>
            <a:r>
              <a:rPr lang="en-PT" dirty="0"/>
              <a:t>MPC protocols can be devided through several perspectives but here we will look from the point of view of its circuit architecture. </a:t>
            </a:r>
          </a:p>
          <a:p>
            <a:endParaRPr lang="en-PT" dirty="0"/>
          </a:p>
          <a:p>
            <a:endParaRPr lang="en-PT" dirty="0"/>
          </a:p>
          <a:p>
            <a:endParaRPr lang="en-PT" dirty="0"/>
          </a:p>
          <a:p>
            <a:r>
              <a:rPr lang="en-PT" dirty="0"/>
              <a:t>MPC protocols are based in either Boolean circuits or Arithmetic circuits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30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36555299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T" dirty="0"/>
              <a:t>Outline:</a:t>
            </a:r>
          </a:p>
          <a:p>
            <a:endParaRPr lang="en-PT" dirty="0"/>
          </a:p>
          <a:p>
            <a:r>
              <a:rPr lang="en-PT" dirty="0"/>
              <a:t>Background: here we will discuss important primitives for MPC protocols. In particular, Oblivious Transfer, which is a very important primitive in boolean-based apprach, and Oblivious Linear Evaluation which is a generalization of Oblivious Transfer and can be used in the context of arithmetic-based MPC protocols.</a:t>
            </a:r>
          </a:p>
          <a:p>
            <a:endParaRPr lang="en-PT" dirty="0"/>
          </a:p>
          <a:p>
            <a:endParaRPr lang="en-PT" dirty="0"/>
          </a:p>
          <a:p>
            <a:r>
              <a:rPr lang="en-PT" dirty="0"/>
              <a:t>Quantum and classical oblivious transfer: a comparison</a:t>
            </a:r>
          </a:p>
          <a:p>
            <a:r>
              <a:rPr lang="en-PT" dirty="0"/>
              <a:t>Phylogenetic Trees</a:t>
            </a:r>
          </a:p>
          <a:p>
            <a:r>
              <a:rPr lang="en-PT" dirty="0"/>
              <a:t>Oblivious Linear 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4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159922552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T" dirty="0"/>
              <a:t>The motivation is Secure Multiparty Computation and there are currently </a:t>
            </a:r>
          </a:p>
          <a:p>
            <a:endParaRPr lang="en-PT" dirty="0"/>
          </a:p>
          <a:p>
            <a:endParaRPr lang="en-PT" dirty="0"/>
          </a:p>
          <a:p>
            <a:r>
              <a:rPr lang="en-PT" dirty="0"/>
              <a:t>MPC protocols can be devided through several perspectives but here we will look from the point of view of its circuit architecture. </a:t>
            </a:r>
          </a:p>
          <a:p>
            <a:endParaRPr lang="en-PT" dirty="0"/>
          </a:p>
          <a:p>
            <a:endParaRPr lang="en-PT" dirty="0"/>
          </a:p>
          <a:p>
            <a:endParaRPr lang="en-PT" dirty="0"/>
          </a:p>
          <a:p>
            <a:r>
              <a:rPr lang="en-PT" dirty="0"/>
              <a:t>MPC protocols are based in either Boolean circuits or Arithmetic circuits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31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304570425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T" dirty="0"/>
              <a:t>The motivation is Secure Multiparty Computation and there are currently </a:t>
            </a:r>
          </a:p>
          <a:p>
            <a:endParaRPr lang="en-PT" dirty="0"/>
          </a:p>
          <a:p>
            <a:endParaRPr lang="en-PT" dirty="0"/>
          </a:p>
          <a:p>
            <a:r>
              <a:rPr lang="en-PT" dirty="0"/>
              <a:t>MPC protocols can be devided through several perspectives but here we will look from the point of view of its circuit architecture. </a:t>
            </a:r>
          </a:p>
          <a:p>
            <a:endParaRPr lang="en-PT" dirty="0"/>
          </a:p>
          <a:p>
            <a:endParaRPr lang="en-PT" dirty="0"/>
          </a:p>
          <a:p>
            <a:endParaRPr lang="en-PT" dirty="0"/>
          </a:p>
          <a:p>
            <a:r>
              <a:rPr lang="en-PT" dirty="0"/>
              <a:t>MPC protocols are based in either Boolean circuits or Arithmetic circuits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32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298344728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T" dirty="0"/>
              <a:t>The motivation is Secure Multiparty Computation and there are currently </a:t>
            </a:r>
          </a:p>
          <a:p>
            <a:endParaRPr lang="en-PT" dirty="0"/>
          </a:p>
          <a:p>
            <a:endParaRPr lang="en-PT" dirty="0"/>
          </a:p>
          <a:p>
            <a:r>
              <a:rPr lang="en-PT" dirty="0"/>
              <a:t>MPC protocols can be devided through several perspectives but here we will look from the point of view of its circuit architecture. </a:t>
            </a:r>
          </a:p>
          <a:p>
            <a:endParaRPr lang="en-PT" dirty="0"/>
          </a:p>
          <a:p>
            <a:endParaRPr lang="en-PT" dirty="0"/>
          </a:p>
          <a:p>
            <a:endParaRPr lang="en-PT" dirty="0"/>
          </a:p>
          <a:p>
            <a:r>
              <a:rPr lang="en-PT" dirty="0"/>
              <a:t>MPC protocols are based in either Boolean circuits or Arithmetic circuits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33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179314287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T" dirty="0"/>
              <a:t>The motivation is Secure Multiparty Computation and there are currently </a:t>
            </a:r>
          </a:p>
          <a:p>
            <a:endParaRPr lang="en-PT" dirty="0"/>
          </a:p>
          <a:p>
            <a:endParaRPr lang="en-PT" dirty="0"/>
          </a:p>
          <a:p>
            <a:r>
              <a:rPr lang="en-PT" dirty="0"/>
              <a:t>MPC protocols can be devided through several perspectives but here we will look from the point of view of its circuit architecture. </a:t>
            </a:r>
          </a:p>
          <a:p>
            <a:endParaRPr lang="en-PT" dirty="0"/>
          </a:p>
          <a:p>
            <a:endParaRPr lang="en-PT" dirty="0"/>
          </a:p>
          <a:p>
            <a:endParaRPr lang="en-PT" dirty="0"/>
          </a:p>
          <a:p>
            <a:r>
              <a:rPr lang="en-PT" dirty="0"/>
              <a:t>MPC protocols are based in either Boolean circuits or Arithmetic circuits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34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258041372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T" dirty="0"/>
              <a:t>The motivation is Secure Multiparty Computation and there are currently </a:t>
            </a:r>
          </a:p>
          <a:p>
            <a:endParaRPr lang="en-PT" dirty="0"/>
          </a:p>
          <a:p>
            <a:endParaRPr lang="en-PT" dirty="0"/>
          </a:p>
          <a:p>
            <a:r>
              <a:rPr lang="en-PT" dirty="0"/>
              <a:t>MPC protocols can be devided through several perspectives but here we will look from the point of view of its circuit architecture. </a:t>
            </a:r>
          </a:p>
          <a:p>
            <a:endParaRPr lang="en-PT" dirty="0"/>
          </a:p>
          <a:p>
            <a:endParaRPr lang="en-PT" dirty="0"/>
          </a:p>
          <a:p>
            <a:endParaRPr lang="en-PT" dirty="0"/>
          </a:p>
          <a:p>
            <a:r>
              <a:rPr lang="en-PT" dirty="0"/>
              <a:t>MPC protocols are based in either Boolean circuits or Arithmetic circuits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35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84102033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T" dirty="0"/>
              <a:t>The motivation is Secure Multiparty Computation and there are currently </a:t>
            </a:r>
          </a:p>
          <a:p>
            <a:endParaRPr lang="en-PT" dirty="0"/>
          </a:p>
          <a:p>
            <a:endParaRPr lang="en-PT" dirty="0"/>
          </a:p>
          <a:p>
            <a:r>
              <a:rPr lang="en-PT" dirty="0"/>
              <a:t>MPC protocols can be devided through several perspectives but here we will look from the point of view of its circuit architecture. </a:t>
            </a:r>
          </a:p>
          <a:p>
            <a:endParaRPr lang="en-PT" dirty="0"/>
          </a:p>
          <a:p>
            <a:endParaRPr lang="en-PT" dirty="0"/>
          </a:p>
          <a:p>
            <a:endParaRPr lang="en-PT" dirty="0"/>
          </a:p>
          <a:p>
            <a:r>
              <a:rPr lang="en-PT" dirty="0"/>
              <a:t>MPC protocols are based in either Boolean circuits or Arithmetic circuits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36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138721897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T" dirty="0"/>
              <a:t>The motivation is Secure Multiparty Computation and there are currently </a:t>
            </a:r>
          </a:p>
          <a:p>
            <a:endParaRPr lang="en-PT" dirty="0"/>
          </a:p>
          <a:p>
            <a:endParaRPr lang="en-PT" dirty="0"/>
          </a:p>
          <a:p>
            <a:r>
              <a:rPr lang="en-PT" dirty="0"/>
              <a:t>MPC protocols can be devided through several perspectives but here we will look from the point of view of its circuit architecture. </a:t>
            </a:r>
          </a:p>
          <a:p>
            <a:endParaRPr lang="en-PT" dirty="0"/>
          </a:p>
          <a:p>
            <a:endParaRPr lang="en-PT" dirty="0"/>
          </a:p>
          <a:p>
            <a:endParaRPr lang="en-PT" dirty="0"/>
          </a:p>
          <a:p>
            <a:r>
              <a:rPr lang="en-PT" dirty="0"/>
              <a:t>MPC protocols are based in either Boolean circuits or Arithmetic circuits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37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213721581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T" dirty="0"/>
              <a:t>The motivation is Secure Multiparty Computation and there are currently </a:t>
            </a:r>
          </a:p>
          <a:p>
            <a:endParaRPr lang="en-PT" dirty="0"/>
          </a:p>
          <a:p>
            <a:endParaRPr lang="en-PT" dirty="0"/>
          </a:p>
          <a:p>
            <a:r>
              <a:rPr lang="en-PT" dirty="0"/>
              <a:t>MPC protocols can be devided through several perspectives but here we will look from the point of view of its circuit architecture. </a:t>
            </a:r>
          </a:p>
          <a:p>
            <a:endParaRPr lang="en-PT" dirty="0"/>
          </a:p>
          <a:p>
            <a:endParaRPr lang="en-PT" dirty="0"/>
          </a:p>
          <a:p>
            <a:endParaRPr lang="en-PT" dirty="0"/>
          </a:p>
          <a:p>
            <a:r>
              <a:rPr lang="en-PT" dirty="0"/>
              <a:t>MPC protocols are based in either Boolean circuits or Arithmetic circuits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38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150572762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T" dirty="0"/>
              <a:t>The motivation is Secure Multiparty Computation and there are currently </a:t>
            </a:r>
          </a:p>
          <a:p>
            <a:endParaRPr lang="en-PT" dirty="0"/>
          </a:p>
          <a:p>
            <a:endParaRPr lang="en-PT" dirty="0"/>
          </a:p>
          <a:p>
            <a:r>
              <a:rPr lang="en-PT" dirty="0"/>
              <a:t>MPC protocols can be devided through several perspectives but here we will look from the point of view of its circuit architecture. </a:t>
            </a:r>
          </a:p>
          <a:p>
            <a:endParaRPr lang="en-PT" dirty="0"/>
          </a:p>
          <a:p>
            <a:endParaRPr lang="en-PT" dirty="0"/>
          </a:p>
          <a:p>
            <a:endParaRPr lang="en-PT" dirty="0"/>
          </a:p>
          <a:p>
            <a:r>
              <a:rPr lang="en-PT" dirty="0"/>
              <a:t>MPC protocols are based in either Boolean circuits or Arithmetic circuits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39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26430701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T" dirty="0"/>
              <a:t>The motivation is Secure Multiparty Computation and there are currently </a:t>
            </a:r>
          </a:p>
          <a:p>
            <a:endParaRPr lang="en-PT" dirty="0"/>
          </a:p>
          <a:p>
            <a:endParaRPr lang="en-PT" dirty="0"/>
          </a:p>
          <a:p>
            <a:r>
              <a:rPr lang="en-PT" dirty="0"/>
              <a:t>MPC protocols can be devided through several perspectives but here we will look from the point of view of its circuit architecture. </a:t>
            </a:r>
          </a:p>
          <a:p>
            <a:endParaRPr lang="en-PT" dirty="0"/>
          </a:p>
          <a:p>
            <a:endParaRPr lang="en-PT" dirty="0"/>
          </a:p>
          <a:p>
            <a:endParaRPr lang="en-PT" dirty="0"/>
          </a:p>
          <a:p>
            <a:r>
              <a:rPr lang="en-PT" dirty="0"/>
              <a:t>MPC protocols are based in either Boolean circuits or Arithmetic circuits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40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19791103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T" dirty="0"/>
              <a:t>Outline:</a:t>
            </a:r>
          </a:p>
          <a:p>
            <a:endParaRPr lang="en-PT" dirty="0"/>
          </a:p>
          <a:p>
            <a:r>
              <a:rPr lang="en-PT" dirty="0"/>
              <a:t>Background: here we will discuss important primitives for MPC protocols. In particular, Oblivious Transfer, which is a very important primitive in boolean-based apprach, and Oblivious Linear Evaluation which is a generalization of Oblivious Transfer and can be used in the context of arithmetic-based MPC protocols.</a:t>
            </a:r>
          </a:p>
          <a:p>
            <a:endParaRPr lang="en-PT" dirty="0"/>
          </a:p>
          <a:p>
            <a:endParaRPr lang="en-PT" dirty="0"/>
          </a:p>
          <a:p>
            <a:r>
              <a:rPr lang="en-PT" dirty="0"/>
              <a:t>Quantum and classical oblivious transfer: a comparison</a:t>
            </a:r>
          </a:p>
          <a:p>
            <a:r>
              <a:rPr lang="en-PT" dirty="0"/>
              <a:t>Phylogenetic Trees</a:t>
            </a:r>
          </a:p>
          <a:p>
            <a:r>
              <a:rPr lang="en-PT" dirty="0"/>
              <a:t>Oblivious Linear 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5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202173640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T" dirty="0"/>
              <a:t>The motivation is Secure Multiparty Computation and there are currently </a:t>
            </a:r>
          </a:p>
          <a:p>
            <a:endParaRPr lang="en-PT" dirty="0"/>
          </a:p>
          <a:p>
            <a:endParaRPr lang="en-PT" dirty="0"/>
          </a:p>
          <a:p>
            <a:r>
              <a:rPr lang="en-PT" dirty="0"/>
              <a:t>MPC protocols can be devided through several perspectives but here we will look from the point of view of its circuit architecture. </a:t>
            </a:r>
          </a:p>
          <a:p>
            <a:endParaRPr lang="en-PT" dirty="0"/>
          </a:p>
          <a:p>
            <a:endParaRPr lang="en-PT" dirty="0"/>
          </a:p>
          <a:p>
            <a:endParaRPr lang="en-PT" dirty="0"/>
          </a:p>
          <a:p>
            <a:r>
              <a:rPr lang="en-PT" dirty="0"/>
              <a:t>MPC protocols are based in either Boolean circuits or Arithmetic circuits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41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16849383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T" dirty="0"/>
              <a:t>The motivation is Secure Multiparty Computation and there are currently </a:t>
            </a:r>
          </a:p>
          <a:p>
            <a:endParaRPr lang="en-PT" dirty="0"/>
          </a:p>
          <a:p>
            <a:endParaRPr lang="en-PT" dirty="0"/>
          </a:p>
          <a:p>
            <a:r>
              <a:rPr lang="en-PT" dirty="0"/>
              <a:t>MPC protocols can be devided through several perspectives but here we will look from the point of view of its circuit architecture. </a:t>
            </a:r>
          </a:p>
          <a:p>
            <a:endParaRPr lang="en-PT" dirty="0"/>
          </a:p>
          <a:p>
            <a:endParaRPr lang="en-PT" dirty="0"/>
          </a:p>
          <a:p>
            <a:endParaRPr lang="en-PT" dirty="0"/>
          </a:p>
          <a:p>
            <a:r>
              <a:rPr lang="en-PT" dirty="0"/>
              <a:t>MPC protocols are based in either Boolean circuits or Arithmetic circuits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42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212446077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T" dirty="0"/>
              <a:t>The motivation is Secure Multiparty Computation and there are currently </a:t>
            </a:r>
          </a:p>
          <a:p>
            <a:endParaRPr lang="en-PT" dirty="0"/>
          </a:p>
          <a:p>
            <a:endParaRPr lang="en-PT" dirty="0"/>
          </a:p>
          <a:p>
            <a:r>
              <a:rPr lang="en-PT" dirty="0"/>
              <a:t>MPC protocols can be devided through several perspectives but here we will look from the point of view of its circuit architecture. </a:t>
            </a:r>
          </a:p>
          <a:p>
            <a:endParaRPr lang="en-PT" dirty="0"/>
          </a:p>
          <a:p>
            <a:endParaRPr lang="en-PT" dirty="0"/>
          </a:p>
          <a:p>
            <a:endParaRPr lang="en-PT" dirty="0"/>
          </a:p>
          <a:p>
            <a:r>
              <a:rPr lang="en-PT" dirty="0"/>
              <a:t>MPC protocols are based in either Boolean circuits or Arithmetic circuits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43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186825923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T" dirty="0"/>
              <a:t>From a security perspective it is easier to compare both approaches. And this is the main motivation to perform QOT. [Todo: Desenrolar esta ideia um pouco só por paralavras] intercept now decipher later attack</a:t>
            </a:r>
          </a:p>
          <a:p>
            <a:endParaRPr lang="en-PT" dirty="0"/>
          </a:p>
          <a:p>
            <a:endParaRPr lang="en-PT" dirty="0"/>
          </a:p>
          <a:p>
            <a:endParaRPr lang="en-PT" dirty="0"/>
          </a:p>
          <a:p>
            <a:endParaRPr lang="en-PT" dirty="0"/>
          </a:p>
          <a:p>
            <a:r>
              <a:rPr lang="en-PT" dirty="0"/>
              <a:t>There is not benchmark work to compare these two approaches.</a:t>
            </a:r>
          </a:p>
          <a:p>
            <a:endParaRPr lang="en-PT" dirty="0"/>
          </a:p>
          <a:p>
            <a:endParaRPr lang="en-PT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PT" sz="1200" dirty="0">
                <a:latin typeface="Avenir Next LT Pro" panose="020B0504020202020204" pitchFamily="34" charset="77"/>
              </a:rPr>
              <a:t>Does that comparison makes sense from a practical perspective?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PT" sz="1200" dirty="0">
              <a:latin typeface="Avenir Next LT Pro" panose="020B0504020202020204" pitchFamily="34" charset="7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PT" sz="1200" dirty="0">
              <a:latin typeface="Avenir Next LT Pro" panose="020B0504020202020204" pitchFamily="34" charset="7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PT" sz="1200" dirty="0">
                <a:latin typeface="Avenir Next LT Pro" panose="020B0504020202020204" pitchFamily="34" charset="77"/>
              </a:rPr>
              <a:t>Any practical gain? Experimentally, can we assess if there is a best approach? Simply comparable?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44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332711267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T" dirty="0"/>
              <a:t>From a security perspective it is easier to compare both approaches. And this is the main motivation to perform QOT. [Todo: Desenrolar esta ideia um pouco só por paralavras] intercept now decipher later attack</a:t>
            </a:r>
          </a:p>
          <a:p>
            <a:endParaRPr lang="en-PT" dirty="0"/>
          </a:p>
          <a:p>
            <a:endParaRPr lang="en-PT" dirty="0"/>
          </a:p>
          <a:p>
            <a:endParaRPr lang="en-PT" dirty="0"/>
          </a:p>
          <a:p>
            <a:endParaRPr lang="en-PT" dirty="0"/>
          </a:p>
          <a:p>
            <a:r>
              <a:rPr lang="en-PT" dirty="0"/>
              <a:t>There is not benchmark work to compare these two approaches.</a:t>
            </a:r>
          </a:p>
          <a:p>
            <a:endParaRPr lang="en-PT" dirty="0"/>
          </a:p>
          <a:p>
            <a:endParaRPr lang="en-PT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PT" sz="1200" dirty="0">
                <a:latin typeface="Avenir Next LT Pro" panose="020B0504020202020204" pitchFamily="34" charset="77"/>
              </a:rPr>
              <a:t>Does that comparison makes sense from a practical perspective?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PT" sz="1200" dirty="0">
              <a:latin typeface="Avenir Next LT Pro" panose="020B0504020202020204" pitchFamily="34" charset="7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PT" sz="1200" dirty="0">
              <a:latin typeface="Avenir Next LT Pro" panose="020B0504020202020204" pitchFamily="34" charset="7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PT" sz="1200" dirty="0">
                <a:latin typeface="Avenir Next LT Pro" panose="020B0504020202020204" pitchFamily="34" charset="77"/>
              </a:rPr>
              <a:t>Any practical gain? Experimentally, can we assess if there is a best approach? Simply comparable?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45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47250662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T" dirty="0"/>
              <a:t>There is not benchmark work to compare these two approaches.</a:t>
            </a:r>
          </a:p>
          <a:p>
            <a:endParaRPr lang="en-PT" dirty="0"/>
          </a:p>
          <a:p>
            <a:endParaRPr lang="en-PT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PT" sz="1200" dirty="0">
                <a:latin typeface="Avenir Next LT Pro" panose="020B0504020202020204" pitchFamily="34" charset="77"/>
              </a:rPr>
              <a:t>Does that comparison makes sense from a practical perspective?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PT" sz="1200" dirty="0">
              <a:latin typeface="Avenir Next LT Pro" panose="020B0504020202020204" pitchFamily="34" charset="7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PT" sz="1200" dirty="0">
              <a:latin typeface="Avenir Next LT Pro" panose="020B0504020202020204" pitchFamily="34" charset="7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PT" sz="1200" dirty="0">
                <a:latin typeface="Avenir Next LT Pro" panose="020B0504020202020204" pitchFamily="34" charset="77"/>
              </a:rPr>
              <a:t>Any practical gain? Experimentally, can we assess if there is a best approach? Simply comparable?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46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221672083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T" dirty="0"/>
              <a:t>There is not benchmark work to compare these two approaches.</a:t>
            </a:r>
          </a:p>
          <a:p>
            <a:endParaRPr lang="en-PT" dirty="0"/>
          </a:p>
          <a:p>
            <a:endParaRPr lang="en-PT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PT" sz="1200" dirty="0">
                <a:latin typeface="Avenir Next LT Pro" panose="020B0504020202020204" pitchFamily="34" charset="77"/>
              </a:rPr>
              <a:t>Does that comparison makes sense from a practical perspective?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PT" sz="1200" dirty="0">
              <a:latin typeface="Avenir Next LT Pro" panose="020B0504020202020204" pitchFamily="34" charset="7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PT" sz="1200" dirty="0">
              <a:latin typeface="Avenir Next LT Pro" panose="020B0504020202020204" pitchFamily="34" charset="7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PT" sz="1200" dirty="0">
                <a:latin typeface="Avenir Next LT Pro" panose="020B0504020202020204" pitchFamily="34" charset="77"/>
              </a:rPr>
              <a:t>Any practical gain? Experimentally, can we assess if there is a best approach? Simply comparable?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47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338997991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T" sz="1200" dirty="0">
              <a:latin typeface="Avenir Next LT Pro" panose="020B0504020202020204" pitchFamily="34" charset="77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48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388101591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T" sz="1200" dirty="0">
              <a:latin typeface="Avenir Next LT Pro" panose="020B0504020202020204" pitchFamily="34" charset="77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49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37251349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T" sz="1200" dirty="0">
                <a:latin typeface="Avenir Next LT Pro" panose="020B0504020202020204" pitchFamily="34" charset="77"/>
              </a:rPr>
              <a:t>SimpleOT estimation done by [</a:t>
            </a:r>
            <a:r>
              <a:rPr lang="en-GB" dirty="0"/>
              <a:t>OT Based on </a:t>
            </a:r>
            <a:r>
              <a:rPr lang="en-GB" dirty="0" err="1"/>
              <a:t>NTRUEncrypt</a:t>
            </a:r>
            <a:r>
              <a:rPr lang="en-GB" dirty="0"/>
              <a:t>] paper</a:t>
            </a:r>
            <a:endParaRPr lang="en-PT" sz="1200" dirty="0">
              <a:latin typeface="Avenir Next LT Pro" panose="020B0504020202020204" pitchFamily="34" charset="77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50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37237958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T" dirty="0"/>
              <a:t>Outline:</a:t>
            </a:r>
          </a:p>
          <a:p>
            <a:endParaRPr lang="en-PT" dirty="0"/>
          </a:p>
          <a:p>
            <a:r>
              <a:rPr lang="en-PT" dirty="0"/>
              <a:t>Background: here we will discuss important primitives for MPC protocols. In particular, Oblivious Transfer, which is a very important primitive in boolean-based apprach, and Oblivious Linear Evaluation which is a generalization of Oblivious Transfer and can be used in the context of arithmetic-based MPC protocols.</a:t>
            </a:r>
          </a:p>
          <a:p>
            <a:endParaRPr lang="en-PT" dirty="0"/>
          </a:p>
          <a:p>
            <a:endParaRPr lang="en-PT" dirty="0"/>
          </a:p>
          <a:p>
            <a:r>
              <a:rPr lang="en-PT" dirty="0"/>
              <a:t>Quantum and classical oblivious transfer: a comparison</a:t>
            </a:r>
          </a:p>
          <a:p>
            <a:r>
              <a:rPr lang="en-PT" dirty="0"/>
              <a:t>Phylogenetic Trees</a:t>
            </a:r>
          </a:p>
          <a:p>
            <a:r>
              <a:rPr lang="en-PT" dirty="0"/>
              <a:t>Oblivious Linear 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6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289962175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T" sz="1200" dirty="0">
                <a:latin typeface="Avenir Next LT Pro" panose="020B0504020202020204" pitchFamily="34" charset="77"/>
              </a:rPr>
              <a:t>SimpleOT estimation done by [</a:t>
            </a:r>
            <a:r>
              <a:rPr lang="en-GB" dirty="0"/>
              <a:t>OT Based on </a:t>
            </a:r>
            <a:r>
              <a:rPr lang="en-GB" dirty="0" err="1"/>
              <a:t>NTRUEncrypt</a:t>
            </a:r>
            <a:r>
              <a:rPr lang="en-GB" dirty="0"/>
              <a:t>] paper</a:t>
            </a:r>
            <a:endParaRPr lang="en-PT" sz="1200" dirty="0">
              <a:latin typeface="Avenir Next LT Pro" panose="020B0504020202020204" pitchFamily="34" charset="77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51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37412202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T" sz="1200" dirty="0">
                <a:latin typeface="Avenir Next LT Pro" panose="020B0504020202020204" pitchFamily="34" charset="77"/>
              </a:rPr>
              <a:t>SimpleOT estimation done by [</a:t>
            </a:r>
            <a:r>
              <a:rPr lang="en-GB" dirty="0"/>
              <a:t>OT Based on </a:t>
            </a:r>
            <a:r>
              <a:rPr lang="en-GB" dirty="0" err="1"/>
              <a:t>NTRUEncrypt</a:t>
            </a:r>
            <a:r>
              <a:rPr lang="en-GB" dirty="0"/>
              <a:t>] paper</a:t>
            </a:r>
            <a:endParaRPr lang="en-PT" sz="1200" dirty="0">
              <a:latin typeface="Avenir Next LT Pro" panose="020B0504020202020204" pitchFamily="34" charset="77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52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113191423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T" sz="1200" dirty="0">
                <a:latin typeface="Avenir Next LT Pro" panose="020B0504020202020204" pitchFamily="34" charset="77"/>
              </a:rPr>
              <a:t>SimpleOT estimation done by [</a:t>
            </a:r>
            <a:r>
              <a:rPr lang="en-GB" dirty="0"/>
              <a:t>OT Based on </a:t>
            </a:r>
            <a:r>
              <a:rPr lang="en-GB" dirty="0" err="1"/>
              <a:t>NTRUEncrypt</a:t>
            </a:r>
            <a:r>
              <a:rPr lang="en-GB" dirty="0"/>
              <a:t>] paper</a:t>
            </a:r>
            <a:endParaRPr lang="en-PT" sz="1200" dirty="0">
              <a:latin typeface="Avenir Next LT Pro" panose="020B0504020202020204" pitchFamily="34" charset="77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53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247436089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T" sz="1200" dirty="0">
                <a:latin typeface="Avenir Next LT Pro" panose="020B0504020202020204" pitchFamily="34" charset="77"/>
              </a:rPr>
              <a:t>SimpleOT estimation done by [</a:t>
            </a:r>
            <a:r>
              <a:rPr lang="en-GB" dirty="0"/>
              <a:t>OT Based on </a:t>
            </a:r>
            <a:r>
              <a:rPr lang="en-GB" dirty="0" err="1"/>
              <a:t>NTRUEncrypt</a:t>
            </a:r>
            <a:r>
              <a:rPr lang="en-GB" dirty="0"/>
              <a:t>] paper</a:t>
            </a:r>
            <a:endParaRPr lang="en-PT" sz="1200" dirty="0">
              <a:latin typeface="Avenir Next LT Pro" panose="020B0504020202020204" pitchFamily="34" charset="77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54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46441461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T" dirty="0"/>
              <a:t>Based on this comparison, let us see what are the consequences of using BBCS based protocol into an MPC system</a:t>
            </a:r>
            <a:r>
              <a:rPr lang="en-PT"/>
              <a:t>. </a:t>
            </a:r>
            <a:endParaRPr lang="en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55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259800418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T" dirty="0"/>
              <a:t>The motivation is Secure Multiparty Computation and there are currently </a:t>
            </a:r>
          </a:p>
          <a:p>
            <a:endParaRPr lang="en-PT" dirty="0"/>
          </a:p>
          <a:p>
            <a:endParaRPr lang="en-PT" dirty="0"/>
          </a:p>
          <a:p>
            <a:r>
              <a:rPr lang="en-PT" dirty="0"/>
              <a:t>MPC protocols can be devided through several perspectives but here we will look from the point of view of its circuit architecture. </a:t>
            </a:r>
          </a:p>
          <a:p>
            <a:endParaRPr lang="en-PT" dirty="0"/>
          </a:p>
          <a:p>
            <a:endParaRPr lang="en-PT" dirty="0"/>
          </a:p>
          <a:p>
            <a:endParaRPr lang="en-PT" dirty="0"/>
          </a:p>
          <a:p>
            <a:r>
              <a:rPr lang="en-PT" dirty="0"/>
              <a:t>MPC protocols are based in either Boolean circuits or Arithmetic circuits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56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171994417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T" dirty="0"/>
              <a:t>The motivation is Secure Multiparty Computation and there are currently </a:t>
            </a:r>
          </a:p>
          <a:p>
            <a:endParaRPr lang="en-PT" dirty="0"/>
          </a:p>
          <a:p>
            <a:endParaRPr lang="en-PT" dirty="0"/>
          </a:p>
          <a:p>
            <a:r>
              <a:rPr lang="en-PT" dirty="0"/>
              <a:t>MPC protocols can be devided through several perspectives but here we will look from the point of view of its circuit architecture. </a:t>
            </a:r>
          </a:p>
          <a:p>
            <a:endParaRPr lang="en-PT" dirty="0"/>
          </a:p>
          <a:p>
            <a:endParaRPr lang="en-PT" dirty="0"/>
          </a:p>
          <a:p>
            <a:endParaRPr lang="en-PT" dirty="0"/>
          </a:p>
          <a:p>
            <a:r>
              <a:rPr lang="en-PT" dirty="0"/>
              <a:t>MPC protocols are based in either Boolean circuits or Arithmetic circuits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57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226914807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T" dirty="0"/>
              <a:t>The motivation is Secure Multiparty Computation and there are currently </a:t>
            </a:r>
          </a:p>
          <a:p>
            <a:endParaRPr lang="en-PT" dirty="0"/>
          </a:p>
          <a:p>
            <a:endParaRPr lang="en-PT" dirty="0"/>
          </a:p>
          <a:p>
            <a:r>
              <a:rPr lang="en-PT" dirty="0"/>
              <a:t>MPC protocols can be devided through several perspectives but here we will look from the point of view of its circuit architecture. </a:t>
            </a:r>
          </a:p>
          <a:p>
            <a:endParaRPr lang="en-PT" dirty="0"/>
          </a:p>
          <a:p>
            <a:endParaRPr lang="en-PT" dirty="0"/>
          </a:p>
          <a:p>
            <a:endParaRPr lang="en-PT" dirty="0"/>
          </a:p>
          <a:p>
            <a:r>
              <a:rPr lang="en-PT" dirty="0"/>
              <a:t>MPC protocols are based in either Boolean circuits or Arithmetic circuits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58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283890015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T" dirty="0"/>
              <a:t>The motivation is Secure Multiparty Computation and there are currently </a:t>
            </a:r>
          </a:p>
          <a:p>
            <a:endParaRPr lang="en-PT" dirty="0"/>
          </a:p>
          <a:p>
            <a:endParaRPr lang="en-PT" dirty="0"/>
          </a:p>
          <a:p>
            <a:r>
              <a:rPr lang="en-PT" dirty="0"/>
              <a:t>MPC protocols can be devided through several perspectives but here we will look from the point of view of its circuit architecture. </a:t>
            </a:r>
          </a:p>
          <a:p>
            <a:endParaRPr lang="en-PT" dirty="0"/>
          </a:p>
          <a:p>
            <a:endParaRPr lang="en-PT" dirty="0"/>
          </a:p>
          <a:p>
            <a:endParaRPr lang="en-PT" dirty="0"/>
          </a:p>
          <a:p>
            <a:r>
              <a:rPr lang="en-PT" dirty="0"/>
              <a:t>MPC protocols are based in either Boolean circuits or Arithmetic circuits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59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21509411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T" dirty="0"/>
              <a:t>The motivation is Secure Multiparty Computation and there are currently </a:t>
            </a:r>
          </a:p>
          <a:p>
            <a:endParaRPr lang="en-PT" dirty="0"/>
          </a:p>
          <a:p>
            <a:endParaRPr lang="en-PT" dirty="0"/>
          </a:p>
          <a:p>
            <a:r>
              <a:rPr lang="en-PT" dirty="0"/>
              <a:t>MPC protocols can be devided through several perspectives but here we will look from the point of view of its circuit architecture. </a:t>
            </a:r>
          </a:p>
          <a:p>
            <a:endParaRPr lang="en-PT" dirty="0"/>
          </a:p>
          <a:p>
            <a:endParaRPr lang="en-PT" dirty="0"/>
          </a:p>
          <a:p>
            <a:endParaRPr lang="en-PT" dirty="0"/>
          </a:p>
          <a:p>
            <a:r>
              <a:rPr lang="en-PT" dirty="0"/>
              <a:t>MPC protocols are based in either Boolean circuits or Arithmetic circuits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60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42712950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T" dirty="0"/>
              <a:t>The motivation is Secure Multiparty Computation and there are currently </a:t>
            </a:r>
          </a:p>
          <a:p>
            <a:endParaRPr lang="en-PT" dirty="0"/>
          </a:p>
          <a:p>
            <a:endParaRPr lang="en-PT" dirty="0"/>
          </a:p>
          <a:p>
            <a:r>
              <a:rPr lang="en-PT" dirty="0"/>
              <a:t>MPC protocols can be devided through several perspectives but here we will look from the point of view of its circuit architecture. </a:t>
            </a:r>
          </a:p>
          <a:p>
            <a:endParaRPr lang="en-PT" dirty="0"/>
          </a:p>
          <a:p>
            <a:endParaRPr lang="en-PT" dirty="0"/>
          </a:p>
          <a:p>
            <a:endParaRPr lang="en-PT" dirty="0"/>
          </a:p>
          <a:p>
            <a:r>
              <a:rPr lang="en-PT" dirty="0"/>
              <a:t>MPC protocols are based in either Boolean circuits or Arithmetic circuits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7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4050890559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T" dirty="0"/>
              <a:t>The motivation is Secure Multiparty Computation and there are currently </a:t>
            </a:r>
          </a:p>
          <a:p>
            <a:endParaRPr lang="en-PT" dirty="0"/>
          </a:p>
          <a:p>
            <a:endParaRPr lang="en-PT" dirty="0"/>
          </a:p>
          <a:p>
            <a:r>
              <a:rPr lang="en-PT" dirty="0"/>
              <a:t>MPC protocols can be devided through several perspectives but here we will look from the point of view of its circuit architecture. </a:t>
            </a:r>
          </a:p>
          <a:p>
            <a:endParaRPr lang="en-PT" dirty="0"/>
          </a:p>
          <a:p>
            <a:endParaRPr lang="en-PT" dirty="0"/>
          </a:p>
          <a:p>
            <a:endParaRPr lang="en-PT" dirty="0"/>
          </a:p>
          <a:p>
            <a:r>
              <a:rPr lang="en-PT" dirty="0"/>
              <a:t>MPC protocols are based in either Boolean circuits or Arithmetic circuits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61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189636508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T" dirty="0"/>
              <a:t>The motivation is Secure Multiparty Computation and there are currently </a:t>
            </a:r>
          </a:p>
          <a:p>
            <a:endParaRPr lang="en-PT" dirty="0"/>
          </a:p>
          <a:p>
            <a:endParaRPr lang="en-PT" dirty="0"/>
          </a:p>
          <a:p>
            <a:r>
              <a:rPr lang="en-PT" dirty="0"/>
              <a:t>MPC protocols can be devided through several perspectives but here we will look from the point of view of its circuit architecture. </a:t>
            </a:r>
          </a:p>
          <a:p>
            <a:endParaRPr lang="en-PT" dirty="0"/>
          </a:p>
          <a:p>
            <a:endParaRPr lang="en-PT" dirty="0"/>
          </a:p>
          <a:p>
            <a:endParaRPr lang="en-PT" dirty="0"/>
          </a:p>
          <a:p>
            <a:r>
              <a:rPr lang="en-PT" dirty="0"/>
              <a:t>MPC protocols are based in either Boolean circuits or Arithmetic circuits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62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160725840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T" dirty="0"/>
              <a:t>The motivation is Secure Multiparty Computation and there are currently </a:t>
            </a:r>
          </a:p>
          <a:p>
            <a:endParaRPr lang="en-PT" dirty="0"/>
          </a:p>
          <a:p>
            <a:endParaRPr lang="en-PT" dirty="0"/>
          </a:p>
          <a:p>
            <a:r>
              <a:rPr lang="en-PT" dirty="0"/>
              <a:t>MPC protocols can be devided through several perspectives but here we will look from the point of view of its circuit architecture. </a:t>
            </a:r>
          </a:p>
          <a:p>
            <a:endParaRPr lang="en-PT" dirty="0"/>
          </a:p>
          <a:p>
            <a:endParaRPr lang="en-PT" dirty="0"/>
          </a:p>
          <a:p>
            <a:endParaRPr lang="en-PT" dirty="0"/>
          </a:p>
          <a:p>
            <a:r>
              <a:rPr lang="en-PT" dirty="0"/>
              <a:t>MPC protocols are based in either Boolean circuits or Arithmetic circuits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63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379791936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T" dirty="0"/>
              <a:t>So we have three distance based algorithms and each of them can use one of several distances.</a:t>
            </a:r>
          </a:p>
          <a:p>
            <a:endParaRPr lang="en-PT" dirty="0"/>
          </a:p>
          <a:p>
            <a:r>
              <a:rPr lang="en-PT" dirty="0"/>
              <a:t>The key insight in the protocol is to realize that all these distance based protocols can be devided into two parts.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64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258532826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T" dirty="0"/>
              <a:t>So we have three distance based algorithms and each of them can use one of several distances.</a:t>
            </a:r>
          </a:p>
          <a:p>
            <a:endParaRPr lang="en-PT" dirty="0"/>
          </a:p>
          <a:p>
            <a:r>
              <a:rPr lang="en-PT" dirty="0"/>
              <a:t>The key insight in the protocol is to realize that all these distance based protocols can be devided into two parts.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65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68073293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T" dirty="0"/>
              <a:t>So we have three distance based algorithms and each of them can use one of several distances.</a:t>
            </a:r>
          </a:p>
          <a:p>
            <a:endParaRPr lang="en-PT" dirty="0"/>
          </a:p>
          <a:p>
            <a:r>
              <a:rPr lang="en-PT" dirty="0"/>
              <a:t>The key insight in the protocol is to realize that all these distance based protocols can be devided into two parts.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66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915355363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T" dirty="0"/>
              <a:t>So we have three distance based algorithms and each of them can use one of several distances.</a:t>
            </a:r>
          </a:p>
          <a:p>
            <a:endParaRPr lang="en-PT" dirty="0"/>
          </a:p>
          <a:p>
            <a:r>
              <a:rPr lang="en-PT" dirty="0"/>
              <a:t>The key insight in the protocol is to realize that all these distance based protocols can be devided into two parts.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67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117481679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T" dirty="0"/>
              <a:t>So we have three distance based algorithms and each of them can use one of several distances.</a:t>
            </a:r>
          </a:p>
          <a:p>
            <a:endParaRPr lang="en-PT" dirty="0"/>
          </a:p>
          <a:p>
            <a:r>
              <a:rPr lang="en-PT" dirty="0"/>
              <a:t>The key insight in the protocol is to realize that all these distance based protocols can be devided into two parts.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68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236871933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T" dirty="0"/>
              <a:t>So we have three distance based algorithms and each of them can use one of several distances.</a:t>
            </a:r>
          </a:p>
          <a:p>
            <a:endParaRPr lang="en-PT" dirty="0"/>
          </a:p>
          <a:p>
            <a:r>
              <a:rPr lang="en-PT" dirty="0"/>
              <a:t>The key insight in the protocol is to realize that all these distance based protocols can be devided into two parts.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69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295470445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T" dirty="0"/>
              <a:t>Comentar que a comparação entre o sistema quântico e clássico não é completamente fair porque o quântico tem a gestão das chaves enquanto queo clássico tem a geração das chaves on the fly (incluimos as duas fases). Mas não faria muito sentido estar a desintegrar uma biblioteca eficiente para efeitos de comparação e é perferível comparar sistemas novos com sistemas existentes na sua máxima eficiência.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70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27275849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T" dirty="0"/>
              <a:t>The motivation is Secure Multiparty Computation and there are currently </a:t>
            </a:r>
          </a:p>
          <a:p>
            <a:endParaRPr lang="en-PT" dirty="0"/>
          </a:p>
          <a:p>
            <a:endParaRPr lang="en-PT" dirty="0"/>
          </a:p>
          <a:p>
            <a:r>
              <a:rPr lang="en-PT" dirty="0"/>
              <a:t>MPC protocols can be devided through several perspectives but here we will look from the point of view of its circuit architecture. </a:t>
            </a:r>
          </a:p>
          <a:p>
            <a:endParaRPr lang="en-PT" dirty="0"/>
          </a:p>
          <a:p>
            <a:endParaRPr lang="en-PT" dirty="0"/>
          </a:p>
          <a:p>
            <a:endParaRPr lang="en-PT" dirty="0"/>
          </a:p>
          <a:p>
            <a:r>
              <a:rPr lang="en-PT" dirty="0"/>
              <a:t>MPC protocols are based in either Boolean circuits or Arithmetic circuits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8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394234350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T" dirty="0"/>
              <a:t>Comentar que OK é diferente de ROT porque Alice não tem a mesagem definida. De qualquer forma redução de OT a OK e a bit-ROT tem os mesmos passos (é igual em tudo).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71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457230739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T" dirty="0"/>
              <a:t>Comentar que a comparação entre o sistema quântico e clássico não é completamente fair porque o quântico tem a gestão das chaves enquanto queo clássico tem a geração das chaves on the fly (incluimos as duas fases). Mas não faria muito sentido estar a desintegrar uma biblioteca eficiente para efeitos de comparação e é perferível comparar sistemas novos com sistemas existentes na sua máxima eficiência.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72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48230126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T" dirty="0"/>
              <a:t>Comentar que a comparação entre o sistema quântico e clássico não é completamente fair porque o quântico tem a gestão das chaves enquanto queo clássico tem a geração das chaves on the fly (incluimos as duas fases). Mas não faria muito sentido estar a desintegrar uma biblioteca eficiente para efeitos de comparação e é perferível comparar sistemas novos com sistemas existentes na sua máxima eficiência.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73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2872628345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T" dirty="0"/>
              <a:t>Comentar que a comparação entre o sistema quântico e clássico não é completamente fair porque o quântico tem a gestão das chaves enquanto queo clássico tem a geração das chaves on the fly (incluimos as duas fases). Mas não faria muito sentido estar a desintegrar uma biblioteca eficiente para efeitos de comparação e é perferível comparar sistemas novos com sistemas existentes na sua máxima eficiência.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74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2481420176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T" dirty="0"/>
              <a:t>Comentar que a comparação entre o sistema quântico e clássico não é completamente fair porque o quântico tem a gestão das chaves enquanto queo clássico tem a geração das chaves on the fly (incluimos as duas fases). Mas não faria muito sentido estar a desintegrar uma biblioteca eficiente para efeitos de comparação e é perferível comparar sistemas novos com sistemas existentes na sua máxima eficiência.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75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4101081083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T" dirty="0"/>
              <a:t>The motivation is Secure Multiparty Computation and there are currently </a:t>
            </a:r>
          </a:p>
          <a:p>
            <a:endParaRPr lang="en-PT" dirty="0"/>
          </a:p>
          <a:p>
            <a:endParaRPr lang="en-PT" dirty="0"/>
          </a:p>
          <a:p>
            <a:r>
              <a:rPr lang="en-PT" dirty="0"/>
              <a:t>MPC protocols can be devided through several perspectives but here we will look from the point of view of its circuit architecture. </a:t>
            </a:r>
          </a:p>
          <a:p>
            <a:endParaRPr lang="en-PT" dirty="0"/>
          </a:p>
          <a:p>
            <a:endParaRPr lang="en-PT" dirty="0"/>
          </a:p>
          <a:p>
            <a:endParaRPr lang="en-PT" dirty="0"/>
          </a:p>
          <a:p>
            <a:r>
              <a:rPr lang="en-PT" dirty="0"/>
              <a:t>MPC protocols are based in either Boolean circuits or Arithmetic circuits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76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623373244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T" dirty="0"/>
              <a:t>The motivation is Secure Multiparty Computation and there are currently </a:t>
            </a:r>
          </a:p>
          <a:p>
            <a:endParaRPr lang="en-PT" dirty="0"/>
          </a:p>
          <a:p>
            <a:endParaRPr lang="en-PT" dirty="0"/>
          </a:p>
          <a:p>
            <a:r>
              <a:rPr lang="en-PT" dirty="0"/>
              <a:t>MPC protocols can be devided through several perspectives but here we will look from the point of view of its circuit architecture. </a:t>
            </a:r>
          </a:p>
          <a:p>
            <a:endParaRPr lang="en-PT" dirty="0"/>
          </a:p>
          <a:p>
            <a:endParaRPr lang="en-PT" dirty="0"/>
          </a:p>
          <a:p>
            <a:endParaRPr lang="en-PT" dirty="0"/>
          </a:p>
          <a:p>
            <a:r>
              <a:rPr lang="en-PT" dirty="0"/>
              <a:t>MPC protocols are based in either Boolean circuits or Arithmetic circuits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77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3831203308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T" dirty="0"/>
              <a:t>Examples taken from compressing Vector OLE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78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14209448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T" dirty="0"/>
              <a:t>Examples taken from compressing Vector OLE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79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2582622290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T" dirty="0"/>
              <a:t>Examples taken from compressing Vector OLE</a:t>
            </a:r>
          </a:p>
          <a:p>
            <a:endParaRPr lang="en-PT" dirty="0"/>
          </a:p>
          <a:p>
            <a:r>
              <a:rPr lang="en-PT" dirty="0"/>
              <a:t>VOLE -&gt; OT Ext from here </a:t>
            </a:r>
            <a:r>
              <a:rPr lang="en-GB" dirty="0"/>
              <a:t>https://</a:t>
            </a:r>
            <a:r>
              <a:rPr lang="en-GB" dirty="0" err="1"/>
              <a:t>eprint.iacr.org</a:t>
            </a:r>
            <a:r>
              <a:rPr lang="en-GB" dirty="0"/>
              <a:t>/2022/192.pdf</a:t>
            </a:r>
            <a:endParaRPr lang="en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80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28364740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T" dirty="0"/>
              <a:t>The motivation is Secure Multiparty Computation and there are currently </a:t>
            </a:r>
          </a:p>
          <a:p>
            <a:endParaRPr lang="en-PT" dirty="0"/>
          </a:p>
          <a:p>
            <a:endParaRPr lang="en-PT" dirty="0"/>
          </a:p>
          <a:p>
            <a:r>
              <a:rPr lang="en-PT" dirty="0"/>
              <a:t>MPC protocols can be devided through several perspectives but here we will look from the point of view of its circuit architecture. </a:t>
            </a:r>
          </a:p>
          <a:p>
            <a:endParaRPr lang="en-PT" dirty="0"/>
          </a:p>
          <a:p>
            <a:endParaRPr lang="en-PT" dirty="0"/>
          </a:p>
          <a:p>
            <a:endParaRPr lang="en-PT" dirty="0"/>
          </a:p>
          <a:p>
            <a:r>
              <a:rPr lang="en-PT" dirty="0"/>
              <a:t>MPC protocols are based in either Boolean circuits or Arithmetic circuits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9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263081330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T" dirty="0"/>
              <a:t>The motivation is Secure Multiparty Computation and there are currently </a:t>
            </a:r>
          </a:p>
          <a:p>
            <a:endParaRPr lang="en-PT" dirty="0"/>
          </a:p>
          <a:p>
            <a:endParaRPr lang="en-PT" dirty="0"/>
          </a:p>
          <a:p>
            <a:r>
              <a:rPr lang="en-PT" dirty="0"/>
              <a:t>MPC protocols can be devided through several perspectives but here we will look from the point of view of its circuit architecture. </a:t>
            </a:r>
          </a:p>
          <a:p>
            <a:endParaRPr lang="en-PT" dirty="0"/>
          </a:p>
          <a:p>
            <a:endParaRPr lang="en-PT" dirty="0"/>
          </a:p>
          <a:p>
            <a:endParaRPr lang="en-PT" dirty="0"/>
          </a:p>
          <a:p>
            <a:r>
              <a:rPr lang="en-PT" dirty="0"/>
              <a:t>MPC protocols are based in either Boolean circuits or Arithmetic circuits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81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2874184889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T" dirty="0"/>
              <a:t>I will just focus on the the OLE protocol because the generalizations I presented in the PhD work are heavely based on OLE and I want to give a highlevel overview of the UC proof.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82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4175371900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T" dirty="0"/>
              <a:t>The motivation is Secure Multiparty Computation and there are currently </a:t>
            </a:r>
          </a:p>
          <a:p>
            <a:endParaRPr lang="en-PT" dirty="0"/>
          </a:p>
          <a:p>
            <a:endParaRPr lang="en-PT" dirty="0"/>
          </a:p>
          <a:p>
            <a:r>
              <a:rPr lang="en-PT" dirty="0"/>
              <a:t>MPC protocols can be devided through several perspectives but here we will look from the point of view of its circuit architecture. </a:t>
            </a:r>
          </a:p>
          <a:p>
            <a:endParaRPr lang="en-PT" dirty="0"/>
          </a:p>
          <a:p>
            <a:endParaRPr lang="en-PT" dirty="0"/>
          </a:p>
          <a:p>
            <a:endParaRPr lang="en-PT" dirty="0"/>
          </a:p>
          <a:p>
            <a:r>
              <a:rPr lang="en-PT" dirty="0"/>
              <a:t>MPC protocols are based in either Boolean circuits or Arithmetic circuits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83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2284130707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T" dirty="0"/>
              <a:t>The motivation is Secure Multiparty Computation and there are currently </a:t>
            </a:r>
          </a:p>
          <a:p>
            <a:endParaRPr lang="en-PT" dirty="0"/>
          </a:p>
          <a:p>
            <a:endParaRPr lang="en-PT" dirty="0"/>
          </a:p>
          <a:p>
            <a:r>
              <a:rPr lang="en-PT" dirty="0"/>
              <a:t>MPC protocols can be devided through several perspectives but here we will look from the point of view of its circuit architecture. </a:t>
            </a:r>
          </a:p>
          <a:p>
            <a:endParaRPr lang="en-PT" dirty="0"/>
          </a:p>
          <a:p>
            <a:endParaRPr lang="en-PT" dirty="0"/>
          </a:p>
          <a:p>
            <a:endParaRPr lang="en-PT" dirty="0"/>
          </a:p>
          <a:p>
            <a:r>
              <a:rPr lang="en-PT" dirty="0"/>
              <a:t>MPC protocols are based in either Boolean circuits or Arithmetic circuits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84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743632205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T" dirty="0"/>
              <a:t>The motivation is Secure Multiparty Computation and there are currently </a:t>
            </a:r>
          </a:p>
          <a:p>
            <a:endParaRPr lang="en-PT" dirty="0"/>
          </a:p>
          <a:p>
            <a:endParaRPr lang="en-PT" dirty="0"/>
          </a:p>
          <a:p>
            <a:r>
              <a:rPr lang="en-PT" dirty="0"/>
              <a:t>MPC protocols can be devided through several perspectives but here we will look from the point of view of its circuit architecture. </a:t>
            </a:r>
          </a:p>
          <a:p>
            <a:endParaRPr lang="en-PT" dirty="0"/>
          </a:p>
          <a:p>
            <a:endParaRPr lang="en-PT" dirty="0"/>
          </a:p>
          <a:p>
            <a:endParaRPr lang="en-PT" dirty="0"/>
          </a:p>
          <a:p>
            <a:r>
              <a:rPr lang="en-PT" dirty="0"/>
              <a:t>MPC protocols are based in either Boolean circuits or Arithmetic circuits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85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1530883582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T" dirty="0"/>
              <a:t>The motivation is Secure Multiparty Computation and there are currently </a:t>
            </a:r>
          </a:p>
          <a:p>
            <a:endParaRPr lang="en-PT" dirty="0"/>
          </a:p>
          <a:p>
            <a:endParaRPr lang="en-PT" dirty="0"/>
          </a:p>
          <a:p>
            <a:r>
              <a:rPr lang="en-PT" dirty="0"/>
              <a:t>MPC protocols can be devided through several perspectives but here we will look from the point of view of its circuit architecture. </a:t>
            </a:r>
          </a:p>
          <a:p>
            <a:endParaRPr lang="en-PT" dirty="0"/>
          </a:p>
          <a:p>
            <a:endParaRPr lang="en-PT" dirty="0"/>
          </a:p>
          <a:p>
            <a:endParaRPr lang="en-PT" dirty="0"/>
          </a:p>
          <a:p>
            <a:r>
              <a:rPr lang="en-PT" dirty="0"/>
              <a:t>MPC protocols are based in either Boolean circuits or Arithmetic circuits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86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1284797482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T" dirty="0"/>
              <a:t>The motivation is Secure Multiparty Computation and there are currently </a:t>
            </a:r>
          </a:p>
          <a:p>
            <a:endParaRPr lang="en-PT" dirty="0"/>
          </a:p>
          <a:p>
            <a:endParaRPr lang="en-PT" dirty="0"/>
          </a:p>
          <a:p>
            <a:r>
              <a:rPr lang="en-PT" dirty="0"/>
              <a:t>MPC protocols can be devided through several perspectives but here we will look from the point of view of its circuit architecture. </a:t>
            </a:r>
          </a:p>
          <a:p>
            <a:endParaRPr lang="en-PT" dirty="0"/>
          </a:p>
          <a:p>
            <a:endParaRPr lang="en-PT" dirty="0"/>
          </a:p>
          <a:p>
            <a:endParaRPr lang="en-PT" dirty="0"/>
          </a:p>
          <a:p>
            <a:r>
              <a:rPr lang="en-PT" dirty="0"/>
              <a:t>MPC protocols are based in either Boolean circuits or Arithmetic circuits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87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2598049470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T" dirty="0"/>
              <a:t>The operators are a combination of shift operators in the computational basis and in the dual basis.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88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2088876412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</a:t>
            </a:r>
            <a:r>
              <a:rPr lang="en-PT" dirty="0"/>
              <a:t>ach basis element r is shifted by the linear factor ax-b inside the same basis 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89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3353229006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</a:t>
            </a:r>
            <a:r>
              <a:rPr lang="en-PT" dirty="0"/>
              <a:t>ach basis element r is shifted by the linear factor ax-b inside the same basis 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90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38005333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T" dirty="0"/>
              <a:t>The motivation is Secure Multiparty Computation and there are currently </a:t>
            </a:r>
          </a:p>
          <a:p>
            <a:endParaRPr lang="en-PT" dirty="0"/>
          </a:p>
          <a:p>
            <a:endParaRPr lang="en-PT" dirty="0"/>
          </a:p>
          <a:p>
            <a:r>
              <a:rPr lang="en-PT" dirty="0"/>
              <a:t>MPC protocols can be devided through several perspectives but here we will look from the point of view of its circuit architecture. </a:t>
            </a:r>
          </a:p>
          <a:p>
            <a:endParaRPr lang="en-PT" dirty="0"/>
          </a:p>
          <a:p>
            <a:endParaRPr lang="en-PT" dirty="0"/>
          </a:p>
          <a:p>
            <a:endParaRPr lang="en-PT" dirty="0"/>
          </a:p>
          <a:p>
            <a:r>
              <a:rPr lang="en-PT" dirty="0"/>
              <a:t>MPC protocols are based in either Boolean circuits or Arithmetic circuits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10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721523473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</a:t>
            </a:r>
            <a:r>
              <a:rPr lang="en-PT" dirty="0"/>
              <a:t>ach basis element r is shifted by the linear factor ax-b inside the same basis 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91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3953087216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</a:t>
            </a:r>
            <a:r>
              <a:rPr lang="en-PT" dirty="0"/>
              <a:t>ach basis element r is shifted by the linear factor ax-b inside the same basis 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92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2712922136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</a:t>
            </a:r>
            <a:r>
              <a:rPr lang="en-PT" dirty="0"/>
              <a:t>ach basis element r is shifted by the linear factor ax-b inside the same basis 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93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658799247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</a:t>
            </a:r>
            <a:r>
              <a:rPr lang="en-PT" dirty="0"/>
              <a:t>ach basis element r is shifted by the linear factor ax-b inside the same basis 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94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3684767325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</a:t>
            </a:r>
            <a:r>
              <a:rPr lang="en-PT" dirty="0"/>
              <a:t>ach basis element r is shifted by the linear factor ax-b inside the same basis 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95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2196649668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</a:t>
            </a:r>
            <a:r>
              <a:rPr lang="en-PT" dirty="0"/>
              <a:t>ach basis element r is shifted by the linear factor ax-b inside the same basis 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96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1481886510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</a:t>
            </a:r>
            <a:r>
              <a:rPr lang="en-PT" dirty="0"/>
              <a:t>ach basis element r is shifted by the linear factor ax-b inside the same basis 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97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1934599295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</a:t>
            </a:r>
            <a:r>
              <a:rPr lang="en-PT" dirty="0"/>
              <a:t>ach basis element r is shifted by the linear factor ax-b inside the same basis 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98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1440706176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</a:t>
            </a:r>
            <a:r>
              <a:rPr lang="en-PT" dirty="0"/>
              <a:t>ach basis element r is shifted by the linear factor ax-b inside the same basis 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99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3721983188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</a:t>
            </a:r>
            <a:r>
              <a:rPr lang="en-PT" dirty="0"/>
              <a:t>ach basis element r is shifted by the linear factor ax-b inside the same basis 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100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11681409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669925-82A9-7644-A905-47A4069564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P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69896B1-143A-FD43-88E2-F6C5B3153B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P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4FB1CE-7EA9-A24C-A08D-165007085C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4/19/23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6C1BBA-0793-3145-BADC-A662D3CD94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4B13A5-0574-6946-8E35-24A07D4F2B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39764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75DBE3-4931-594C-90D6-EB52D227D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P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5946BCB-7A85-6F4C-B54C-CF1C89E002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318C39-4A84-AB40-9E23-30918E47CD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4/19/23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7B61D6-D468-D14F-AB44-6CDE7A897E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2A4F35-C0CA-E842-915E-1285110292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51481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3E042DB-24CC-9E4F-856A-A164C098BE9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P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5588603-E688-2C48-800B-62727FB7A7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2A232A-9AB1-D843-8F0D-A596BE8329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4/19/23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E94D2A-EAF9-3144-94D6-93161DB76C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8411E0-B888-DA45-9168-0F33970CA8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2083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A4B86-CFDF-2746-A483-49C05B8B8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P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728733-1509-654D-9317-1183833132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EB97FD-762C-7D45-A503-71FC0E428F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4/19/23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2558F6-FC98-0147-8B88-184172B9A9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201129-4736-4146-A6FC-8F9E5EF46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1084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81DAA3-B115-8B42-BCF3-C2C3179796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P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037A60-73AE-8D4F-BFBB-5DA217129F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7988EB-98A4-2746-9D12-B415ED756E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4/19/23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A8CFC2-0AF7-3D40-B761-541B7E88EE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7FB84A-3E3B-D540-A344-5937C9814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7351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4DD76-DBF1-8849-B487-2186F2DDB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P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E5EB5E-046D-1C4B-A916-4E6EA8E9218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B9CCC8-56C4-1741-BAD2-64122EAFBB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691BAD-D24D-E94A-A940-6F030E552C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4/19/23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436B42-DE37-BA4B-BB3F-4898A8D41B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67A4D3-E5D2-304C-8A8B-D6158A82F7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5730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28F3A-21B8-2449-9E6F-9CD60749AF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P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36F821-924B-434F-BA84-18727D4DAE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F9AE65-7911-694B-8026-ED2D7B0243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C71AB60-4EAE-FE4C-AC66-3E6974CEF8F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13F3E3D-682A-674E-A973-CF409EBA8B3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D67A0B3-D886-514F-A7F4-C321CB9A9F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4/19/23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AFD4BDF-A248-1E44-B15D-61BDE397A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12057BD-A2D4-FF40-92E7-DDE5BFE7A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58105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4E7B54-6721-C244-A224-579BDA1F3A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P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A5D9FB0-FD60-EF4A-AF93-89B6587576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4/19/23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F4FB6C-EE96-6C4F-BEBB-63460BEED8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616001-9DF8-4A48-9303-03122398A1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6843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9C38F20-F89F-CD4C-9366-F8F5BD4EEA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4/19/23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CD78229-CB17-264F-9CCC-29AAF0377B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99CDAA-A9A6-2A48-B0BB-60010DCFEA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8127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74D8D-4D09-6C49-B036-7285EAC4F8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P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45D5F0-0F1C-1547-BAD3-F4957D9B7C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3EFADD-2602-464A-A907-24BC304C82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48E259-0A89-8643-9BD8-D7B37B93F9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4/19/23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A250D0-C390-AD4B-94D3-AB41802D96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92C895-159B-8E42-9C55-B49AF76EF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2013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56481-39F1-C046-A1CE-898E711E8D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P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F6E7AAF-8B61-6F44-A457-67FDCC5D3B6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P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BEACEB-F121-A645-931E-DBF0B3EC35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AF8D72-8E9C-7D44-B0F8-4FE579445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4/19/23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FDFE20-1B3E-1041-B5FB-231313C7ED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5698E4-0A6A-6C44-A6E4-7769DF5E4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2185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6B1DC72-2D28-2641-85E0-E7804723C9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P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3888DC-5791-594E-A478-727CD0A11E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34F140-0BBB-824A-8A3D-4776C56230F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969C88-B244-455D-A017-012B25B1ACDD}" type="datetimeFigureOut">
              <a:rPr lang="en-US" smtClean="0"/>
              <a:pPr/>
              <a:t>4/19/23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A3D9F4-1539-CD4E-B776-9D1B61E7B8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0DDFBF-4629-FB43-91A9-493A161509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CE569E-9B7C-4CB9-AB80-C0841F922C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3686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jpg"/><Relationship Id="rId3" Type="http://schemas.openxmlformats.org/officeDocument/2006/relationships/image" Target="../media/image2.png"/><Relationship Id="rId7" Type="http://schemas.openxmlformats.org/officeDocument/2006/relationships/image" Target="../media/image44.jp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jpg"/><Relationship Id="rId5" Type="http://schemas.openxmlformats.org/officeDocument/2006/relationships/image" Target="../media/image43.jpg"/><Relationship Id="rId4" Type="http://schemas.openxmlformats.org/officeDocument/2006/relationships/image" Target="../media/image30.jpg"/><Relationship Id="rId9" Type="http://schemas.openxmlformats.org/officeDocument/2006/relationships/image" Target="../media/image39.jpg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jpg"/><Relationship Id="rId3" Type="http://schemas.openxmlformats.org/officeDocument/2006/relationships/image" Target="../media/image2.png"/><Relationship Id="rId7" Type="http://schemas.openxmlformats.org/officeDocument/2006/relationships/image" Target="../media/image44.jp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jpg"/><Relationship Id="rId5" Type="http://schemas.openxmlformats.org/officeDocument/2006/relationships/image" Target="../media/image43.jpg"/><Relationship Id="rId4" Type="http://schemas.openxmlformats.org/officeDocument/2006/relationships/image" Target="../media/image30.jpg"/><Relationship Id="rId9" Type="http://schemas.openxmlformats.org/officeDocument/2006/relationships/image" Target="../media/image39.jpg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jpg"/><Relationship Id="rId3" Type="http://schemas.openxmlformats.org/officeDocument/2006/relationships/image" Target="../media/image2.png"/><Relationship Id="rId7" Type="http://schemas.openxmlformats.org/officeDocument/2006/relationships/image" Target="../media/image46.jp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jpg"/><Relationship Id="rId5" Type="http://schemas.openxmlformats.org/officeDocument/2006/relationships/image" Target="../media/image43.jpg"/><Relationship Id="rId4" Type="http://schemas.openxmlformats.org/officeDocument/2006/relationships/image" Target="../media/image30.jpg"/><Relationship Id="rId9" Type="http://schemas.openxmlformats.org/officeDocument/2006/relationships/image" Target="../media/image39.jpg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jpg"/><Relationship Id="rId3" Type="http://schemas.openxmlformats.org/officeDocument/2006/relationships/image" Target="../media/image2.png"/><Relationship Id="rId7" Type="http://schemas.openxmlformats.org/officeDocument/2006/relationships/image" Target="../media/image46.jp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jpg"/><Relationship Id="rId5" Type="http://schemas.openxmlformats.org/officeDocument/2006/relationships/image" Target="../media/image43.jpg"/><Relationship Id="rId4" Type="http://schemas.openxmlformats.org/officeDocument/2006/relationships/image" Target="../media/image30.jpg"/><Relationship Id="rId9" Type="http://schemas.openxmlformats.org/officeDocument/2006/relationships/image" Target="../media/image39.jpg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jpg"/><Relationship Id="rId3" Type="http://schemas.openxmlformats.org/officeDocument/2006/relationships/image" Target="../media/image2.png"/><Relationship Id="rId7" Type="http://schemas.openxmlformats.org/officeDocument/2006/relationships/image" Target="../media/image46.jp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jpg"/><Relationship Id="rId5" Type="http://schemas.openxmlformats.org/officeDocument/2006/relationships/image" Target="../media/image43.jpg"/><Relationship Id="rId10" Type="http://schemas.openxmlformats.org/officeDocument/2006/relationships/image" Target="../media/image39.jpg"/><Relationship Id="rId4" Type="http://schemas.openxmlformats.org/officeDocument/2006/relationships/image" Target="../media/image30.jpg"/><Relationship Id="rId9" Type="http://schemas.openxmlformats.org/officeDocument/2006/relationships/image" Target="../media/image38.jpg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jpg"/><Relationship Id="rId3" Type="http://schemas.openxmlformats.org/officeDocument/2006/relationships/image" Target="../media/image2.png"/><Relationship Id="rId7" Type="http://schemas.openxmlformats.org/officeDocument/2006/relationships/image" Target="../media/image46.jp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jpg"/><Relationship Id="rId11" Type="http://schemas.openxmlformats.org/officeDocument/2006/relationships/image" Target="../media/image39.jpg"/><Relationship Id="rId5" Type="http://schemas.openxmlformats.org/officeDocument/2006/relationships/image" Target="../media/image43.jpg"/><Relationship Id="rId10" Type="http://schemas.openxmlformats.org/officeDocument/2006/relationships/image" Target="../media/image38.jpg"/><Relationship Id="rId4" Type="http://schemas.openxmlformats.org/officeDocument/2006/relationships/image" Target="../media/image30.jpg"/><Relationship Id="rId9" Type="http://schemas.openxmlformats.org/officeDocument/2006/relationships/image" Target="../media/image48.jpg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jpg"/><Relationship Id="rId3" Type="http://schemas.openxmlformats.org/officeDocument/2006/relationships/image" Target="../media/image2.png"/><Relationship Id="rId7" Type="http://schemas.openxmlformats.org/officeDocument/2006/relationships/image" Target="../media/image46.jpg"/><Relationship Id="rId12" Type="http://schemas.openxmlformats.org/officeDocument/2006/relationships/image" Target="../media/image39.jp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jpg"/><Relationship Id="rId11" Type="http://schemas.openxmlformats.org/officeDocument/2006/relationships/image" Target="../media/image38.jpg"/><Relationship Id="rId5" Type="http://schemas.openxmlformats.org/officeDocument/2006/relationships/image" Target="../media/image43.jpg"/><Relationship Id="rId10" Type="http://schemas.openxmlformats.org/officeDocument/2006/relationships/image" Target="../media/image49.jpg"/><Relationship Id="rId4" Type="http://schemas.openxmlformats.org/officeDocument/2006/relationships/image" Target="../media/image30.jpg"/><Relationship Id="rId9" Type="http://schemas.openxmlformats.org/officeDocument/2006/relationships/image" Target="../media/image48.jpg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jpg"/><Relationship Id="rId3" Type="http://schemas.openxmlformats.org/officeDocument/2006/relationships/image" Target="../media/image2.png"/><Relationship Id="rId7" Type="http://schemas.openxmlformats.org/officeDocument/2006/relationships/image" Target="../media/image46.jpg"/><Relationship Id="rId12" Type="http://schemas.openxmlformats.org/officeDocument/2006/relationships/image" Target="../media/image39.jp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jpg"/><Relationship Id="rId11" Type="http://schemas.openxmlformats.org/officeDocument/2006/relationships/image" Target="../media/image38.jpg"/><Relationship Id="rId5" Type="http://schemas.openxmlformats.org/officeDocument/2006/relationships/image" Target="../media/image43.jpg"/><Relationship Id="rId10" Type="http://schemas.openxmlformats.org/officeDocument/2006/relationships/image" Target="../media/image49.jpg"/><Relationship Id="rId4" Type="http://schemas.openxmlformats.org/officeDocument/2006/relationships/image" Target="../media/image30.jpg"/><Relationship Id="rId9" Type="http://schemas.openxmlformats.org/officeDocument/2006/relationships/image" Target="../media/image48.jpg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jpg"/><Relationship Id="rId3" Type="http://schemas.openxmlformats.org/officeDocument/2006/relationships/image" Target="../media/image2.png"/><Relationship Id="rId7" Type="http://schemas.openxmlformats.org/officeDocument/2006/relationships/image" Target="../media/image46.jpg"/><Relationship Id="rId12" Type="http://schemas.openxmlformats.org/officeDocument/2006/relationships/image" Target="../media/image39.jp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jpg"/><Relationship Id="rId11" Type="http://schemas.openxmlformats.org/officeDocument/2006/relationships/image" Target="../media/image38.jpg"/><Relationship Id="rId5" Type="http://schemas.openxmlformats.org/officeDocument/2006/relationships/image" Target="../media/image43.jpg"/><Relationship Id="rId10" Type="http://schemas.openxmlformats.org/officeDocument/2006/relationships/image" Target="../media/image49.jpg"/><Relationship Id="rId4" Type="http://schemas.openxmlformats.org/officeDocument/2006/relationships/image" Target="../media/image30.jpg"/><Relationship Id="rId9" Type="http://schemas.openxmlformats.org/officeDocument/2006/relationships/image" Target="../media/image48.jpg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jpg"/><Relationship Id="rId13" Type="http://schemas.openxmlformats.org/officeDocument/2006/relationships/image" Target="../media/image39.jpg"/><Relationship Id="rId3" Type="http://schemas.openxmlformats.org/officeDocument/2006/relationships/image" Target="../media/image2.png"/><Relationship Id="rId7" Type="http://schemas.openxmlformats.org/officeDocument/2006/relationships/image" Target="../media/image46.jpg"/><Relationship Id="rId12" Type="http://schemas.openxmlformats.org/officeDocument/2006/relationships/image" Target="../media/image38.jp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jpg"/><Relationship Id="rId11" Type="http://schemas.openxmlformats.org/officeDocument/2006/relationships/image" Target="../media/image50.jpg"/><Relationship Id="rId5" Type="http://schemas.openxmlformats.org/officeDocument/2006/relationships/image" Target="../media/image43.jpg"/><Relationship Id="rId10" Type="http://schemas.openxmlformats.org/officeDocument/2006/relationships/image" Target="../media/image49.jpg"/><Relationship Id="rId4" Type="http://schemas.openxmlformats.org/officeDocument/2006/relationships/image" Target="../media/image30.jpg"/><Relationship Id="rId9" Type="http://schemas.openxmlformats.org/officeDocument/2006/relationships/image" Target="../media/image48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jpg"/><Relationship Id="rId13" Type="http://schemas.openxmlformats.org/officeDocument/2006/relationships/image" Target="../media/image50.jpg"/><Relationship Id="rId3" Type="http://schemas.openxmlformats.org/officeDocument/2006/relationships/image" Target="../media/image2.png"/><Relationship Id="rId7" Type="http://schemas.openxmlformats.org/officeDocument/2006/relationships/image" Target="../media/image43.jpg"/><Relationship Id="rId12" Type="http://schemas.openxmlformats.org/officeDocument/2006/relationships/image" Target="../media/image49.jp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jpg"/><Relationship Id="rId11" Type="http://schemas.openxmlformats.org/officeDocument/2006/relationships/image" Target="../media/image48.jpg"/><Relationship Id="rId5" Type="http://schemas.openxmlformats.org/officeDocument/2006/relationships/image" Target="../media/image38.jpg"/><Relationship Id="rId10" Type="http://schemas.openxmlformats.org/officeDocument/2006/relationships/image" Target="../media/image47.jpg"/><Relationship Id="rId4" Type="http://schemas.openxmlformats.org/officeDocument/2006/relationships/image" Target="../media/image30.jpg"/><Relationship Id="rId9" Type="http://schemas.openxmlformats.org/officeDocument/2006/relationships/image" Target="../media/image46.jpg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jpg"/><Relationship Id="rId13" Type="http://schemas.openxmlformats.org/officeDocument/2006/relationships/image" Target="../media/image50.jpg"/><Relationship Id="rId3" Type="http://schemas.openxmlformats.org/officeDocument/2006/relationships/image" Target="../media/image2.png"/><Relationship Id="rId7" Type="http://schemas.openxmlformats.org/officeDocument/2006/relationships/image" Target="../media/image43.jpg"/><Relationship Id="rId12" Type="http://schemas.openxmlformats.org/officeDocument/2006/relationships/image" Target="../media/image49.jp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jpg"/><Relationship Id="rId11" Type="http://schemas.openxmlformats.org/officeDocument/2006/relationships/image" Target="../media/image48.jpg"/><Relationship Id="rId5" Type="http://schemas.openxmlformats.org/officeDocument/2006/relationships/image" Target="../media/image38.jpg"/><Relationship Id="rId10" Type="http://schemas.openxmlformats.org/officeDocument/2006/relationships/image" Target="../media/image47.jpg"/><Relationship Id="rId4" Type="http://schemas.openxmlformats.org/officeDocument/2006/relationships/image" Target="../media/image30.jpg"/><Relationship Id="rId9" Type="http://schemas.openxmlformats.org/officeDocument/2006/relationships/image" Target="../media/image46.jp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30.jp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30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jpg"/><Relationship Id="rId4" Type="http://schemas.openxmlformats.org/officeDocument/2006/relationships/image" Target="../media/image30.jp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jpg"/><Relationship Id="rId4" Type="http://schemas.openxmlformats.org/officeDocument/2006/relationships/image" Target="../media/image30.jp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jpg"/><Relationship Id="rId4" Type="http://schemas.openxmlformats.org/officeDocument/2006/relationships/image" Target="../media/image30.jp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jpg"/><Relationship Id="rId4" Type="http://schemas.openxmlformats.org/officeDocument/2006/relationships/image" Target="../media/image30.jp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5.jp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5.jp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7.svg"/><Relationship Id="rId4" Type="http://schemas.openxmlformats.org/officeDocument/2006/relationships/image" Target="../media/image2.png"/><Relationship Id="rId9" Type="http://schemas.openxmlformats.org/officeDocument/2006/relationships/image" Target="../media/image6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5.jp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7.svg"/><Relationship Id="rId4" Type="http://schemas.openxmlformats.org/officeDocument/2006/relationships/image" Target="../media/image2.png"/><Relationship Id="rId9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2.jp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2.jp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2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10" Type="http://schemas.openxmlformats.org/officeDocument/2006/relationships/image" Target="../media/image16.svg"/><Relationship Id="rId4" Type="http://schemas.openxmlformats.org/officeDocument/2006/relationships/image" Target="../media/image12.jpg"/><Relationship Id="rId9" Type="http://schemas.openxmlformats.org/officeDocument/2006/relationships/image" Target="../media/image15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2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10" Type="http://schemas.openxmlformats.org/officeDocument/2006/relationships/image" Target="../media/image22.svg"/><Relationship Id="rId4" Type="http://schemas.openxmlformats.org/officeDocument/2006/relationships/image" Target="../media/image12.jpg"/><Relationship Id="rId9" Type="http://schemas.openxmlformats.org/officeDocument/2006/relationships/image" Target="../media/image21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2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10" Type="http://schemas.openxmlformats.org/officeDocument/2006/relationships/image" Target="../media/image22.svg"/><Relationship Id="rId4" Type="http://schemas.openxmlformats.org/officeDocument/2006/relationships/image" Target="../media/image12.jpg"/><Relationship Id="rId9" Type="http://schemas.openxmlformats.org/officeDocument/2006/relationships/image" Target="../media/image21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jpg"/><Relationship Id="rId4" Type="http://schemas.openxmlformats.org/officeDocument/2006/relationships/image" Target="../media/image12.jp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jpg"/><Relationship Id="rId5" Type="http://schemas.openxmlformats.org/officeDocument/2006/relationships/image" Target="../media/image28.jpg"/><Relationship Id="rId4" Type="http://schemas.openxmlformats.org/officeDocument/2006/relationships/image" Target="../media/image12.jp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jpg"/><Relationship Id="rId4" Type="http://schemas.openxmlformats.org/officeDocument/2006/relationships/image" Target="../media/image30.jp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g"/><Relationship Id="rId3" Type="http://schemas.openxmlformats.org/officeDocument/2006/relationships/image" Target="../media/image2.png"/><Relationship Id="rId7" Type="http://schemas.openxmlformats.org/officeDocument/2006/relationships/image" Target="../media/image34.jp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jpg"/><Relationship Id="rId5" Type="http://schemas.openxmlformats.org/officeDocument/2006/relationships/image" Target="../media/image32.jpg"/><Relationship Id="rId4" Type="http://schemas.openxmlformats.org/officeDocument/2006/relationships/image" Target="../media/image30.jp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g"/><Relationship Id="rId3" Type="http://schemas.openxmlformats.org/officeDocument/2006/relationships/image" Target="../media/image2.png"/><Relationship Id="rId7" Type="http://schemas.openxmlformats.org/officeDocument/2006/relationships/image" Target="../media/image34.jp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jpg"/><Relationship Id="rId5" Type="http://schemas.openxmlformats.org/officeDocument/2006/relationships/image" Target="../media/image32.jpg"/><Relationship Id="rId4" Type="http://schemas.openxmlformats.org/officeDocument/2006/relationships/image" Target="../media/image30.jp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g"/><Relationship Id="rId3" Type="http://schemas.openxmlformats.org/officeDocument/2006/relationships/image" Target="../media/image2.png"/><Relationship Id="rId7" Type="http://schemas.openxmlformats.org/officeDocument/2006/relationships/image" Target="../media/image33.jp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jpg"/><Relationship Id="rId5" Type="http://schemas.openxmlformats.org/officeDocument/2006/relationships/image" Target="../media/image35.jpg"/><Relationship Id="rId4" Type="http://schemas.openxmlformats.org/officeDocument/2006/relationships/image" Target="../media/image30.jpg"/><Relationship Id="rId9" Type="http://schemas.openxmlformats.org/officeDocument/2006/relationships/image" Target="../media/image31.jp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g"/><Relationship Id="rId3" Type="http://schemas.openxmlformats.org/officeDocument/2006/relationships/image" Target="../media/image2.png"/><Relationship Id="rId7" Type="http://schemas.openxmlformats.org/officeDocument/2006/relationships/image" Target="../media/image32.jp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jpg"/><Relationship Id="rId5" Type="http://schemas.openxmlformats.org/officeDocument/2006/relationships/image" Target="../media/image36.jpg"/><Relationship Id="rId10" Type="http://schemas.openxmlformats.org/officeDocument/2006/relationships/image" Target="../media/image31.jpg"/><Relationship Id="rId4" Type="http://schemas.openxmlformats.org/officeDocument/2006/relationships/image" Target="../media/image30.jpg"/><Relationship Id="rId9" Type="http://schemas.openxmlformats.org/officeDocument/2006/relationships/image" Target="../media/image34.jp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g"/><Relationship Id="rId3" Type="http://schemas.openxmlformats.org/officeDocument/2006/relationships/image" Target="../media/image2.png"/><Relationship Id="rId7" Type="http://schemas.openxmlformats.org/officeDocument/2006/relationships/image" Target="../media/image32.jp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jpg"/><Relationship Id="rId11" Type="http://schemas.openxmlformats.org/officeDocument/2006/relationships/image" Target="../media/image31.jpg"/><Relationship Id="rId5" Type="http://schemas.openxmlformats.org/officeDocument/2006/relationships/image" Target="../media/image36.jpg"/><Relationship Id="rId10" Type="http://schemas.openxmlformats.org/officeDocument/2006/relationships/image" Target="../media/image37.jpg"/><Relationship Id="rId4" Type="http://schemas.openxmlformats.org/officeDocument/2006/relationships/image" Target="../media/image30.jpg"/><Relationship Id="rId9" Type="http://schemas.openxmlformats.org/officeDocument/2006/relationships/image" Target="../media/image34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g"/><Relationship Id="rId13" Type="http://schemas.openxmlformats.org/officeDocument/2006/relationships/image" Target="../media/image39.jpg"/><Relationship Id="rId3" Type="http://schemas.openxmlformats.org/officeDocument/2006/relationships/image" Target="../media/image2.png"/><Relationship Id="rId7" Type="http://schemas.openxmlformats.org/officeDocument/2006/relationships/image" Target="../media/image32.jpg"/><Relationship Id="rId12" Type="http://schemas.openxmlformats.org/officeDocument/2006/relationships/image" Target="../media/image38.jp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jpg"/><Relationship Id="rId11" Type="http://schemas.openxmlformats.org/officeDocument/2006/relationships/image" Target="../media/image31.jpg"/><Relationship Id="rId5" Type="http://schemas.openxmlformats.org/officeDocument/2006/relationships/image" Target="../media/image36.jpg"/><Relationship Id="rId10" Type="http://schemas.openxmlformats.org/officeDocument/2006/relationships/image" Target="../media/image37.jpg"/><Relationship Id="rId4" Type="http://schemas.openxmlformats.org/officeDocument/2006/relationships/image" Target="../media/image30.jpg"/><Relationship Id="rId9" Type="http://schemas.openxmlformats.org/officeDocument/2006/relationships/image" Target="../media/image34.jp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g"/><Relationship Id="rId13" Type="http://schemas.openxmlformats.org/officeDocument/2006/relationships/image" Target="../media/image39.jpg"/><Relationship Id="rId3" Type="http://schemas.openxmlformats.org/officeDocument/2006/relationships/image" Target="../media/image2.png"/><Relationship Id="rId7" Type="http://schemas.openxmlformats.org/officeDocument/2006/relationships/image" Target="../media/image32.jpg"/><Relationship Id="rId12" Type="http://schemas.openxmlformats.org/officeDocument/2006/relationships/image" Target="../media/image38.jp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jpg"/><Relationship Id="rId11" Type="http://schemas.openxmlformats.org/officeDocument/2006/relationships/image" Target="../media/image31.jpg"/><Relationship Id="rId5" Type="http://schemas.openxmlformats.org/officeDocument/2006/relationships/image" Target="../media/image36.jpg"/><Relationship Id="rId10" Type="http://schemas.openxmlformats.org/officeDocument/2006/relationships/image" Target="../media/image37.jpg"/><Relationship Id="rId4" Type="http://schemas.openxmlformats.org/officeDocument/2006/relationships/image" Target="../media/image30.jpg"/><Relationship Id="rId9" Type="http://schemas.openxmlformats.org/officeDocument/2006/relationships/image" Target="../media/image34.jpg"/><Relationship Id="rId14" Type="http://schemas.openxmlformats.org/officeDocument/2006/relationships/image" Target="../media/image40.jp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g"/><Relationship Id="rId13" Type="http://schemas.openxmlformats.org/officeDocument/2006/relationships/image" Target="../media/image39.jpg"/><Relationship Id="rId3" Type="http://schemas.openxmlformats.org/officeDocument/2006/relationships/image" Target="../media/image2.png"/><Relationship Id="rId7" Type="http://schemas.openxmlformats.org/officeDocument/2006/relationships/image" Target="../media/image32.jpg"/><Relationship Id="rId12" Type="http://schemas.openxmlformats.org/officeDocument/2006/relationships/image" Target="../media/image38.jp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jpg"/><Relationship Id="rId11" Type="http://schemas.openxmlformats.org/officeDocument/2006/relationships/image" Target="../media/image31.jpg"/><Relationship Id="rId5" Type="http://schemas.openxmlformats.org/officeDocument/2006/relationships/image" Target="../media/image36.jpg"/><Relationship Id="rId10" Type="http://schemas.openxmlformats.org/officeDocument/2006/relationships/image" Target="../media/image37.jpg"/><Relationship Id="rId4" Type="http://schemas.openxmlformats.org/officeDocument/2006/relationships/image" Target="../media/image30.jpg"/><Relationship Id="rId9" Type="http://schemas.openxmlformats.org/officeDocument/2006/relationships/image" Target="../media/image34.jpg"/><Relationship Id="rId14" Type="http://schemas.openxmlformats.org/officeDocument/2006/relationships/image" Target="../media/image40.jp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g"/><Relationship Id="rId13" Type="http://schemas.openxmlformats.org/officeDocument/2006/relationships/image" Target="../media/image39.jpg"/><Relationship Id="rId3" Type="http://schemas.openxmlformats.org/officeDocument/2006/relationships/image" Target="../media/image2.png"/><Relationship Id="rId7" Type="http://schemas.openxmlformats.org/officeDocument/2006/relationships/image" Target="../media/image32.jpg"/><Relationship Id="rId12" Type="http://schemas.openxmlformats.org/officeDocument/2006/relationships/image" Target="../media/image38.jp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jpg"/><Relationship Id="rId11" Type="http://schemas.openxmlformats.org/officeDocument/2006/relationships/image" Target="../media/image31.jpg"/><Relationship Id="rId5" Type="http://schemas.openxmlformats.org/officeDocument/2006/relationships/image" Target="../media/image36.jpg"/><Relationship Id="rId10" Type="http://schemas.openxmlformats.org/officeDocument/2006/relationships/image" Target="../media/image37.jpg"/><Relationship Id="rId4" Type="http://schemas.openxmlformats.org/officeDocument/2006/relationships/image" Target="../media/image30.jpg"/><Relationship Id="rId9" Type="http://schemas.openxmlformats.org/officeDocument/2006/relationships/image" Target="../media/image34.jpg"/><Relationship Id="rId14" Type="http://schemas.openxmlformats.org/officeDocument/2006/relationships/image" Target="../media/image40.jp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g"/><Relationship Id="rId13" Type="http://schemas.openxmlformats.org/officeDocument/2006/relationships/image" Target="../media/image39.jpg"/><Relationship Id="rId3" Type="http://schemas.openxmlformats.org/officeDocument/2006/relationships/image" Target="../media/image2.png"/><Relationship Id="rId7" Type="http://schemas.openxmlformats.org/officeDocument/2006/relationships/image" Target="../media/image32.jpg"/><Relationship Id="rId12" Type="http://schemas.openxmlformats.org/officeDocument/2006/relationships/image" Target="../media/image38.jp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jpg"/><Relationship Id="rId11" Type="http://schemas.openxmlformats.org/officeDocument/2006/relationships/image" Target="../media/image31.jpg"/><Relationship Id="rId5" Type="http://schemas.openxmlformats.org/officeDocument/2006/relationships/image" Target="../media/image36.jpg"/><Relationship Id="rId15" Type="http://schemas.openxmlformats.org/officeDocument/2006/relationships/image" Target="../media/image41.jpg"/><Relationship Id="rId10" Type="http://schemas.openxmlformats.org/officeDocument/2006/relationships/image" Target="../media/image37.jpg"/><Relationship Id="rId4" Type="http://schemas.openxmlformats.org/officeDocument/2006/relationships/image" Target="../media/image30.jpg"/><Relationship Id="rId9" Type="http://schemas.openxmlformats.org/officeDocument/2006/relationships/image" Target="../media/image34.jpg"/><Relationship Id="rId14" Type="http://schemas.openxmlformats.org/officeDocument/2006/relationships/image" Target="../media/image40.jp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g"/><Relationship Id="rId13" Type="http://schemas.openxmlformats.org/officeDocument/2006/relationships/image" Target="../media/image39.jpg"/><Relationship Id="rId3" Type="http://schemas.openxmlformats.org/officeDocument/2006/relationships/image" Target="../media/image2.png"/><Relationship Id="rId7" Type="http://schemas.openxmlformats.org/officeDocument/2006/relationships/image" Target="../media/image32.jpg"/><Relationship Id="rId12" Type="http://schemas.openxmlformats.org/officeDocument/2006/relationships/image" Target="../media/image38.jp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jpg"/><Relationship Id="rId11" Type="http://schemas.openxmlformats.org/officeDocument/2006/relationships/image" Target="../media/image31.jpg"/><Relationship Id="rId5" Type="http://schemas.openxmlformats.org/officeDocument/2006/relationships/image" Target="../media/image36.jpg"/><Relationship Id="rId15" Type="http://schemas.openxmlformats.org/officeDocument/2006/relationships/image" Target="../media/image41.jpg"/><Relationship Id="rId10" Type="http://schemas.openxmlformats.org/officeDocument/2006/relationships/image" Target="../media/image37.jpg"/><Relationship Id="rId4" Type="http://schemas.openxmlformats.org/officeDocument/2006/relationships/image" Target="../media/image30.jpg"/><Relationship Id="rId9" Type="http://schemas.openxmlformats.org/officeDocument/2006/relationships/image" Target="../media/image34.jpg"/><Relationship Id="rId14" Type="http://schemas.openxmlformats.org/officeDocument/2006/relationships/image" Target="../media/image40.jpg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g"/><Relationship Id="rId13" Type="http://schemas.openxmlformats.org/officeDocument/2006/relationships/image" Target="../media/image39.jpg"/><Relationship Id="rId3" Type="http://schemas.openxmlformats.org/officeDocument/2006/relationships/image" Target="../media/image2.png"/><Relationship Id="rId7" Type="http://schemas.openxmlformats.org/officeDocument/2006/relationships/image" Target="../media/image32.jpg"/><Relationship Id="rId12" Type="http://schemas.openxmlformats.org/officeDocument/2006/relationships/image" Target="../media/image38.jpg"/><Relationship Id="rId2" Type="http://schemas.openxmlformats.org/officeDocument/2006/relationships/notesSlide" Target="../notesSlides/notesSlide95.xml"/><Relationship Id="rId16" Type="http://schemas.openxmlformats.org/officeDocument/2006/relationships/image" Target="../media/image4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jpg"/><Relationship Id="rId11" Type="http://schemas.openxmlformats.org/officeDocument/2006/relationships/image" Target="../media/image31.jpg"/><Relationship Id="rId5" Type="http://schemas.openxmlformats.org/officeDocument/2006/relationships/image" Target="../media/image36.jpg"/><Relationship Id="rId15" Type="http://schemas.openxmlformats.org/officeDocument/2006/relationships/image" Target="../media/image41.jpg"/><Relationship Id="rId10" Type="http://schemas.openxmlformats.org/officeDocument/2006/relationships/image" Target="../media/image37.jpg"/><Relationship Id="rId4" Type="http://schemas.openxmlformats.org/officeDocument/2006/relationships/image" Target="../media/image30.jpg"/><Relationship Id="rId9" Type="http://schemas.openxmlformats.org/officeDocument/2006/relationships/image" Target="../media/image34.jpg"/><Relationship Id="rId14" Type="http://schemas.openxmlformats.org/officeDocument/2006/relationships/image" Target="../media/image40.jpg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g"/><Relationship Id="rId13" Type="http://schemas.openxmlformats.org/officeDocument/2006/relationships/image" Target="../media/image39.jpg"/><Relationship Id="rId3" Type="http://schemas.openxmlformats.org/officeDocument/2006/relationships/image" Target="../media/image2.png"/><Relationship Id="rId7" Type="http://schemas.openxmlformats.org/officeDocument/2006/relationships/image" Target="../media/image32.jpg"/><Relationship Id="rId12" Type="http://schemas.openxmlformats.org/officeDocument/2006/relationships/image" Target="../media/image38.jpg"/><Relationship Id="rId2" Type="http://schemas.openxmlformats.org/officeDocument/2006/relationships/notesSlide" Target="../notesSlides/notesSlide96.xml"/><Relationship Id="rId16" Type="http://schemas.openxmlformats.org/officeDocument/2006/relationships/image" Target="../media/image4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jpg"/><Relationship Id="rId11" Type="http://schemas.openxmlformats.org/officeDocument/2006/relationships/image" Target="../media/image31.jpg"/><Relationship Id="rId5" Type="http://schemas.openxmlformats.org/officeDocument/2006/relationships/image" Target="../media/image36.jpg"/><Relationship Id="rId15" Type="http://schemas.openxmlformats.org/officeDocument/2006/relationships/image" Target="../media/image41.jpg"/><Relationship Id="rId10" Type="http://schemas.openxmlformats.org/officeDocument/2006/relationships/image" Target="../media/image37.jpg"/><Relationship Id="rId4" Type="http://schemas.openxmlformats.org/officeDocument/2006/relationships/image" Target="../media/image30.jpg"/><Relationship Id="rId9" Type="http://schemas.openxmlformats.org/officeDocument/2006/relationships/image" Target="../media/image34.jpg"/><Relationship Id="rId14" Type="http://schemas.openxmlformats.org/officeDocument/2006/relationships/image" Target="../media/image40.jp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jpg"/><Relationship Id="rId5" Type="http://schemas.openxmlformats.org/officeDocument/2006/relationships/image" Target="../media/image38.jpg"/><Relationship Id="rId4" Type="http://schemas.openxmlformats.org/officeDocument/2006/relationships/image" Target="../media/image30.jpg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jpg"/><Relationship Id="rId3" Type="http://schemas.openxmlformats.org/officeDocument/2006/relationships/image" Target="../media/image2.png"/><Relationship Id="rId7" Type="http://schemas.openxmlformats.org/officeDocument/2006/relationships/image" Target="../media/image38.jp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jpg"/><Relationship Id="rId5" Type="http://schemas.openxmlformats.org/officeDocument/2006/relationships/image" Target="../media/image43.jpg"/><Relationship Id="rId4" Type="http://schemas.openxmlformats.org/officeDocument/2006/relationships/image" Target="../media/image3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6E910F-AA63-024C-B558-8BB371030B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07159" y="414682"/>
            <a:ext cx="8777678" cy="2212848"/>
          </a:xfrm>
        </p:spPr>
        <p:txBody>
          <a:bodyPr>
            <a:normAutofit/>
          </a:bodyPr>
          <a:lstStyle/>
          <a:p>
            <a:r>
              <a:rPr lang="en-PT" sz="4600" dirty="0">
                <a:solidFill>
                  <a:schemeClr val="bg1"/>
                </a:solidFill>
                <a:latin typeface="Avenir Next LT Pro" panose="020B0504020202020204" pitchFamily="34" charset="77"/>
              </a:rPr>
              <a:t>Quantum Assisted </a:t>
            </a:r>
            <a:br>
              <a:rPr lang="en-PT" sz="4600" dirty="0">
                <a:solidFill>
                  <a:schemeClr val="bg1"/>
                </a:solidFill>
                <a:latin typeface="Avenir Next LT Pro" panose="020B0504020202020204" pitchFamily="34" charset="77"/>
              </a:rPr>
            </a:br>
            <a:r>
              <a:rPr lang="en-PT" sz="4600" dirty="0">
                <a:solidFill>
                  <a:schemeClr val="bg1"/>
                </a:solidFill>
                <a:latin typeface="Avenir Next LT Pro" panose="020B0504020202020204" pitchFamily="34" charset="77"/>
              </a:rPr>
              <a:t>Secure Multiparty Computation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D05CF3-9D1D-C849-96B9-21CCFA657B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91018" y="3571631"/>
            <a:ext cx="6409960" cy="1788375"/>
          </a:xfrm>
        </p:spPr>
        <p:txBody>
          <a:bodyPr>
            <a:normAutofit lnSpcReduction="10000"/>
          </a:bodyPr>
          <a:lstStyle/>
          <a:p>
            <a:r>
              <a:rPr lang="en-PT" sz="2800" dirty="0">
                <a:solidFill>
                  <a:schemeClr val="bg1">
                    <a:alpha val="80000"/>
                  </a:schemeClr>
                </a:solidFill>
                <a:latin typeface="Avenir Next LT Pro" panose="020B0504020202020204" pitchFamily="34" charset="77"/>
              </a:rPr>
              <a:t>Manuel Batalha dos Santos</a:t>
            </a:r>
          </a:p>
          <a:p>
            <a:endParaRPr lang="en-PT" dirty="0">
              <a:solidFill>
                <a:schemeClr val="bg1">
                  <a:alpha val="80000"/>
                </a:schemeClr>
              </a:solidFill>
              <a:latin typeface="Avenir Next LT Pro" panose="020B0504020202020204" pitchFamily="34" charset="77"/>
            </a:endParaRPr>
          </a:p>
          <a:p>
            <a:r>
              <a:rPr lang="en-PT" dirty="0">
                <a:solidFill>
                  <a:schemeClr val="bg1">
                    <a:alpha val="80000"/>
                  </a:schemeClr>
                </a:solidFill>
                <a:latin typeface="Avenir Next LT Pro" panose="020B0504020202020204" pitchFamily="34" charset="77"/>
              </a:rPr>
              <a:t>Thesis defence</a:t>
            </a:r>
          </a:p>
          <a:p>
            <a:r>
              <a:rPr lang="en-PT" dirty="0">
                <a:solidFill>
                  <a:schemeClr val="bg1">
                    <a:alpha val="80000"/>
                  </a:schemeClr>
                </a:solidFill>
                <a:latin typeface="Avenir Next LT Pro" panose="020B0504020202020204" pitchFamily="34" charset="77"/>
              </a:rPr>
              <a:t>17 October 2023</a:t>
            </a:r>
          </a:p>
        </p:txBody>
      </p:sp>
      <p:pic>
        <p:nvPicPr>
          <p:cNvPr id="34" name="Picture 33" descr="A picture containing text&#10;&#10;Description automatically generated">
            <a:extLst>
              <a:ext uri="{FF2B5EF4-FFF2-40B4-BE49-F238E27FC236}">
                <a16:creationId xmlns:a16="http://schemas.microsoft.com/office/drawing/2014/main" id="{F8B48BFA-E1BF-A34B-91D0-A8F5B421BB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5233" y="5853378"/>
            <a:ext cx="2061530" cy="901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8994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Motivation</a:t>
            </a:r>
          </a:p>
        </p:txBody>
      </p:sp>
      <p:pic>
        <p:nvPicPr>
          <p:cNvPr id="9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CE03CE94-B9D3-1E45-9515-DA7C134442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8BEAC99-8595-7E41-B721-EE11893C1F50}"/>
              </a:ext>
            </a:extLst>
          </p:cNvPr>
          <p:cNvSpPr txBox="1"/>
          <p:nvPr/>
        </p:nvSpPr>
        <p:spPr>
          <a:xfrm>
            <a:off x="5461000" y="1690688"/>
            <a:ext cx="127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2800" dirty="0">
                <a:latin typeface="Avenir Next LT Pro" panose="020B0504020202020204" pitchFamily="34" charset="77"/>
              </a:rPr>
              <a:t>SMC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98D7D61-6796-4D45-8E8D-09B9DA055F8F}"/>
              </a:ext>
            </a:extLst>
          </p:cNvPr>
          <p:cNvGrpSpPr/>
          <p:nvPr/>
        </p:nvGrpSpPr>
        <p:grpSpPr>
          <a:xfrm>
            <a:off x="2955279" y="3129900"/>
            <a:ext cx="1872000" cy="1872000"/>
            <a:chOff x="2955279" y="2965308"/>
            <a:chExt cx="1872000" cy="1872000"/>
          </a:xfrm>
        </p:grpSpPr>
        <p:pic>
          <p:nvPicPr>
            <p:cNvPr id="12" name="Picture 11" descr="Diagram, schematic&#10;&#10;Description automatically generated">
              <a:extLst>
                <a:ext uri="{FF2B5EF4-FFF2-40B4-BE49-F238E27FC236}">
                  <a16:creationId xmlns:a16="http://schemas.microsoft.com/office/drawing/2014/main" id="{78AC0627-7E7E-114C-86E9-440F5CC0CD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62207" y="3446516"/>
              <a:ext cx="1605392" cy="945742"/>
            </a:xfrm>
            <a:prstGeom prst="rect">
              <a:avLst/>
            </a:prstGeom>
          </p:spPr>
        </p:pic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283B13A-C503-8F46-BFC2-AA36C1C07853}"/>
                </a:ext>
              </a:extLst>
            </p:cNvPr>
            <p:cNvSpPr/>
            <p:nvPr/>
          </p:nvSpPr>
          <p:spPr>
            <a:xfrm>
              <a:off x="2955279" y="2965308"/>
              <a:ext cx="1872000" cy="1872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 dirty="0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BAF6A0F-8A11-3A4E-BA23-D1CBDDBB3BD2}"/>
              </a:ext>
            </a:extLst>
          </p:cNvPr>
          <p:cNvGrpSpPr/>
          <p:nvPr/>
        </p:nvGrpSpPr>
        <p:grpSpPr>
          <a:xfrm>
            <a:off x="7364721" y="3129900"/>
            <a:ext cx="1872000" cy="1872000"/>
            <a:chOff x="7364721" y="2983387"/>
            <a:chExt cx="1872000" cy="1872000"/>
          </a:xfrm>
        </p:grpSpPr>
        <p:pic>
          <p:nvPicPr>
            <p:cNvPr id="6" name="Picture 5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08428C13-52EC-7A4E-83F4-CB5EA2A3240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782235" y="3429000"/>
              <a:ext cx="1036971" cy="944616"/>
            </a:xfrm>
            <a:prstGeom prst="rect">
              <a:avLst/>
            </a:prstGeom>
          </p:spPr>
        </p:pic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00F1FE80-DC51-0F48-B472-069DFE925199}"/>
                </a:ext>
              </a:extLst>
            </p:cNvPr>
            <p:cNvSpPr/>
            <p:nvPr/>
          </p:nvSpPr>
          <p:spPr>
            <a:xfrm>
              <a:off x="7364721" y="2983387"/>
              <a:ext cx="1872000" cy="1872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8B70DD96-29D5-B54D-8669-5DEE059C5856}"/>
              </a:ext>
            </a:extLst>
          </p:cNvPr>
          <p:cNvSpPr txBox="1"/>
          <p:nvPr/>
        </p:nvSpPr>
        <p:spPr>
          <a:xfrm>
            <a:off x="3088586" y="2459736"/>
            <a:ext cx="1605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2000" dirty="0">
                <a:latin typeface="Avenir Next LT Pro" panose="020B0504020202020204" pitchFamily="34" charset="77"/>
              </a:rPr>
              <a:t>Boolean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F20E0BA-C8F0-5A42-A6DC-81B855A728E3}"/>
              </a:ext>
            </a:extLst>
          </p:cNvPr>
          <p:cNvSpPr txBox="1"/>
          <p:nvPr/>
        </p:nvSpPr>
        <p:spPr>
          <a:xfrm>
            <a:off x="7498024" y="2506984"/>
            <a:ext cx="1605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2000" dirty="0">
                <a:latin typeface="Avenir Next LT Pro" panose="020B0504020202020204" pitchFamily="34" charset="77"/>
              </a:rPr>
              <a:t>Arithmetic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03C69CE-E350-E34D-8C9D-33347D36C850}"/>
              </a:ext>
            </a:extLst>
          </p:cNvPr>
          <p:cNvCxnSpPr>
            <a:cxnSpLocks/>
          </p:cNvCxnSpPr>
          <p:nvPr/>
        </p:nvCxnSpPr>
        <p:spPr>
          <a:xfrm>
            <a:off x="6096000" y="2459736"/>
            <a:ext cx="0" cy="401647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694024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Quantum OLE </a:t>
            </a:r>
            <a:r>
              <a:rPr lang="en-PT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|</a:t>
            </a:r>
            <a:r>
              <a:rPr lang="en-PT" dirty="0">
                <a:latin typeface="Avenir Next LT Pro" panose="020B0504020202020204" pitchFamily="34" charset="77"/>
              </a:rPr>
              <a:t> Protocol</a:t>
            </a:r>
          </a:p>
        </p:txBody>
      </p:sp>
      <p:pic>
        <p:nvPicPr>
          <p:cNvPr id="79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F1873EB7-1A38-B347-BDCD-7145AEA1E0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  <p:pic>
        <p:nvPicPr>
          <p:cNvPr id="4" name="Picture 3" descr="A picture containing timeline&#10;&#10;Description automatically generated">
            <a:extLst>
              <a:ext uri="{FF2B5EF4-FFF2-40B4-BE49-F238E27FC236}">
                <a16:creationId xmlns:a16="http://schemas.microsoft.com/office/drawing/2014/main" id="{ABCDAC2C-C9DB-4740-AEF8-B322E66284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9674" y="447284"/>
            <a:ext cx="2529484" cy="1155093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5435A05D-4367-2A4E-8398-F6232E01E9DF}"/>
              </a:ext>
            </a:extLst>
          </p:cNvPr>
          <p:cNvSpPr/>
          <p:nvPr/>
        </p:nvSpPr>
        <p:spPr>
          <a:xfrm>
            <a:off x="130268" y="4736158"/>
            <a:ext cx="338555" cy="1851332"/>
          </a:xfrm>
          <a:prstGeom prst="rect">
            <a:avLst/>
          </a:prstGeom>
          <a:solidFill>
            <a:srgbClr val="5EA5C7"/>
          </a:solidFill>
          <a:ln>
            <a:solidFill>
              <a:srgbClr val="5EA5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9C4E208-E4B6-6947-A571-8207328B2473}"/>
              </a:ext>
            </a:extLst>
          </p:cNvPr>
          <p:cNvSpPr/>
          <p:nvPr/>
        </p:nvSpPr>
        <p:spPr>
          <a:xfrm>
            <a:off x="130268" y="2106212"/>
            <a:ext cx="338555" cy="2488937"/>
          </a:xfrm>
          <a:prstGeom prst="rect">
            <a:avLst/>
          </a:prstGeom>
          <a:solidFill>
            <a:srgbClr val="E97E47"/>
          </a:solidFill>
          <a:ln>
            <a:solidFill>
              <a:srgbClr val="E97E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CAD6C69-BAAD-D342-99A2-A9B013D675A0}"/>
              </a:ext>
            </a:extLst>
          </p:cNvPr>
          <p:cNvSpPr txBox="1"/>
          <p:nvPr/>
        </p:nvSpPr>
        <p:spPr>
          <a:xfrm rot="16200000">
            <a:off x="-626121" y="3181403"/>
            <a:ext cx="18513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1600" dirty="0">
                <a:solidFill>
                  <a:schemeClr val="bg1">
                    <a:lumMod val="95000"/>
                  </a:schemeClr>
                </a:solidFill>
                <a:latin typeface="Avenir Next LT Pro" panose="020B0504020202020204" pitchFamily="34" charset="77"/>
              </a:rPr>
              <a:t>Quantum phase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0E45F29-0650-6C4C-B761-39B63D7E4BAE}"/>
              </a:ext>
            </a:extLst>
          </p:cNvPr>
          <p:cNvSpPr txBox="1"/>
          <p:nvPr/>
        </p:nvSpPr>
        <p:spPr>
          <a:xfrm rot="16200000">
            <a:off x="-524224" y="5492547"/>
            <a:ext cx="16475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1600" dirty="0">
                <a:solidFill>
                  <a:schemeClr val="bg1">
                    <a:lumMod val="95000"/>
                  </a:schemeClr>
                </a:solidFill>
                <a:latin typeface="Avenir Next LT Pro" panose="020B0504020202020204" pitchFamily="34" charset="77"/>
              </a:rPr>
              <a:t>Classical phase</a:t>
            </a:r>
          </a:p>
        </p:txBody>
      </p:sp>
      <p:pic>
        <p:nvPicPr>
          <p:cNvPr id="114" name="Picture 113">
            <a:extLst>
              <a:ext uri="{FF2B5EF4-FFF2-40B4-BE49-F238E27FC236}">
                <a16:creationId xmlns:a16="http://schemas.microsoft.com/office/drawing/2014/main" id="{82D5E3EF-5971-1A40-9194-80C6A609AD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83" y="2222766"/>
            <a:ext cx="382714" cy="358852"/>
          </a:xfrm>
          <a:prstGeom prst="rect">
            <a:avLst/>
          </a:prstGeom>
        </p:spPr>
      </p:pic>
      <p:pic>
        <p:nvPicPr>
          <p:cNvPr id="116" name="Picture 115" descr="A picture containing text, watch&#10;&#10;Description automatically generated">
            <a:extLst>
              <a:ext uri="{FF2B5EF4-FFF2-40B4-BE49-F238E27FC236}">
                <a16:creationId xmlns:a16="http://schemas.microsoft.com/office/drawing/2014/main" id="{F9DEA484-07CF-8A40-8A56-D9AE40D3D9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2587" y="2694755"/>
            <a:ext cx="681810" cy="373533"/>
          </a:xfrm>
          <a:prstGeom prst="rect">
            <a:avLst/>
          </a:prstGeom>
        </p:spPr>
      </p:pic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33D7E87B-5D42-B94A-922B-59FC36A56DD1}"/>
              </a:ext>
            </a:extLst>
          </p:cNvPr>
          <p:cNvCxnSpPr>
            <a:cxnSpLocks/>
          </p:cNvCxnSpPr>
          <p:nvPr/>
        </p:nvCxnSpPr>
        <p:spPr>
          <a:xfrm flipH="1">
            <a:off x="2905243" y="2393771"/>
            <a:ext cx="369760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Rectangle 120">
            <a:extLst>
              <a:ext uri="{FF2B5EF4-FFF2-40B4-BE49-F238E27FC236}">
                <a16:creationId xmlns:a16="http://schemas.microsoft.com/office/drawing/2014/main" id="{8A0E4A74-026B-9B40-A562-3293CA3B38D1}"/>
              </a:ext>
            </a:extLst>
          </p:cNvPr>
          <p:cNvSpPr/>
          <p:nvPr/>
        </p:nvSpPr>
        <p:spPr>
          <a:xfrm>
            <a:off x="694481" y="2106212"/>
            <a:ext cx="8218025" cy="108840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pic>
        <p:nvPicPr>
          <p:cNvPr id="124" name="Picture 123">
            <a:extLst>
              <a:ext uri="{FF2B5EF4-FFF2-40B4-BE49-F238E27FC236}">
                <a16:creationId xmlns:a16="http://schemas.microsoft.com/office/drawing/2014/main" id="{E66519D0-9AF0-664A-9AAE-97703232EF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78236" y="2214345"/>
            <a:ext cx="382714" cy="358852"/>
          </a:xfrm>
          <a:prstGeom prst="rect">
            <a:avLst/>
          </a:prstGeom>
        </p:spPr>
      </p:pic>
      <p:pic>
        <p:nvPicPr>
          <p:cNvPr id="120" name="Picture 119" descr="Icon&#10;&#10;Description automatically generated">
            <a:extLst>
              <a:ext uri="{FF2B5EF4-FFF2-40B4-BE49-F238E27FC236}">
                <a16:creationId xmlns:a16="http://schemas.microsoft.com/office/drawing/2014/main" id="{8F8935A1-2F45-C940-B6A9-8A7E70438C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28009" y="1921887"/>
            <a:ext cx="780539" cy="358852"/>
          </a:xfrm>
          <a:prstGeom prst="rect">
            <a:avLst/>
          </a:prstGeom>
        </p:spPr>
      </p:pic>
      <p:sp>
        <p:nvSpPr>
          <p:cNvPr id="125" name="TextBox 124">
            <a:extLst>
              <a:ext uri="{FF2B5EF4-FFF2-40B4-BE49-F238E27FC236}">
                <a16:creationId xmlns:a16="http://schemas.microsoft.com/office/drawing/2014/main" id="{E1351D94-AE19-854F-8CEF-C1CE3AEEDE38}"/>
              </a:ext>
            </a:extLst>
          </p:cNvPr>
          <p:cNvSpPr txBox="1"/>
          <p:nvPr/>
        </p:nvSpPr>
        <p:spPr>
          <a:xfrm>
            <a:off x="838200" y="1664650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Alice,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D2905FCE-F429-EF47-B897-DF2C653D2AFD}"/>
              </a:ext>
            </a:extLst>
          </p:cNvPr>
          <p:cNvSpPr txBox="1"/>
          <p:nvPr/>
        </p:nvSpPr>
        <p:spPr>
          <a:xfrm>
            <a:off x="7831007" y="1664650"/>
            <a:ext cx="677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Bob,</a:t>
            </a:r>
          </a:p>
        </p:txBody>
      </p:sp>
      <p:pic>
        <p:nvPicPr>
          <p:cNvPr id="127" name="Picture 126" descr="A close-up of a stethoscope&#10;&#10;Description automatically generated">
            <a:extLst>
              <a:ext uri="{FF2B5EF4-FFF2-40B4-BE49-F238E27FC236}">
                <a16:creationId xmlns:a16="http://schemas.microsoft.com/office/drawing/2014/main" id="{AD9AC288-7341-A046-B614-64C8A4F3F12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91948" y="1770788"/>
            <a:ext cx="177909" cy="155061"/>
          </a:xfrm>
          <a:prstGeom prst="rect">
            <a:avLst/>
          </a:prstGeom>
        </p:spPr>
      </p:pic>
      <p:pic>
        <p:nvPicPr>
          <p:cNvPr id="128" name="Picture 127" descr="A picture containing text&#10;&#10;Description automatically generated">
            <a:extLst>
              <a:ext uri="{FF2B5EF4-FFF2-40B4-BE49-F238E27FC236}">
                <a16:creationId xmlns:a16="http://schemas.microsoft.com/office/drawing/2014/main" id="{F2B5F569-CF91-6646-B134-3D1D59B075B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63040" y="1722079"/>
            <a:ext cx="465317" cy="246933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95CC23E4-79B4-C94E-A0FC-115FE0660898}"/>
              </a:ext>
            </a:extLst>
          </p:cNvPr>
          <p:cNvSpPr/>
          <p:nvPr/>
        </p:nvSpPr>
        <p:spPr>
          <a:xfrm>
            <a:off x="0" y="4660232"/>
            <a:ext cx="582783" cy="1998184"/>
          </a:xfrm>
          <a:prstGeom prst="rect">
            <a:avLst/>
          </a:prstGeom>
          <a:solidFill>
            <a:srgbClr val="FFFFFF">
              <a:alpha val="8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 dirty="0"/>
          </a:p>
        </p:txBody>
      </p:sp>
    </p:spTree>
    <p:extLst>
      <p:ext uri="{BB962C8B-B14F-4D97-AF65-F5344CB8AC3E}">
        <p14:creationId xmlns:p14="http://schemas.microsoft.com/office/powerpoint/2010/main" val="263590954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Quantum OLE </a:t>
            </a:r>
            <a:r>
              <a:rPr lang="en-PT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|</a:t>
            </a:r>
            <a:r>
              <a:rPr lang="en-PT" dirty="0">
                <a:latin typeface="Avenir Next LT Pro" panose="020B0504020202020204" pitchFamily="34" charset="77"/>
              </a:rPr>
              <a:t> Protocol</a:t>
            </a:r>
          </a:p>
        </p:txBody>
      </p:sp>
      <p:pic>
        <p:nvPicPr>
          <p:cNvPr id="79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F1873EB7-1A38-B347-BDCD-7145AEA1E0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  <p:pic>
        <p:nvPicPr>
          <p:cNvPr id="4" name="Picture 3" descr="A picture containing timeline&#10;&#10;Description automatically generated">
            <a:extLst>
              <a:ext uri="{FF2B5EF4-FFF2-40B4-BE49-F238E27FC236}">
                <a16:creationId xmlns:a16="http://schemas.microsoft.com/office/drawing/2014/main" id="{ABCDAC2C-C9DB-4740-AEF8-B322E66284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9674" y="447284"/>
            <a:ext cx="2529484" cy="1155093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5435A05D-4367-2A4E-8398-F6232E01E9DF}"/>
              </a:ext>
            </a:extLst>
          </p:cNvPr>
          <p:cNvSpPr/>
          <p:nvPr/>
        </p:nvSpPr>
        <p:spPr>
          <a:xfrm>
            <a:off x="130268" y="4736158"/>
            <a:ext cx="338555" cy="1851332"/>
          </a:xfrm>
          <a:prstGeom prst="rect">
            <a:avLst/>
          </a:prstGeom>
          <a:solidFill>
            <a:srgbClr val="5EA5C7"/>
          </a:solidFill>
          <a:ln>
            <a:solidFill>
              <a:srgbClr val="5EA5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9C4E208-E4B6-6947-A571-8207328B2473}"/>
              </a:ext>
            </a:extLst>
          </p:cNvPr>
          <p:cNvSpPr/>
          <p:nvPr/>
        </p:nvSpPr>
        <p:spPr>
          <a:xfrm>
            <a:off x="130268" y="2106212"/>
            <a:ext cx="338555" cy="2488937"/>
          </a:xfrm>
          <a:prstGeom prst="rect">
            <a:avLst/>
          </a:prstGeom>
          <a:solidFill>
            <a:srgbClr val="E97E47"/>
          </a:solidFill>
          <a:ln>
            <a:solidFill>
              <a:srgbClr val="E97E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CAD6C69-BAAD-D342-99A2-A9B013D675A0}"/>
              </a:ext>
            </a:extLst>
          </p:cNvPr>
          <p:cNvSpPr txBox="1"/>
          <p:nvPr/>
        </p:nvSpPr>
        <p:spPr>
          <a:xfrm rot="16200000">
            <a:off x="-626121" y="3181403"/>
            <a:ext cx="18513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1600" dirty="0">
                <a:solidFill>
                  <a:schemeClr val="bg1">
                    <a:lumMod val="95000"/>
                  </a:schemeClr>
                </a:solidFill>
                <a:latin typeface="Avenir Next LT Pro" panose="020B0504020202020204" pitchFamily="34" charset="77"/>
              </a:rPr>
              <a:t>Quantum phase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0E45F29-0650-6C4C-B761-39B63D7E4BAE}"/>
              </a:ext>
            </a:extLst>
          </p:cNvPr>
          <p:cNvSpPr txBox="1"/>
          <p:nvPr/>
        </p:nvSpPr>
        <p:spPr>
          <a:xfrm rot="16200000">
            <a:off x="-524224" y="5492547"/>
            <a:ext cx="16475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1600" dirty="0">
                <a:solidFill>
                  <a:schemeClr val="bg1">
                    <a:lumMod val="95000"/>
                  </a:schemeClr>
                </a:solidFill>
                <a:latin typeface="Avenir Next LT Pro" panose="020B0504020202020204" pitchFamily="34" charset="77"/>
              </a:rPr>
              <a:t>Classical phase</a:t>
            </a:r>
          </a:p>
        </p:txBody>
      </p:sp>
      <p:pic>
        <p:nvPicPr>
          <p:cNvPr id="114" name="Picture 113">
            <a:extLst>
              <a:ext uri="{FF2B5EF4-FFF2-40B4-BE49-F238E27FC236}">
                <a16:creationId xmlns:a16="http://schemas.microsoft.com/office/drawing/2014/main" id="{82D5E3EF-5971-1A40-9194-80C6A609AD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83" y="2222766"/>
            <a:ext cx="382714" cy="358852"/>
          </a:xfrm>
          <a:prstGeom prst="rect">
            <a:avLst/>
          </a:prstGeom>
        </p:spPr>
      </p:pic>
      <p:pic>
        <p:nvPicPr>
          <p:cNvPr id="116" name="Picture 115" descr="A picture containing text, watch&#10;&#10;Description automatically generated">
            <a:extLst>
              <a:ext uri="{FF2B5EF4-FFF2-40B4-BE49-F238E27FC236}">
                <a16:creationId xmlns:a16="http://schemas.microsoft.com/office/drawing/2014/main" id="{F9DEA484-07CF-8A40-8A56-D9AE40D3D9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2587" y="2694755"/>
            <a:ext cx="681810" cy="373533"/>
          </a:xfrm>
          <a:prstGeom prst="rect">
            <a:avLst/>
          </a:prstGeom>
        </p:spPr>
      </p:pic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33D7E87B-5D42-B94A-922B-59FC36A56DD1}"/>
              </a:ext>
            </a:extLst>
          </p:cNvPr>
          <p:cNvCxnSpPr>
            <a:cxnSpLocks/>
          </p:cNvCxnSpPr>
          <p:nvPr/>
        </p:nvCxnSpPr>
        <p:spPr>
          <a:xfrm flipH="1">
            <a:off x="2905243" y="2393771"/>
            <a:ext cx="369760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Rectangle 120">
            <a:extLst>
              <a:ext uri="{FF2B5EF4-FFF2-40B4-BE49-F238E27FC236}">
                <a16:creationId xmlns:a16="http://schemas.microsoft.com/office/drawing/2014/main" id="{8A0E4A74-026B-9B40-A562-3293CA3B38D1}"/>
              </a:ext>
            </a:extLst>
          </p:cNvPr>
          <p:cNvSpPr/>
          <p:nvPr/>
        </p:nvSpPr>
        <p:spPr>
          <a:xfrm>
            <a:off x="694481" y="2106212"/>
            <a:ext cx="8218025" cy="108840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pic>
        <p:nvPicPr>
          <p:cNvPr id="124" name="Picture 123">
            <a:extLst>
              <a:ext uri="{FF2B5EF4-FFF2-40B4-BE49-F238E27FC236}">
                <a16:creationId xmlns:a16="http://schemas.microsoft.com/office/drawing/2014/main" id="{E66519D0-9AF0-664A-9AAE-97703232EF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78236" y="2214345"/>
            <a:ext cx="382714" cy="358852"/>
          </a:xfrm>
          <a:prstGeom prst="rect">
            <a:avLst/>
          </a:prstGeom>
        </p:spPr>
      </p:pic>
      <p:pic>
        <p:nvPicPr>
          <p:cNvPr id="120" name="Picture 119" descr="Icon&#10;&#10;Description automatically generated">
            <a:extLst>
              <a:ext uri="{FF2B5EF4-FFF2-40B4-BE49-F238E27FC236}">
                <a16:creationId xmlns:a16="http://schemas.microsoft.com/office/drawing/2014/main" id="{8F8935A1-2F45-C940-B6A9-8A7E70438C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28009" y="1921887"/>
            <a:ext cx="780539" cy="358852"/>
          </a:xfrm>
          <a:prstGeom prst="rect">
            <a:avLst/>
          </a:prstGeom>
        </p:spPr>
      </p:pic>
      <p:sp>
        <p:nvSpPr>
          <p:cNvPr id="125" name="TextBox 124">
            <a:extLst>
              <a:ext uri="{FF2B5EF4-FFF2-40B4-BE49-F238E27FC236}">
                <a16:creationId xmlns:a16="http://schemas.microsoft.com/office/drawing/2014/main" id="{E1351D94-AE19-854F-8CEF-C1CE3AEEDE38}"/>
              </a:ext>
            </a:extLst>
          </p:cNvPr>
          <p:cNvSpPr txBox="1"/>
          <p:nvPr/>
        </p:nvSpPr>
        <p:spPr>
          <a:xfrm>
            <a:off x="838200" y="1664650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Alice,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D2905FCE-F429-EF47-B897-DF2C653D2AFD}"/>
              </a:ext>
            </a:extLst>
          </p:cNvPr>
          <p:cNvSpPr txBox="1"/>
          <p:nvPr/>
        </p:nvSpPr>
        <p:spPr>
          <a:xfrm>
            <a:off x="7831007" y="1664650"/>
            <a:ext cx="677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Bob,</a:t>
            </a:r>
          </a:p>
        </p:txBody>
      </p:sp>
      <p:pic>
        <p:nvPicPr>
          <p:cNvPr id="127" name="Picture 126" descr="A close-up of a stethoscope&#10;&#10;Description automatically generated">
            <a:extLst>
              <a:ext uri="{FF2B5EF4-FFF2-40B4-BE49-F238E27FC236}">
                <a16:creationId xmlns:a16="http://schemas.microsoft.com/office/drawing/2014/main" id="{AD9AC288-7341-A046-B614-64C8A4F3F12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91948" y="1770788"/>
            <a:ext cx="177909" cy="155061"/>
          </a:xfrm>
          <a:prstGeom prst="rect">
            <a:avLst/>
          </a:prstGeom>
        </p:spPr>
      </p:pic>
      <p:pic>
        <p:nvPicPr>
          <p:cNvPr id="128" name="Picture 127" descr="A picture containing text&#10;&#10;Description automatically generated">
            <a:extLst>
              <a:ext uri="{FF2B5EF4-FFF2-40B4-BE49-F238E27FC236}">
                <a16:creationId xmlns:a16="http://schemas.microsoft.com/office/drawing/2014/main" id="{F2B5F569-CF91-6646-B134-3D1D59B075B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63040" y="1722079"/>
            <a:ext cx="465317" cy="246933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95CC23E4-79B4-C94E-A0FC-115FE0660898}"/>
              </a:ext>
            </a:extLst>
          </p:cNvPr>
          <p:cNvSpPr/>
          <p:nvPr/>
        </p:nvSpPr>
        <p:spPr>
          <a:xfrm>
            <a:off x="0" y="4660232"/>
            <a:ext cx="582783" cy="1998184"/>
          </a:xfrm>
          <a:prstGeom prst="rect">
            <a:avLst/>
          </a:prstGeom>
          <a:solidFill>
            <a:srgbClr val="FFFFFF">
              <a:alpha val="8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 dirty="0"/>
          </a:p>
        </p:txBody>
      </p:sp>
    </p:spTree>
    <p:extLst>
      <p:ext uri="{BB962C8B-B14F-4D97-AF65-F5344CB8AC3E}">
        <p14:creationId xmlns:p14="http://schemas.microsoft.com/office/powerpoint/2010/main" val="182084121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Quantum OLE </a:t>
            </a:r>
            <a:r>
              <a:rPr lang="en-PT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|</a:t>
            </a:r>
            <a:r>
              <a:rPr lang="en-PT" dirty="0">
                <a:latin typeface="Avenir Next LT Pro" panose="020B0504020202020204" pitchFamily="34" charset="77"/>
              </a:rPr>
              <a:t> Protocol</a:t>
            </a:r>
          </a:p>
        </p:txBody>
      </p:sp>
      <p:pic>
        <p:nvPicPr>
          <p:cNvPr id="79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F1873EB7-1A38-B347-BDCD-7145AEA1E0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  <p:pic>
        <p:nvPicPr>
          <p:cNvPr id="4" name="Picture 3" descr="A picture containing timeline&#10;&#10;Description automatically generated">
            <a:extLst>
              <a:ext uri="{FF2B5EF4-FFF2-40B4-BE49-F238E27FC236}">
                <a16:creationId xmlns:a16="http://schemas.microsoft.com/office/drawing/2014/main" id="{ABCDAC2C-C9DB-4740-AEF8-B322E66284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9674" y="447284"/>
            <a:ext cx="2529484" cy="1155093"/>
          </a:xfrm>
          <a:prstGeom prst="rect">
            <a:avLst/>
          </a:prstGeom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22DA2EAD-5382-4646-89D1-6A1259CB4B01}"/>
              </a:ext>
            </a:extLst>
          </p:cNvPr>
          <p:cNvSpPr/>
          <p:nvPr/>
        </p:nvSpPr>
        <p:spPr>
          <a:xfrm>
            <a:off x="694481" y="2106212"/>
            <a:ext cx="8218025" cy="108840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B65CA79B-6D2D-764F-B99C-E7415C18C6A9}"/>
              </a:ext>
            </a:extLst>
          </p:cNvPr>
          <p:cNvCxnSpPr>
            <a:cxnSpLocks/>
          </p:cNvCxnSpPr>
          <p:nvPr/>
        </p:nvCxnSpPr>
        <p:spPr>
          <a:xfrm flipH="1">
            <a:off x="2905243" y="2393771"/>
            <a:ext cx="369760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1" name="Picture 110">
            <a:extLst>
              <a:ext uri="{FF2B5EF4-FFF2-40B4-BE49-F238E27FC236}">
                <a16:creationId xmlns:a16="http://schemas.microsoft.com/office/drawing/2014/main" id="{CDB21C9B-6D65-B640-8D91-766FE8C43E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78236" y="2214345"/>
            <a:ext cx="382714" cy="358852"/>
          </a:xfrm>
          <a:prstGeom prst="rect">
            <a:avLst/>
          </a:prstGeom>
        </p:spPr>
      </p:pic>
      <p:pic>
        <p:nvPicPr>
          <p:cNvPr id="113" name="Picture 112" descr="Icon&#10;&#10;Description automatically generated">
            <a:extLst>
              <a:ext uri="{FF2B5EF4-FFF2-40B4-BE49-F238E27FC236}">
                <a16:creationId xmlns:a16="http://schemas.microsoft.com/office/drawing/2014/main" id="{29C69A29-7508-3449-8D0C-9BC6BBCC64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28009" y="1921887"/>
            <a:ext cx="780539" cy="358852"/>
          </a:xfrm>
          <a:prstGeom prst="rect">
            <a:avLst/>
          </a:prstGeom>
        </p:spPr>
      </p:pic>
      <p:pic>
        <p:nvPicPr>
          <p:cNvPr id="114" name="Picture 113">
            <a:extLst>
              <a:ext uri="{FF2B5EF4-FFF2-40B4-BE49-F238E27FC236}">
                <a16:creationId xmlns:a16="http://schemas.microsoft.com/office/drawing/2014/main" id="{82D5E3EF-5971-1A40-9194-80C6A609AD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83" y="2222766"/>
            <a:ext cx="382714" cy="358852"/>
          </a:xfrm>
          <a:prstGeom prst="rect">
            <a:avLst/>
          </a:prstGeom>
        </p:spPr>
      </p:pic>
      <p:pic>
        <p:nvPicPr>
          <p:cNvPr id="118" name="Picture 117" descr="A picture containing logo&#10;&#10;Description automatically generated">
            <a:extLst>
              <a:ext uri="{FF2B5EF4-FFF2-40B4-BE49-F238E27FC236}">
                <a16:creationId xmlns:a16="http://schemas.microsoft.com/office/drawing/2014/main" id="{8E197A01-3AD4-DA44-9568-AC75B7E667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9045" y="2690046"/>
            <a:ext cx="1056653" cy="396138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DFF76E2E-FD1D-CF40-B3E4-A5188330D03C}"/>
              </a:ext>
            </a:extLst>
          </p:cNvPr>
          <p:cNvSpPr/>
          <p:nvPr/>
        </p:nvSpPr>
        <p:spPr>
          <a:xfrm>
            <a:off x="130268" y="4736158"/>
            <a:ext cx="338555" cy="1851332"/>
          </a:xfrm>
          <a:prstGeom prst="rect">
            <a:avLst/>
          </a:prstGeom>
          <a:solidFill>
            <a:srgbClr val="5EA5C7"/>
          </a:solidFill>
          <a:ln>
            <a:solidFill>
              <a:srgbClr val="5EA5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CF688A7-6A1A-5646-AD51-78C1A33841F2}"/>
              </a:ext>
            </a:extLst>
          </p:cNvPr>
          <p:cNvSpPr/>
          <p:nvPr/>
        </p:nvSpPr>
        <p:spPr>
          <a:xfrm>
            <a:off x="130268" y="2106212"/>
            <a:ext cx="338555" cy="2488937"/>
          </a:xfrm>
          <a:prstGeom prst="rect">
            <a:avLst/>
          </a:prstGeom>
          <a:solidFill>
            <a:srgbClr val="E97E47"/>
          </a:solidFill>
          <a:ln>
            <a:solidFill>
              <a:srgbClr val="E97E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C8EECC4-9D47-D542-8F4C-340D4AB9B1A0}"/>
              </a:ext>
            </a:extLst>
          </p:cNvPr>
          <p:cNvSpPr txBox="1"/>
          <p:nvPr/>
        </p:nvSpPr>
        <p:spPr>
          <a:xfrm rot="16200000">
            <a:off x="-626121" y="3181403"/>
            <a:ext cx="18513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1600" dirty="0">
                <a:solidFill>
                  <a:schemeClr val="bg1">
                    <a:lumMod val="95000"/>
                  </a:schemeClr>
                </a:solidFill>
                <a:latin typeface="Avenir Next LT Pro" panose="020B0504020202020204" pitchFamily="34" charset="77"/>
              </a:rPr>
              <a:t>Quantum phase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D5A09D8-B980-DE41-8D2E-A02B4F7FE35A}"/>
              </a:ext>
            </a:extLst>
          </p:cNvPr>
          <p:cNvSpPr txBox="1"/>
          <p:nvPr/>
        </p:nvSpPr>
        <p:spPr>
          <a:xfrm rot="16200000">
            <a:off x="-524224" y="5492547"/>
            <a:ext cx="16475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1600" dirty="0">
                <a:solidFill>
                  <a:schemeClr val="bg1">
                    <a:lumMod val="95000"/>
                  </a:schemeClr>
                </a:solidFill>
                <a:latin typeface="Avenir Next LT Pro" panose="020B0504020202020204" pitchFamily="34" charset="77"/>
              </a:rPr>
              <a:t>Classical phase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94EA956-CB27-2541-B4AD-869D12A38F32}"/>
              </a:ext>
            </a:extLst>
          </p:cNvPr>
          <p:cNvSpPr txBox="1"/>
          <p:nvPr/>
        </p:nvSpPr>
        <p:spPr>
          <a:xfrm>
            <a:off x="838200" y="1664650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Alice,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A877427-0B33-A641-9943-507927052A3E}"/>
              </a:ext>
            </a:extLst>
          </p:cNvPr>
          <p:cNvSpPr txBox="1"/>
          <p:nvPr/>
        </p:nvSpPr>
        <p:spPr>
          <a:xfrm>
            <a:off x="7831007" y="1664650"/>
            <a:ext cx="677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Bob,</a:t>
            </a:r>
          </a:p>
        </p:txBody>
      </p:sp>
      <p:pic>
        <p:nvPicPr>
          <p:cNvPr id="43" name="Picture 42" descr="A close-up of a stethoscope&#10;&#10;Description automatically generated">
            <a:extLst>
              <a:ext uri="{FF2B5EF4-FFF2-40B4-BE49-F238E27FC236}">
                <a16:creationId xmlns:a16="http://schemas.microsoft.com/office/drawing/2014/main" id="{E689C963-8030-CE44-9B0D-D60E42C9F1E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91948" y="1770788"/>
            <a:ext cx="177909" cy="155061"/>
          </a:xfrm>
          <a:prstGeom prst="rect">
            <a:avLst/>
          </a:prstGeom>
        </p:spPr>
      </p:pic>
      <p:pic>
        <p:nvPicPr>
          <p:cNvPr id="44" name="Picture 43" descr="A picture containing text&#10;&#10;Description automatically generated">
            <a:extLst>
              <a:ext uri="{FF2B5EF4-FFF2-40B4-BE49-F238E27FC236}">
                <a16:creationId xmlns:a16="http://schemas.microsoft.com/office/drawing/2014/main" id="{D074C44A-C7BA-A544-B98B-0247F8D3C62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63040" y="1722079"/>
            <a:ext cx="465317" cy="246933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5AE00733-BF86-114E-9C95-563CDF2F0544}"/>
              </a:ext>
            </a:extLst>
          </p:cNvPr>
          <p:cNvSpPr/>
          <p:nvPr/>
        </p:nvSpPr>
        <p:spPr>
          <a:xfrm>
            <a:off x="0" y="4660232"/>
            <a:ext cx="582783" cy="1998184"/>
          </a:xfrm>
          <a:prstGeom prst="rect">
            <a:avLst/>
          </a:prstGeom>
          <a:solidFill>
            <a:srgbClr val="FFFFFF">
              <a:alpha val="8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 dirty="0"/>
          </a:p>
        </p:txBody>
      </p:sp>
    </p:spTree>
    <p:extLst>
      <p:ext uri="{BB962C8B-B14F-4D97-AF65-F5344CB8AC3E}">
        <p14:creationId xmlns:p14="http://schemas.microsoft.com/office/powerpoint/2010/main" val="34611581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Quantum OLE </a:t>
            </a:r>
            <a:r>
              <a:rPr lang="en-PT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|</a:t>
            </a:r>
            <a:r>
              <a:rPr lang="en-PT" dirty="0">
                <a:latin typeface="Avenir Next LT Pro" panose="020B0504020202020204" pitchFamily="34" charset="77"/>
              </a:rPr>
              <a:t> Protocol</a:t>
            </a:r>
          </a:p>
        </p:txBody>
      </p:sp>
      <p:pic>
        <p:nvPicPr>
          <p:cNvPr id="79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F1873EB7-1A38-B347-BDCD-7145AEA1E0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  <p:pic>
        <p:nvPicPr>
          <p:cNvPr id="4" name="Picture 3" descr="A picture containing timeline&#10;&#10;Description automatically generated">
            <a:extLst>
              <a:ext uri="{FF2B5EF4-FFF2-40B4-BE49-F238E27FC236}">
                <a16:creationId xmlns:a16="http://schemas.microsoft.com/office/drawing/2014/main" id="{ABCDAC2C-C9DB-4740-AEF8-B322E66284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9674" y="447284"/>
            <a:ext cx="2529484" cy="1155093"/>
          </a:xfrm>
          <a:prstGeom prst="rect">
            <a:avLst/>
          </a:prstGeom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22DA2EAD-5382-4646-89D1-6A1259CB4B01}"/>
              </a:ext>
            </a:extLst>
          </p:cNvPr>
          <p:cNvSpPr/>
          <p:nvPr/>
        </p:nvSpPr>
        <p:spPr>
          <a:xfrm>
            <a:off x="694481" y="2106212"/>
            <a:ext cx="8218025" cy="108840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B65CA79B-6D2D-764F-B99C-E7415C18C6A9}"/>
              </a:ext>
            </a:extLst>
          </p:cNvPr>
          <p:cNvCxnSpPr>
            <a:cxnSpLocks/>
          </p:cNvCxnSpPr>
          <p:nvPr/>
        </p:nvCxnSpPr>
        <p:spPr>
          <a:xfrm flipH="1">
            <a:off x="2905243" y="2393771"/>
            <a:ext cx="369760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1" name="Picture 110">
            <a:extLst>
              <a:ext uri="{FF2B5EF4-FFF2-40B4-BE49-F238E27FC236}">
                <a16:creationId xmlns:a16="http://schemas.microsoft.com/office/drawing/2014/main" id="{CDB21C9B-6D65-B640-8D91-766FE8C43E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78236" y="2214345"/>
            <a:ext cx="382714" cy="358852"/>
          </a:xfrm>
          <a:prstGeom prst="rect">
            <a:avLst/>
          </a:prstGeom>
        </p:spPr>
      </p:pic>
      <p:pic>
        <p:nvPicPr>
          <p:cNvPr id="113" name="Picture 112" descr="Icon&#10;&#10;Description automatically generated">
            <a:extLst>
              <a:ext uri="{FF2B5EF4-FFF2-40B4-BE49-F238E27FC236}">
                <a16:creationId xmlns:a16="http://schemas.microsoft.com/office/drawing/2014/main" id="{29C69A29-7508-3449-8D0C-9BC6BBCC64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28009" y="1921887"/>
            <a:ext cx="780539" cy="358852"/>
          </a:xfrm>
          <a:prstGeom prst="rect">
            <a:avLst/>
          </a:prstGeom>
        </p:spPr>
      </p:pic>
      <p:pic>
        <p:nvPicPr>
          <p:cNvPr id="114" name="Picture 113">
            <a:extLst>
              <a:ext uri="{FF2B5EF4-FFF2-40B4-BE49-F238E27FC236}">
                <a16:creationId xmlns:a16="http://schemas.microsoft.com/office/drawing/2014/main" id="{82D5E3EF-5971-1A40-9194-80C6A609AD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83" y="2222766"/>
            <a:ext cx="382714" cy="358852"/>
          </a:xfrm>
          <a:prstGeom prst="rect">
            <a:avLst/>
          </a:prstGeom>
        </p:spPr>
      </p:pic>
      <p:pic>
        <p:nvPicPr>
          <p:cNvPr id="118" name="Picture 117" descr="A picture containing logo&#10;&#10;Description automatically generated">
            <a:extLst>
              <a:ext uri="{FF2B5EF4-FFF2-40B4-BE49-F238E27FC236}">
                <a16:creationId xmlns:a16="http://schemas.microsoft.com/office/drawing/2014/main" id="{8E197A01-3AD4-DA44-9568-AC75B7E667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9045" y="2690046"/>
            <a:ext cx="1056653" cy="396138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F8842B7F-F027-EE4F-B1CE-2E4FC738E657}"/>
              </a:ext>
            </a:extLst>
          </p:cNvPr>
          <p:cNvSpPr/>
          <p:nvPr/>
        </p:nvSpPr>
        <p:spPr>
          <a:xfrm>
            <a:off x="694481" y="3274492"/>
            <a:ext cx="8218025" cy="73035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815ACA2-0A55-5741-8A31-C29870866AB4}"/>
              </a:ext>
            </a:extLst>
          </p:cNvPr>
          <p:cNvSpPr txBox="1"/>
          <p:nvPr/>
        </p:nvSpPr>
        <p:spPr>
          <a:xfrm>
            <a:off x="3241558" y="3469817"/>
            <a:ext cx="2953437" cy="3693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pPr algn="ctr"/>
            <a:r>
              <a:rPr lang="en-GB" b="1" dirty="0">
                <a:solidFill>
                  <a:srgbClr val="5E7E47"/>
                </a:solidFill>
                <a:latin typeface="Avenir Next LT Pro" panose="020B0504020202020204" pitchFamily="34" charset="77"/>
              </a:rPr>
              <a:t>C</a:t>
            </a:r>
            <a:r>
              <a:rPr lang="en-PT" b="1" dirty="0">
                <a:solidFill>
                  <a:srgbClr val="5E7E47"/>
                </a:solidFill>
                <a:latin typeface="Avenir Next LT Pro" panose="020B0504020202020204" pitchFamily="34" charset="77"/>
              </a:rPr>
              <a:t>ommit-and-open phase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FF76E2E-FD1D-CF40-B3E4-A5188330D03C}"/>
              </a:ext>
            </a:extLst>
          </p:cNvPr>
          <p:cNvSpPr/>
          <p:nvPr/>
        </p:nvSpPr>
        <p:spPr>
          <a:xfrm>
            <a:off x="130268" y="4736158"/>
            <a:ext cx="338555" cy="1851332"/>
          </a:xfrm>
          <a:prstGeom prst="rect">
            <a:avLst/>
          </a:prstGeom>
          <a:solidFill>
            <a:srgbClr val="5EA5C7"/>
          </a:solidFill>
          <a:ln>
            <a:solidFill>
              <a:srgbClr val="5EA5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CF688A7-6A1A-5646-AD51-78C1A33841F2}"/>
              </a:ext>
            </a:extLst>
          </p:cNvPr>
          <p:cNvSpPr/>
          <p:nvPr/>
        </p:nvSpPr>
        <p:spPr>
          <a:xfrm>
            <a:off x="130268" y="2106212"/>
            <a:ext cx="338555" cy="2488937"/>
          </a:xfrm>
          <a:prstGeom prst="rect">
            <a:avLst/>
          </a:prstGeom>
          <a:solidFill>
            <a:srgbClr val="E97E47"/>
          </a:solidFill>
          <a:ln>
            <a:solidFill>
              <a:srgbClr val="E97E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C8EECC4-9D47-D542-8F4C-340D4AB9B1A0}"/>
              </a:ext>
            </a:extLst>
          </p:cNvPr>
          <p:cNvSpPr txBox="1"/>
          <p:nvPr/>
        </p:nvSpPr>
        <p:spPr>
          <a:xfrm rot="16200000">
            <a:off x="-626121" y="3181403"/>
            <a:ext cx="18513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1600" dirty="0">
                <a:solidFill>
                  <a:schemeClr val="bg1">
                    <a:lumMod val="95000"/>
                  </a:schemeClr>
                </a:solidFill>
                <a:latin typeface="Avenir Next LT Pro" panose="020B0504020202020204" pitchFamily="34" charset="77"/>
              </a:rPr>
              <a:t>Quantum phase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D5A09D8-B980-DE41-8D2E-A02B4F7FE35A}"/>
              </a:ext>
            </a:extLst>
          </p:cNvPr>
          <p:cNvSpPr txBox="1"/>
          <p:nvPr/>
        </p:nvSpPr>
        <p:spPr>
          <a:xfrm rot="16200000">
            <a:off x="-524224" y="5492547"/>
            <a:ext cx="16475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1600" dirty="0">
                <a:solidFill>
                  <a:schemeClr val="bg1">
                    <a:lumMod val="95000"/>
                  </a:schemeClr>
                </a:solidFill>
                <a:latin typeface="Avenir Next LT Pro" panose="020B0504020202020204" pitchFamily="34" charset="77"/>
              </a:rPr>
              <a:t>Classical phase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5005190-BB0E-FB4C-8E8F-84535DE0BD2B}"/>
              </a:ext>
            </a:extLst>
          </p:cNvPr>
          <p:cNvSpPr txBox="1"/>
          <p:nvPr/>
        </p:nvSpPr>
        <p:spPr>
          <a:xfrm>
            <a:off x="838200" y="1664650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Alice,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E30300E-F98B-B14B-A5D2-9EDFCB2CA485}"/>
              </a:ext>
            </a:extLst>
          </p:cNvPr>
          <p:cNvSpPr txBox="1"/>
          <p:nvPr/>
        </p:nvSpPr>
        <p:spPr>
          <a:xfrm>
            <a:off x="7831007" y="1664650"/>
            <a:ext cx="677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Bob,</a:t>
            </a:r>
          </a:p>
        </p:txBody>
      </p:sp>
      <p:pic>
        <p:nvPicPr>
          <p:cNvPr id="32" name="Picture 31" descr="A close-up of a stethoscope&#10;&#10;Description automatically generated">
            <a:extLst>
              <a:ext uri="{FF2B5EF4-FFF2-40B4-BE49-F238E27FC236}">
                <a16:creationId xmlns:a16="http://schemas.microsoft.com/office/drawing/2014/main" id="{A7650520-E14E-574C-A284-50F12582704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91948" y="1770788"/>
            <a:ext cx="177909" cy="155061"/>
          </a:xfrm>
          <a:prstGeom prst="rect">
            <a:avLst/>
          </a:prstGeom>
        </p:spPr>
      </p:pic>
      <p:pic>
        <p:nvPicPr>
          <p:cNvPr id="33" name="Picture 32" descr="A picture containing text&#10;&#10;Description automatically generated">
            <a:extLst>
              <a:ext uri="{FF2B5EF4-FFF2-40B4-BE49-F238E27FC236}">
                <a16:creationId xmlns:a16="http://schemas.microsoft.com/office/drawing/2014/main" id="{3E96DA7B-E733-2B47-8785-5B26601F235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63040" y="1722079"/>
            <a:ext cx="465317" cy="246933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001C86E6-9853-3A4C-91B0-7CEA9BEEA6B1}"/>
              </a:ext>
            </a:extLst>
          </p:cNvPr>
          <p:cNvSpPr/>
          <p:nvPr/>
        </p:nvSpPr>
        <p:spPr>
          <a:xfrm>
            <a:off x="0" y="4660232"/>
            <a:ext cx="582783" cy="1998184"/>
          </a:xfrm>
          <a:prstGeom prst="rect">
            <a:avLst/>
          </a:prstGeom>
          <a:solidFill>
            <a:srgbClr val="FFFFFF">
              <a:alpha val="8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 dirty="0"/>
          </a:p>
        </p:txBody>
      </p:sp>
    </p:spTree>
    <p:extLst>
      <p:ext uri="{BB962C8B-B14F-4D97-AF65-F5344CB8AC3E}">
        <p14:creationId xmlns:p14="http://schemas.microsoft.com/office/powerpoint/2010/main" val="3992865074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Quantum OLE </a:t>
            </a:r>
            <a:r>
              <a:rPr lang="en-PT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|</a:t>
            </a:r>
            <a:r>
              <a:rPr lang="en-PT" dirty="0">
                <a:latin typeface="Avenir Next LT Pro" panose="020B0504020202020204" pitchFamily="34" charset="77"/>
              </a:rPr>
              <a:t> Protocol</a:t>
            </a:r>
          </a:p>
        </p:txBody>
      </p:sp>
      <p:pic>
        <p:nvPicPr>
          <p:cNvPr id="79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F1873EB7-1A38-B347-BDCD-7145AEA1E0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  <p:pic>
        <p:nvPicPr>
          <p:cNvPr id="4" name="Picture 3" descr="A picture containing timeline&#10;&#10;Description automatically generated">
            <a:extLst>
              <a:ext uri="{FF2B5EF4-FFF2-40B4-BE49-F238E27FC236}">
                <a16:creationId xmlns:a16="http://schemas.microsoft.com/office/drawing/2014/main" id="{ABCDAC2C-C9DB-4740-AEF8-B322E66284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9674" y="447284"/>
            <a:ext cx="2529484" cy="1155093"/>
          </a:xfrm>
          <a:prstGeom prst="rect">
            <a:avLst/>
          </a:prstGeom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22DA2EAD-5382-4646-89D1-6A1259CB4B01}"/>
              </a:ext>
            </a:extLst>
          </p:cNvPr>
          <p:cNvSpPr/>
          <p:nvPr/>
        </p:nvSpPr>
        <p:spPr>
          <a:xfrm>
            <a:off x="694481" y="2106212"/>
            <a:ext cx="8218025" cy="108840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B65CA79B-6D2D-764F-B99C-E7415C18C6A9}"/>
              </a:ext>
            </a:extLst>
          </p:cNvPr>
          <p:cNvCxnSpPr>
            <a:cxnSpLocks/>
          </p:cNvCxnSpPr>
          <p:nvPr/>
        </p:nvCxnSpPr>
        <p:spPr>
          <a:xfrm flipH="1">
            <a:off x="2905243" y="2393771"/>
            <a:ext cx="369760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1" name="Picture 110">
            <a:extLst>
              <a:ext uri="{FF2B5EF4-FFF2-40B4-BE49-F238E27FC236}">
                <a16:creationId xmlns:a16="http://schemas.microsoft.com/office/drawing/2014/main" id="{CDB21C9B-6D65-B640-8D91-766FE8C43E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78236" y="2214345"/>
            <a:ext cx="382714" cy="358852"/>
          </a:xfrm>
          <a:prstGeom prst="rect">
            <a:avLst/>
          </a:prstGeom>
        </p:spPr>
      </p:pic>
      <p:pic>
        <p:nvPicPr>
          <p:cNvPr id="113" name="Picture 112" descr="Icon&#10;&#10;Description automatically generated">
            <a:extLst>
              <a:ext uri="{FF2B5EF4-FFF2-40B4-BE49-F238E27FC236}">
                <a16:creationId xmlns:a16="http://schemas.microsoft.com/office/drawing/2014/main" id="{29C69A29-7508-3449-8D0C-9BC6BBCC64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28009" y="1921887"/>
            <a:ext cx="780539" cy="358852"/>
          </a:xfrm>
          <a:prstGeom prst="rect">
            <a:avLst/>
          </a:prstGeom>
        </p:spPr>
      </p:pic>
      <p:pic>
        <p:nvPicPr>
          <p:cNvPr id="114" name="Picture 113">
            <a:extLst>
              <a:ext uri="{FF2B5EF4-FFF2-40B4-BE49-F238E27FC236}">
                <a16:creationId xmlns:a16="http://schemas.microsoft.com/office/drawing/2014/main" id="{82D5E3EF-5971-1A40-9194-80C6A609AD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83" y="2222766"/>
            <a:ext cx="382714" cy="358852"/>
          </a:xfrm>
          <a:prstGeom prst="rect">
            <a:avLst/>
          </a:prstGeom>
        </p:spPr>
      </p:pic>
      <p:pic>
        <p:nvPicPr>
          <p:cNvPr id="118" name="Picture 117" descr="A picture containing logo&#10;&#10;Description automatically generated">
            <a:extLst>
              <a:ext uri="{FF2B5EF4-FFF2-40B4-BE49-F238E27FC236}">
                <a16:creationId xmlns:a16="http://schemas.microsoft.com/office/drawing/2014/main" id="{8E197A01-3AD4-DA44-9568-AC75B7E667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9045" y="2690046"/>
            <a:ext cx="1056653" cy="396138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F8842B7F-F027-EE4F-B1CE-2E4FC738E657}"/>
              </a:ext>
            </a:extLst>
          </p:cNvPr>
          <p:cNvSpPr/>
          <p:nvPr/>
        </p:nvSpPr>
        <p:spPr>
          <a:xfrm>
            <a:off x="694481" y="3274492"/>
            <a:ext cx="8218025" cy="73035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C7408E8-F78E-0D45-8BF4-25E4679629F2}"/>
              </a:ext>
            </a:extLst>
          </p:cNvPr>
          <p:cNvCxnSpPr>
            <a:cxnSpLocks/>
          </p:cNvCxnSpPr>
          <p:nvPr/>
        </p:nvCxnSpPr>
        <p:spPr>
          <a:xfrm flipH="1">
            <a:off x="2905242" y="3487381"/>
            <a:ext cx="369760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815ACA2-0A55-5741-8A31-C29870866AB4}"/>
              </a:ext>
            </a:extLst>
          </p:cNvPr>
          <p:cNvSpPr txBox="1"/>
          <p:nvPr/>
        </p:nvSpPr>
        <p:spPr>
          <a:xfrm>
            <a:off x="3241558" y="3469817"/>
            <a:ext cx="2953437" cy="3693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pPr algn="ctr"/>
            <a:r>
              <a:rPr lang="en-GB" b="1" dirty="0">
                <a:solidFill>
                  <a:srgbClr val="5E7E47"/>
                </a:solidFill>
                <a:latin typeface="Avenir Next LT Pro" panose="020B0504020202020204" pitchFamily="34" charset="77"/>
              </a:rPr>
              <a:t>C</a:t>
            </a:r>
            <a:r>
              <a:rPr lang="en-PT" b="1" dirty="0">
                <a:solidFill>
                  <a:srgbClr val="5E7E47"/>
                </a:solidFill>
                <a:latin typeface="Avenir Next LT Pro" panose="020B0504020202020204" pitchFamily="34" charset="77"/>
              </a:rPr>
              <a:t>ommit-and-open phase</a:t>
            </a:r>
          </a:p>
        </p:txBody>
      </p:sp>
      <p:pic>
        <p:nvPicPr>
          <p:cNvPr id="5" name="Picture 4" descr="Text&#10;&#10;Description automatically generated with medium confidence">
            <a:extLst>
              <a:ext uri="{FF2B5EF4-FFF2-40B4-BE49-F238E27FC236}">
                <a16:creationId xmlns:a16="http://schemas.microsoft.com/office/drawing/2014/main" id="{F7656904-F060-1745-920B-38A0366DE2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75275" y="3350680"/>
            <a:ext cx="1690838" cy="265289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DFF76E2E-FD1D-CF40-B3E4-A5188330D03C}"/>
              </a:ext>
            </a:extLst>
          </p:cNvPr>
          <p:cNvSpPr/>
          <p:nvPr/>
        </p:nvSpPr>
        <p:spPr>
          <a:xfrm>
            <a:off x="130268" y="4736158"/>
            <a:ext cx="338555" cy="1851332"/>
          </a:xfrm>
          <a:prstGeom prst="rect">
            <a:avLst/>
          </a:prstGeom>
          <a:solidFill>
            <a:srgbClr val="5EA5C7"/>
          </a:solidFill>
          <a:ln>
            <a:solidFill>
              <a:srgbClr val="5EA5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CF688A7-6A1A-5646-AD51-78C1A33841F2}"/>
              </a:ext>
            </a:extLst>
          </p:cNvPr>
          <p:cNvSpPr/>
          <p:nvPr/>
        </p:nvSpPr>
        <p:spPr>
          <a:xfrm>
            <a:off x="130268" y="2106212"/>
            <a:ext cx="338555" cy="2488937"/>
          </a:xfrm>
          <a:prstGeom prst="rect">
            <a:avLst/>
          </a:prstGeom>
          <a:solidFill>
            <a:srgbClr val="E97E47"/>
          </a:solidFill>
          <a:ln>
            <a:solidFill>
              <a:srgbClr val="E97E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C8EECC4-9D47-D542-8F4C-340D4AB9B1A0}"/>
              </a:ext>
            </a:extLst>
          </p:cNvPr>
          <p:cNvSpPr txBox="1"/>
          <p:nvPr/>
        </p:nvSpPr>
        <p:spPr>
          <a:xfrm rot="16200000">
            <a:off x="-626121" y="3181403"/>
            <a:ext cx="18513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1600" dirty="0">
                <a:solidFill>
                  <a:schemeClr val="bg1">
                    <a:lumMod val="95000"/>
                  </a:schemeClr>
                </a:solidFill>
                <a:latin typeface="Avenir Next LT Pro" panose="020B0504020202020204" pitchFamily="34" charset="77"/>
              </a:rPr>
              <a:t>Quantum phase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D5A09D8-B980-DE41-8D2E-A02B4F7FE35A}"/>
              </a:ext>
            </a:extLst>
          </p:cNvPr>
          <p:cNvSpPr txBox="1"/>
          <p:nvPr/>
        </p:nvSpPr>
        <p:spPr>
          <a:xfrm rot="16200000">
            <a:off x="-524224" y="5492547"/>
            <a:ext cx="16475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1600" dirty="0">
                <a:solidFill>
                  <a:schemeClr val="bg1">
                    <a:lumMod val="95000"/>
                  </a:schemeClr>
                </a:solidFill>
                <a:latin typeface="Avenir Next LT Pro" panose="020B0504020202020204" pitchFamily="34" charset="77"/>
              </a:rPr>
              <a:t>Classical phase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43E4D63-00AC-F84F-8D69-B19A66485D1F}"/>
              </a:ext>
            </a:extLst>
          </p:cNvPr>
          <p:cNvSpPr txBox="1"/>
          <p:nvPr/>
        </p:nvSpPr>
        <p:spPr>
          <a:xfrm>
            <a:off x="838200" y="1664650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Alice,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1AEC8FF-C4F7-424B-B74E-8CF9F24F2244}"/>
              </a:ext>
            </a:extLst>
          </p:cNvPr>
          <p:cNvSpPr txBox="1"/>
          <p:nvPr/>
        </p:nvSpPr>
        <p:spPr>
          <a:xfrm>
            <a:off x="7831007" y="1664650"/>
            <a:ext cx="677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Bob,</a:t>
            </a:r>
          </a:p>
        </p:txBody>
      </p:sp>
      <p:pic>
        <p:nvPicPr>
          <p:cNvPr id="32" name="Picture 31" descr="A close-up of a stethoscope&#10;&#10;Description automatically generated">
            <a:extLst>
              <a:ext uri="{FF2B5EF4-FFF2-40B4-BE49-F238E27FC236}">
                <a16:creationId xmlns:a16="http://schemas.microsoft.com/office/drawing/2014/main" id="{A5368EAB-258D-2441-AE18-39FE54DD234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91948" y="1770788"/>
            <a:ext cx="177909" cy="155061"/>
          </a:xfrm>
          <a:prstGeom prst="rect">
            <a:avLst/>
          </a:prstGeom>
        </p:spPr>
      </p:pic>
      <p:pic>
        <p:nvPicPr>
          <p:cNvPr id="33" name="Picture 32" descr="A picture containing text&#10;&#10;Description automatically generated">
            <a:extLst>
              <a:ext uri="{FF2B5EF4-FFF2-40B4-BE49-F238E27FC236}">
                <a16:creationId xmlns:a16="http://schemas.microsoft.com/office/drawing/2014/main" id="{E29F6BDB-F9ED-664D-8533-19C37E3507E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63040" y="1722079"/>
            <a:ext cx="465317" cy="246933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34512157-F85F-D54D-8029-5DCB82284208}"/>
              </a:ext>
            </a:extLst>
          </p:cNvPr>
          <p:cNvSpPr/>
          <p:nvPr/>
        </p:nvSpPr>
        <p:spPr>
          <a:xfrm>
            <a:off x="0" y="4660232"/>
            <a:ext cx="582783" cy="1998184"/>
          </a:xfrm>
          <a:prstGeom prst="rect">
            <a:avLst/>
          </a:prstGeom>
          <a:solidFill>
            <a:srgbClr val="FFFFFF">
              <a:alpha val="8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 dirty="0"/>
          </a:p>
        </p:txBody>
      </p:sp>
    </p:spTree>
    <p:extLst>
      <p:ext uri="{BB962C8B-B14F-4D97-AF65-F5344CB8AC3E}">
        <p14:creationId xmlns:p14="http://schemas.microsoft.com/office/powerpoint/2010/main" val="301707072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Quantum OLE </a:t>
            </a:r>
            <a:r>
              <a:rPr lang="en-PT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|</a:t>
            </a:r>
            <a:r>
              <a:rPr lang="en-PT" dirty="0">
                <a:latin typeface="Avenir Next LT Pro" panose="020B0504020202020204" pitchFamily="34" charset="77"/>
              </a:rPr>
              <a:t> Protocol</a:t>
            </a:r>
          </a:p>
        </p:txBody>
      </p:sp>
      <p:pic>
        <p:nvPicPr>
          <p:cNvPr id="79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F1873EB7-1A38-B347-BDCD-7145AEA1E0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  <p:pic>
        <p:nvPicPr>
          <p:cNvPr id="4" name="Picture 3" descr="A picture containing timeline&#10;&#10;Description automatically generated">
            <a:extLst>
              <a:ext uri="{FF2B5EF4-FFF2-40B4-BE49-F238E27FC236}">
                <a16:creationId xmlns:a16="http://schemas.microsoft.com/office/drawing/2014/main" id="{ABCDAC2C-C9DB-4740-AEF8-B322E66284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9674" y="447284"/>
            <a:ext cx="2529484" cy="1155093"/>
          </a:xfrm>
          <a:prstGeom prst="rect">
            <a:avLst/>
          </a:prstGeom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22DA2EAD-5382-4646-89D1-6A1259CB4B01}"/>
              </a:ext>
            </a:extLst>
          </p:cNvPr>
          <p:cNvSpPr/>
          <p:nvPr/>
        </p:nvSpPr>
        <p:spPr>
          <a:xfrm>
            <a:off x="694481" y="2106212"/>
            <a:ext cx="8218025" cy="108840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B65CA79B-6D2D-764F-B99C-E7415C18C6A9}"/>
              </a:ext>
            </a:extLst>
          </p:cNvPr>
          <p:cNvCxnSpPr>
            <a:cxnSpLocks/>
          </p:cNvCxnSpPr>
          <p:nvPr/>
        </p:nvCxnSpPr>
        <p:spPr>
          <a:xfrm flipH="1">
            <a:off x="2905243" y="2393771"/>
            <a:ext cx="369760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1" name="Picture 110">
            <a:extLst>
              <a:ext uri="{FF2B5EF4-FFF2-40B4-BE49-F238E27FC236}">
                <a16:creationId xmlns:a16="http://schemas.microsoft.com/office/drawing/2014/main" id="{CDB21C9B-6D65-B640-8D91-766FE8C43E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78236" y="2214345"/>
            <a:ext cx="382714" cy="358852"/>
          </a:xfrm>
          <a:prstGeom prst="rect">
            <a:avLst/>
          </a:prstGeom>
        </p:spPr>
      </p:pic>
      <p:pic>
        <p:nvPicPr>
          <p:cNvPr id="113" name="Picture 112" descr="Icon&#10;&#10;Description automatically generated">
            <a:extLst>
              <a:ext uri="{FF2B5EF4-FFF2-40B4-BE49-F238E27FC236}">
                <a16:creationId xmlns:a16="http://schemas.microsoft.com/office/drawing/2014/main" id="{29C69A29-7508-3449-8D0C-9BC6BBCC64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28009" y="1921887"/>
            <a:ext cx="780539" cy="358852"/>
          </a:xfrm>
          <a:prstGeom prst="rect">
            <a:avLst/>
          </a:prstGeom>
        </p:spPr>
      </p:pic>
      <p:pic>
        <p:nvPicPr>
          <p:cNvPr id="114" name="Picture 113">
            <a:extLst>
              <a:ext uri="{FF2B5EF4-FFF2-40B4-BE49-F238E27FC236}">
                <a16:creationId xmlns:a16="http://schemas.microsoft.com/office/drawing/2014/main" id="{82D5E3EF-5971-1A40-9194-80C6A609AD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83" y="2222766"/>
            <a:ext cx="382714" cy="358852"/>
          </a:xfrm>
          <a:prstGeom prst="rect">
            <a:avLst/>
          </a:prstGeom>
        </p:spPr>
      </p:pic>
      <p:pic>
        <p:nvPicPr>
          <p:cNvPr id="118" name="Picture 117" descr="A picture containing logo&#10;&#10;Description automatically generated">
            <a:extLst>
              <a:ext uri="{FF2B5EF4-FFF2-40B4-BE49-F238E27FC236}">
                <a16:creationId xmlns:a16="http://schemas.microsoft.com/office/drawing/2014/main" id="{8E197A01-3AD4-DA44-9568-AC75B7E667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9045" y="2690046"/>
            <a:ext cx="1056653" cy="396138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F8842B7F-F027-EE4F-B1CE-2E4FC738E657}"/>
              </a:ext>
            </a:extLst>
          </p:cNvPr>
          <p:cNvSpPr/>
          <p:nvPr/>
        </p:nvSpPr>
        <p:spPr>
          <a:xfrm>
            <a:off x="694481" y="3274492"/>
            <a:ext cx="8218025" cy="73035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C7408E8-F78E-0D45-8BF4-25E4679629F2}"/>
              </a:ext>
            </a:extLst>
          </p:cNvPr>
          <p:cNvCxnSpPr>
            <a:cxnSpLocks/>
          </p:cNvCxnSpPr>
          <p:nvPr/>
        </p:nvCxnSpPr>
        <p:spPr>
          <a:xfrm flipH="1">
            <a:off x="2905242" y="3487381"/>
            <a:ext cx="369760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4025876-5B48-5A45-BBA0-2948D94D9541}"/>
              </a:ext>
            </a:extLst>
          </p:cNvPr>
          <p:cNvCxnSpPr>
            <a:cxnSpLocks/>
          </p:cNvCxnSpPr>
          <p:nvPr/>
        </p:nvCxnSpPr>
        <p:spPr>
          <a:xfrm flipV="1">
            <a:off x="2905243" y="3647692"/>
            <a:ext cx="3697605" cy="135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815ACA2-0A55-5741-8A31-C29870866AB4}"/>
              </a:ext>
            </a:extLst>
          </p:cNvPr>
          <p:cNvSpPr txBox="1"/>
          <p:nvPr/>
        </p:nvSpPr>
        <p:spPr>
          <a:xfrm>
            <a:off x="3241558" y="3469817"/>
            <a:ext cx="2953437" cy="3693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pPr algn="ctr"/>
            <a:r>
              <a:rPr lang="en-GB" b="1" dirty="0">
                <a:solidFill>
                  <a:srgbClr val="5E7E47"/>
                </a:solidFill>
                <a:latin typeface="Avenir Next LT Pro" panose="020B0504020202020204" pitchFamily="34" charset="77"/>
              </a:rPr>
              <a:t>C</a:t>
            </a:r>
            <a:r>
              <a:rPr lang="en-PT" b="1" dirty="0">
                <a:solidFill>
                  <a:srgbClr val="5E7E47"/>
                </a:solidFill>
                <a:latin typeface="Avenir Next LT Pro" panose="020B0504020202020204" pitchFamily="34" charset="77"/>
              </a:rPr>
              <a:t>ommit-and-open phase</a:t>
            </a:r>
          </a:p>
        </p:txBody>
      </p:sp>
      <p:pic>
        <p:nvPicPr>
          <p:cNvPr id="5" name="Picture 4" descr="Text&#10;&#10;Description automatically generated with medium confidence">
            <a:extLst>
              <a:ext uri="{FF2B5EF4-FFF2-40B4-BE49-F238E27FC236}">
                <a16:creationId xmlns:a16="http://schemas.microsoft.com/office/drawing/2014/main" id="{F7656904-F060-1745-920B-38A0366DE2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75275" y="3350680"/>
            <a:ext cx="1690838" cy="265289"/>
          </a:xfrm>
          <a:prstGeom prst="rect">
            <a:avLst/>
          </a:prstGeom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CB3FAB8E-6BCC-4F43-B1CD-E78D22B9B2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2560" y="3515047"/>
            <a:ext cx="807302" cy="265289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DFF76E2E-FD1D-CF40-B3E4-A5188330D03C}"/>
              </a:ext>
            </a:extLst>
          </p:cNvPr>
          <p:cNvSpPr/>
          <p:nvPr/>
        </p:nvSpPr>
        <p:spPr>
          <a:xfrm>
            <a:off x="130268" y="4736158"/>
            <a:ext cx="338555" cy="1851332"/>
          </a:xfrm>
          <a:prstGeom prst="rect">
            <a:avLst/>
          </a:prstGeom>
          <a:solidFill>
            <a:srgbClr val="5EA5C7"/>
          </a:solidFill>
          <a:ln>
            <a:solidFill>
              <a:srgbClr val="5EA5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CF688A7-6A1A-5646-AD51-78C1A33841F2}"/>
              </a:ext>
            </a:extLst>
          </p:cNvPr>
          <p:cNvSpPr/>
          <p:nvPr/>
        </p:nvSpPr>
        <p:spPr>
          <a:xfrm>
            <a:off x="130268" y="2106212"/>
            <a:ext cx="338555" cy="2488937"/>
          </a:xfrm>
          <a:prstGeom prst="rect">
            <a:avLst/>
          </a:prstGeom>
          <a:solidFill>
            <a:srgbClr val="E97E47"/>
          </a:solidFill>
          <a:ln>
            <a:solidFill>
              <a:srgbClr val="E97E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C8EECC4-9D47-D542-8F4C-340D4AB9B1A0}"/>
              </a:ext>
            </a:extLst>
          </p:cNvPr>
          <p:cNvSpPr txBox="1"/>
          <p:nvPr/>
        </p:nvSpPr>
        <p:spPr>
          <a:xfrm rot="16200000">
            <a:off x="-626121" y="3181403"/>
            <a:ext cx="18513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1600" dirty="0">
                <a:solidFill>
                  <a:schemeClr val="bg1">
                    <a:lumMod val="95000"/>
                  </a:schemeClr>
                </a:solidFill>
                <a:latin typeface="Avenir Next LT Pro" panose="020B0504020202020204" pitchFamily="34" charset="77"/>
              </a:rPr>
              <a:t>Quantum phase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D5A09D8-B980-DE41-8D2E-A02B4F7FE35A}"/>
              </a:ext>
            </a:extLst>
          </p:cNvPr>
          <p:cNvSpPr txBox="1"/>
          <p:nvPr/>
        </p:nvSpPr>
        <p:spPr>
          <a:xfrm rot="16200000">
            <a:off x="-524224" y="5492547"/>
            <a:ext cx="16475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1600" dirty="0">
                <a:solidFill>
                  <a:schemeClr val="bg1">
                    <a:lumMod val="95000"/>
                  </a:schemeClr>
                </a:solidFill>
                <a:latin typeface="Avenir Next LT Pro" panose="020B0504020202020204" pitchFamily="34" charset="77"/>
              </a:rPr>
              <a:t>Classical phase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BD4ED8A-B5EC-ED46-84E4-055C713ED02C}"/>
              </a:ext>
            </a:extLst>
          </p:cNvPr>
          <p:cNvSpPr txBox="1"/>
          <p:nvPr/>
        </p:nvSpPr>
        <p:spPr>
          <a:xfrm>
            <a:off x="838200" y="1664650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Alice,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03424EB-E645-9A4C-9F4C-CC8CD3BCED7C}"/>
              </a:ext>
            </a:extLst>
          </p:cNvPr>
          <p:cNvSpPr txBox="1"/>
          <p:nvPr/>
        </p:nvSpPr>
        <p:spPr>
          <a:xfrm>
            <a:off x="7831007" y="1664650"/>
            <a:ext cx="677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Bob,</a:t>
            </a:r>
          </a:p>
        </p:txBody>
      </p:sp>
      <p:pic>
        <p:nvPicPr>
          <p:cNvPr id="32" name="Picture 31" descr="A close-up of a stethoscope&#10;&#10;Description automatically generated">
            <a:extLst>
              <a:ext uri="{FF2B5EF4-FFF2-40B4-BE49-F238E27FC236}">
                <a16:creationId xmlns:a16="http://schemas.microsoft.com/office/drawing/2014/main" id="{8746575C-DAAD-364E-BCD2-A009AE431D4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491948" y="1770788"/>
            <a:ext cx="177909" cy="155061"/>
          </a:xfrm>
          <a:prstGeom prst="rect">
            <a:avLst/>
          </a:prstGeom>
        </p:spPr>
      </p:pic>
      <p:pic>
        <p:nvPicPr>
          <p:cNvPr id="33" name="Picture 32" descr="A picture containing text&#10;&#10;Description automatically generated">
            <a:extLst>
              <a:ext uri="{FF2B5EF4-FFF2-40B4-BE49-F238E27FC236}">
                <a16:creationId xmlns:a16="http://schemas.microsoft.com/office/drawing/2014/main" id="{7CC40E8A-4189-2E4F-97F5-52C7535BFBF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63040" y="1722079"/>
            <a:ext cx="465317" cy="246933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4B1C534F-AB7E-C342-9D66-87B80DF08295}"/>
              </a:ext>
            </a:extLst>
          </p:cNvPr>
          <p:cNvSpPr/>
          <p:nvPr/>
        </p:nvSpPr>
        <p:spPr>
          <a:xfrm>
            <a:off x="0" y="4660232"/>
            <a:ext cx="582783" cy="1998184"/>
          </a:xfrm>
          <a:prstGeom prst="rect">
            <a:avLst/>
          </a:prstGeom>
          <a:solidFill>
            <a:srgbClr val="FFFFFF">
              <a:alpha val="8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 dirty="0"/>
          </a:p>
        </p:txBody>
      </p:sp>
    </p:spTree>
    <p:extLst>
      <p:ext uri="{BB962C8B-B14F-4D97-AF65-F5344CB8AC3E}">
        <p14:creationId xmlns:p14="http://schemas.microsoft.com/office/powerpoint/2010/main" val="1687628047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Quantum OLE </a:t>
            </a:r>
            <a:r>
              <a:rPr lang="en-PT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|</a:t>
            </a:r>
            <a:r>
              <a:rPr lang="en-PT" dirty="0">
                <a:latin typeface="Avenir Next LT Pro" panose="020B0504020202020204" pitchFamily="34" charset="77"/>
              </a:rPr>
              <a:t> Protocol</a:t>
            </a:r>
          </a:p>
        </p:txBody>
      </p:sp>
      <p:pic>
        <p:nvPicPr>
          <p:cNvPr id="79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F1873EB7-1A38-B347-BDCD-7145AEA1E0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  <p:pic>
        <p:nvPicPr>
          <p:cNvPr id="4" name="Picture 3" descr="A picture containing timeline&#10;&#10;Description automatically generated">
            <a:extLst>
              <a:ext uri="{FF2B5EF4-FFF2-40B4-BE49-F238E27FC236}">
                <a16:creationId xmlns:a16="http://schemas.microsoft.com/office/drawing/2014/main" id="{ABCDAC2C-C9DB-4740-AEF8-B322E66284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9674" y="447284"/>
            <a:ext cx="2529484" cy="1155093"/>
          </a:xfrm>
          <a:prstGeom prst="rect">
            <a:avLst/>
          </a:prstGeom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22DA2EAD-5382-4646-89D1-6A1259CB4B01}"/>
              </a:ext>
            </a:extLst>
          </p:cNvPr>
          <p:cNvSpPr/>
          <p:nvPr/>
        </p:nvSpPr>
        <p:spPr>
          <a:xfrm>
            <a:off x="694481" y="2106212"/>
            <a:ext cx="8218025" cy="108840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B65CA79B-6D2D-764F-B99C-E7415C18C6A9}"/>
              </a:ext>
            </a:extLst>
          </p:cNvPr>
          <p:cNvCxnSpPr>
            <a:cxnSpLocks/>
          </p:cNvCxnSpPr>
          <p:nvPr/>
        </p:nvCxnSpPr>
        <p:spPr>
          <a:xfrm flipH="1">
            <a:off x="2905243" y="2393771"/>
            <a:ext cx="369760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1" name="Picture 110">
            <a:extLst>
              <a:ext uri="{FF2B5EF4-FFF2-40B4-BE49-F238E27FC236}">
                <a16:creationId xmlns:a16="http://schemas.microsoft.com/office/drawing/2014/main" id="{CDB21C9B-6D65-B640-8D91-766FE8C43E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78236" y="2214345"/>
            <a:ext cx="382714" cy="358852"/>
          </a:xfrm>
          <a:prstGeom prst="rect">
            <a:avLst/>
          </a:prstGeom>
        </p:spPr>
      </p:pic>
      <p:pic>
        <p:nvPicPr>
          <p:cNvPr id="113" name="Picture 112" descr="Icon&#10;&#10;Description automatically generated">
            <a:extLst>
              <a:ext uri="{FF2B5EF4-FFF2-40B4-BE49-F238E27FC236}">
                <a16:creationId xmlns:a16="http://schemas.microsoft.com/office/drawing/2014/main" id="{29C69A29-7508-3449-8D0C-9BC6BBCC64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28009" y="1921887"/>
            <a:ext cx="780539" cy="358852"/>
          </a:xfrm>
          <a:prstGeom prst="rect">
            <a:avLst/>
          </a:prstGeom>
        </p:spPr>
      </p:pic>
      <p:pic>
        <p:nvPicPr>
          <p:cNvPr id="114" name="Picture 113">
            <a:extLst>
              <a:ext uri="{FF2B5EF4-FFF2-40B4-BE49-F238E27FC236}">
                <a16:creationId xmlns:a16="http://schemas.microsoft.com/office/drawing/2014/main" id="{82D5E3EF-5971-1A40-9194-80C6A609AD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83" y="2222766"/>
            <a:ext cx="382714" cy="358852"/>
          </a:xfrm>
          <a:prstGeom prst="rect">
            <a:avLst/>
          </a:prstGeom>
        </p:spPr>
      </p:pic>
      <p:pic>
        <p:nvPicPr>
          <p:cNvPr id="118" name="Picture 117" descr="A picture containing logo&#10;&#10;Description automatically generated">
            <a:extLst>
              <a:ext uri="{FF2B5EF4-FFF2-40B4-BE49-F238E27FC236}">
                <a16:creationId xmlns:a16="http://schemas.microsoft.com/office/drawing/2014/main" id="{8E197A01-3AD4-DA44-9568-AC75B7E667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9045" y="2690046"/>
            <a:ext cx="1056653" cy="396138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F8842B7F-F027-EE4F-B1CE-2E4FC738E657}"/>
              </a:ext>
            </a:extLst>
          </p:cNvPr>
          <p:cNvSpPr/>
          <p:nvPr/>
        </p:nvSpPr>
        <p:spPr>
          <a:xfrm>
            <a:off x="694481" y="3274492"/>
            <a:ext cx="8218025" cy="73035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C7408E8-F78E-0D45-8BF4-25E4679629F2}"/>
              </a:ext>
            </a:extLst>
          </p:cNvPr>
          <p:cNvCxnSpPr>
            <a:cxnSpLocks/>
          </p:cNvCxnSpPr>
          <p:nvPr/>
        </p:nvCxnSpPr>
        <p:spPr>
          <a:xfrm flipH="1">
            <a:off x="2905242" y="3487381"/>
            <a:ext cx="369760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4025876-5B48-5A45-BBA0-2948D94D9541}"/>
              </a:ext>
            </a:extLst>
          </p:cNvPr>
          <p:cNvCxnSpPr>
            <a:cxnSpLocks/>
          </p:cNvCxnSpPr>
          <p:nvPr/>
        </p:nvCxnSpPr>
        <p:spPr>
          <a:xfrm flipV="1">
            <a:off x="2905243" y="3647692"/>
            <a:ext cx="3697605" cy="135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C927B57-5766-3841-B338-4C0B70F2541C}"/>
              </a:ext>
            </a:extLst>
          </p:cNvPr>
          <p:cNvCxnSpPr>
            <a:cxnSpLocks/>
          </p:cNvCxnSpPr>
          <p:nvPr/>
        </p:nvCxnSpPr>
        <p:spPr>
          <a:xfrm flipH="1">
            <a:off x="2905242" y="3818692"/>
            <a:ext cx="369760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815ACA2-0A55-5741-8A31-C29870866AB4}"/>
              </a:ext>
            </a:extLst>
          </p:cNvPr>
          <p:cNvSpPr txBox="1"/>
          <p:nvPr/>
        </p:nvSpPr>
        <p:spPr>
          <a:xfrm>
            <a:off x="3241558" y="3469817"/>
            <a:ext cx="2953437" cy="3693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pPr algn="ctr"/>
            <a:r>
              <a:rPr lang="en-GB" b="1" dirty="0">
                <a:solidFill>
                  <a:srgbClr val="5E7E47"/>
                </a:solidFill>
                <a:latin typeface="Avenir Next LT Pro" panose="020B0504020202020204" pitchFamily="34" charset="77"/>
              </a:rPr>
              <a:t>C</a:t>
            </a:r>
            <a:r>
              <a:rPr lang="en-PT" b="1" dirty="0">
                <a:solidFill>
                  <a:srgbClr val="5E7E47"/>
                </a:solidFill>
                <a:latin typeface="Avenir Next LT Pro" panose="020B0504020202020204" pitchFamily="34" charset="77"/>
              </a:rPr>
              <a:t>ommit-and-open phase</a:t>
            </a:r>
          </a:p>
        </p:txBody>
      </p:sp>
      <p:pic>
        <p:nvPicPr>
          <p:cNvPr id="5" name="Picture 4" descr="Text&#10;&#10;Description automatically generated with medium confidence">
            <a:extLst>
              <a:ext uri="{FF2B5EF4-FFF2-40B4-BE49-F238E27FC236}">
                <a16:creationId xmlns:a16="http://schemas.microsoft.com/office/drawing/2014/main" id="{F7656904-F060-1745-920B-38A0366DE2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75275" y="3350680"/>
            <a:ext cx="1690838" cy="265289"/>
          </a:xfrm>
          <a:prstGeom prst="rect">
            <a:avLst/>
          </a:prstGeom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CB3FAB8E-6BCC-4F43-B1CD-E78D22B9B2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2560" y="3515047"/>
            <a:ext cx="807302" cy="265289"/>
          </a:xfrm>
          <a:prstGeom prst="rect">
            <a:avLst/>
          </a:prstGeom>
        </p:spPr>
      </p:pic>
      <p:pic>
        <p:nvPicPr>
          <p:cNvPr id="9" name="Picture 8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149099D7-EF49-234E-A2E4-7EB91109E62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72762" y="3656228"/>
            <a:ext cx="1535418" cy="259036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DFF76E2E-FD1D-CF40-B3E4-A5188330D03C}"/>
              </a:ext>
            </a:extLst>
          </p:cNvPr>
          <p:cNvSpPr/>
          <p:nvPr/>
        </p:nvSpPr>
        <p:spPr>
          <a:xfrm>
            <a:off x="130268" y="4736158"/>
            <a:ext cx="338555" cy="1851332"/>
          </a:xfrm>
          <a:prstGeom prst="rect">
            <a:avLst/>
          </a:prstGeom>
          <a:solidFill>
            <a:srgbClr val="5EA5C7"/>
          </a:solidFill>
          <a:ln>
            <a:solidFill>
              <a:srgbClr val="5EA5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CF688A7-6A1A-5646-AD51-78C1A33841F2}"/>
              </a:ext>
            </a:extLst>
          </p:cNvPr>
          <p:cNvSpPr/>
          <p:nvPr/>
        </p:nvSpPr>
        <p:spPr>
          <a:xfrm>
            <a:off x="130268" y="2106212"/>
            <a:ext cx="338555" cy="2488937"/>
          </a:xfrm>
          <a:prstGeom prst="rect">
            <a:avLst/>
          </a:prstGeom>
          <a:solidFill>
            <a:srgbClr val="E97E47"/>
          </a:solidFill>
          <a:ln>
            <a:solidFill>
              <a:srgbClr val="E97E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C8EECC4-9D47-D542-8F4C-340D4AB9B1A0}"/>
              </a:ext>
            </a:extLst>
          </p:cNvPr>
          <p:cNvSpPr txBox="1"/>
          <p:nvPr/>
        </p:nvSpPr>
        <p:spPr>
          <a:xfrm rot="16200000">
            <a:off x="-626121" y="3181403"/>
            <a:ext cx="18513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1600" dirty="0">
                <a:solidFill>
                  <a:schemeClr val="bg1">
                    <a:lumMod val="95000"/>
                  </a:schemeClr>
                </a:solidFill>
                <a:latin typeface="Avenir Next LT Pro" panose="020B0504020202020204" pitchFamily="34" charset="77"/>
              </a:rPr>
              <a:t>Quantum phase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D5A09D8-B980-DE41-8D2E-A02B4F7FE35A}"/>
              </a:ext>
            </a:extLst>
          </p:cNvPr>
          <p:cNvSpPr txBox="1"/>
          <p:nvPr/>
        </p:nvSpPr>
        <p:spPr>
          <a:xfrm rot="16200000">
            <a:off x="-524224" y="5492547"/>
            <a:ext cx="16475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1600" dirty="0">
                <a:solidFill>
                  <a:schemeClr val="bg1">
                    <a:lumMod val="95000"/>
                  </a:schemeClr>
                </a:solidFill>
                <a:latin typeface="Avenir Next LT Pro" panose="020B0504020202020204" pitchFamily="34" charset="77"/>
              </a:rPr>
              <a:t>Classical phase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2EC575D-583C-004E-A517-0546F2320C56}"/>
              </a:ext>
            </a:extLst>
          </p:cNvPr>
          <p:cNvSpPr txBox="1"/>
          <p:nvPr/>
        </p:nvSpPr>
        <p:spPr>
          <a:xfrm>
            <a:off x="838200" y="1664650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Alice,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74AD17A-23E9-1344-8EB2-5D7F0BD5DD20}"/>
              </a:ext>
            </a:extLst>
          </p:cNvPr>
          <p:cNvSpPr txBox="1"/>
          <p:nvPr/>
        </p:nvSpPr>
        <p:spPr>
          <a:xfrm>
            <a:off x="7831007" y="1664650"/>
            <a:ext cx="677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Bob,</a:t>
            </a:r>
          </a:p>
        </p:txBody>
      </p:sp>
      <p:pic>
        <p:nvPicPr>
          <p:cNvPr id="32" name="Picture 31" descr="A close-up of a stethoscope&#10;&#10;Description automatically generated">
            <a:extLst>
              <a:ext uri="{FF2B5EF4-FFF2-40B4-BE49-F238E27FC236}">
                <a16:creationId xmlns:a16="http://schemas.microsoft.com/office/drawing/2014/main" id="{1332BD24-9BC9-2A40-A354-F6E53B994CF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491948" y="1770788"/>
            <a:ext cx="177909" cy="155061"/>
          </a:xfrm>
          <a:prstGeom prst="rect">
            <a:avLst/>
          </a:prstGeom>
        </p:spPr>
      </p:pic>
      <p:pic>
        <p:nvPicPr>
          <p:cNvPr id="33" name="Picture 32" descr="A picture containing text&#10;&#10;Description automatically generated">
            <a:extLst>
              <a:ext uri="{FF2B5EF4-FFF2-40B4-BE49-F238E27FC236}">
                <a16:creationId xmlns:a16="http://schemas.microsoft.com/office/drawing/2014/main" id="{A77858E8-746C-BF46-9CD9-A90300A8E1A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63040" y="1722079"/>
            <a:ext cx="465317" cy="246933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F3D21047-B5C5-334B-A912-79F06209807A}"/>
              </a:ext>
            </a:extLst>
          </p:cNvPr>
          <p:cNvSpPr/>
          <p:nvPr/>
        </p:nvSpPr>
        <p:spPr>
          <a:xfrm>
            <a:off x="0" y="4660232"/>
            <a:ext cx="582783" cy="1998184"/>
          </a:xfrm>
          <a:prstGeom prst="rect">
            <a:avLst/>
          </a:prstGeom>
          <a:solidFill>
            <a:srgbClr val="FFFFFF">
              <a:alpha val="8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 dirty="0"/>
          </a:p>
        </p:txBody>
      </p:sp>
    </p:spTree>
    <p:extLst>
      <p:ext uri="{BB962C8B-B14F-4D97-AF65-F5344CB8AC3E}">
        <p14:creationId xmlns:p14="http://schemas.microsoft.com/office/powerpoint/2010/main" val="1664089588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Quantum OLE </a:t>
            </a:r>
            <a:r>
              <a:rPr lang="en-PT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|</a:t>
            </a:r>
            <a:r>
              <a:rPr lang="en-PT" dirty="0">
                <a:latin typeface="Avenir Next LT Pro" panose="020B0504020202020204" pitchFamily="34" charset="77"/>
              </a:rPr>
              <a:t> Protocol</a:t>
            </a:r>
          </a:p>
        </p:txBody>
      </p:sp>
      <p:pic>
        <p:nvPicPr>
          <p:cNvPr id="79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F1873EB7-1A38-B347-BDCD-7145AEA1E0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  <p:pic>
        <p:nvPicPr>
          <p:cNvPr id="4" name="Picture 3" descr="A picture containing timeline&#10;&#10;Description automatically generated">
            <a:extLst>
              <a:ext uri="{FF2B5EF4-FFF2-40B4-BE49-F238E27FC236}">
                <a16:creationId xmlns:a16="http://schemas.microsoft.com/office/drawing/2014/main" id="{ABCDAC2C-C9DB-4740-AEF8-B322E66284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9674" y="447284"/>
            <a:ext cx="2529484" cy="1155093"/>
          </a:xfrm>
          <a:prstGeom prst="rect">
            <a:avLst/>
          </a:prstGeom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22DA2EAD-5382-4646-89D1-6A1259CB4B01}"/>
              </a:ext>
            </a:extLst>
          </p:cNvPr>
          <p:cNvSpPr/>
          <p:nvPr/>
        </p:nvSpPr>
        <p:spPr>
          <a:xfrm>
            <a:off x="694481" y="2106212"/>
            <a:ext cx="8218025" cy="108840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B65CA79B-6D2D-764F-B99C-E7415C18C6A9}"/>
              </a:ext>
            </a:extLst>
          </p:cNvPr>
          <p:cNvCxnSpPr>
            <a:cxnSpLocks/>
          </p:cNvCxnSpPr>
          <p:nvPr/>
        </p:nvCxnSpPr>
        <p:spPr>
          <a:xfrm flipH="1">
            <a:off x="2905243" y="2393771"/>
            <a:ext cx="369760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A718003B-5330-EF4C-ADF7-14D72C7A1646}"/>
              </a:ext>
            </a:extLst>
          </p:cNvPr>
          <p:cNvCxnSpPr>
            <a:cxnSpLocks/>
          </p:cNvCxnSpPr>
          <p:nvPr/>
        </p:nvCxnSpPr>
        <p:spPr>
          <a:xfrm flipV="1">
            <a:off x="2869475" y="4344273"/>
            <a:ext cx="3697605" cy="135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1" name="Picture 110">
            <a:extLst>
              <a:ext uri="{FF2B5EF4-FFF2-40B4-BE49-F238E27FC236}">
                <a16:creationId xmlns:a16="http://schemas.microsoft.com/office/drawing/2014/main" id="{CDB21C9B-6D65-B640-8D91-766FE8C43E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78236" y="2214345"/>
            <a:ext cx="382714" cy="358852"/>
          </a:xfrm>
          <a:prstGeom prst="rect">
            <a:avLst/>
          </a:prstGeom>
        </p:spPr>
      </p:pic>
      <p:pic>
        <p:nvPicPr>
          <p:cNvPr id="113" name="Picture 112" descr="Icon&#10;&#10;Description automatically generated">
            <a:extLst>
              <a:ext uri="{FF2B5EF4-FFF2-40B4-BE49-F238E27FC236}">
                <a16:creationId xmlns:a16="http://schemas.microsoft.com/office/drawing/2014/main" id="{29C69A29-7508-3449-8D0C-9BC6BBCC64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28009" y="1921887"/>
            <a:ext cx="780539" cy="358852"/>
          </a:xfrm>
          <a:prstGeom prst="rect">
            <a:avLst/>
          </a:prstGeom>
        </p:spPr>
      </p:pic>
      <p:pic>
        <p:nvPicPr>
          <p:cNvPr id="114" name="Picture 113">
            <a:extLst>
              <a:ext uri="{FF2B5EF4-FFF2-40B4-BE49-F238E27FC236}">
                <a16:creationId xmlns:a16="http://schemas.microsoft.com/office/drawing/2014/main" id="{82D5E3EF-5971-1A40-9194-80C6A609AD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83" y="2222766"/>
            <a:ext cx="382714" cy="358852"/>
          </a:xfrm>
          <a:prstGeom prst="rect">
            <a:avLst/>
          </a:prstGeom>
        </p:spPr>
      </p:pic>
      <p:pic>
        <p:nvPicPr>
          <p:cNvPr id="118" name="Picture 117" descr="A picture containing logo&#10;&#10;Description automatically generated">
            <a:extLst>
              <a:ext uri="{FF2B5EF4-FFF2-40B4-BE49-F238E27FC236}">
                <a16:creationId xmlns:a16="http://schemas.microsoft.com/office/drawing/2014/main" id="{8E197A01-3AD4-DA44-9568-AC75B7E667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9045" y="2690046"/>
            <a:ext cx="1056653" cy="396138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F8842B7F-F027-EE4F-B1CE-2E4FC738E657}"/>
              </a:ext>
            </a:extLst>
          </p:cNvPr>
          <p:cNvSpPr/>
          <p:nvPr/>
        </p:nvSpPr>
        <p:spPr>
          <a:xfrm>
            <a:off x="694481" y="3274492"/>
            <a:ext cx="8218025" cy="73035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3390C61-2440-9141-9F3F-68E61B5A3F4E}"/>
              </a:ext>
            </a:extLst>
          </p:cNvPr>
          <p:cNvSpPr/>
          <p:nvPr/>
        </p:nvSpPr>
        <p:spPr>
          <a:xfrm>
            <a:off x="694481" y="4084721"/>
            <a:ext cx="8218025" cy="510428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pic>
        <p:nvPicPr>
          <p:cNvPr id="24" name="Picture 23" descr="A picture containing logo&#10;&#10;Description automatically generated">
            <a:extLst>
              <a:ext uri="{FF2B5EF4-FFF2-40B4-BE49-F238E27FC236}">
                <a16:creationId xmlns:a16="http://schemas.microsoft.com/office/drawing/2014/main" id="{7A40E959-D405-884F-9715-BFB43E704F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9346" y="4152995"/>
            <a:ext cx="1056653" cy="396138"/>
          </a:xfrm>
          <a:prstGeom prst="rect">
            <a:avLst/>
          </a:prstGeom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C7408E8-F78E-0D45-8BF4-25E4679629F2}"/>
              </a:ext>
            </a:extLst>
          </p:cNvPr>
          <p:cNvCxnSpPr>
            <a:cxnSpLocks/>
          </p:cNvCxnSpPr>
          <p:nvPr/>
        </p:nvCxnSpPr>
        <p:spPr>
          <a:xfrm flipH="1">
            <a:off x="2905242" y="3487381"/>
            <a:ext cx="369760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4025876-5B48-5A45-BBA0-2948D94D9541}"/>
              </a:ext>
            </a:extLst>
          </p:cNvPr>
          <p:cNvCxnSpPr>
            <a:cxnSpLocks/>
          </p:cNvCxnSpPr>
          <p:nvPr/>
        </p:nvCxnSpPr>
        <p:spPr>
          <a:xfrm flipV="1">
            <a:off x="2905243" y="3647692"/>
            <a:ext cx="3697605" cy="135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C927B57-5766-3841-B338-4C0B70F2541C}"/>
              </a:ext>
            </a:extLst>
          </p:cNvPr>
          <p:cNvCxnSpPr>
            <a:cxnSpLocks/>
          </p:cNvCxnSpPr>
          <p:nvPr/>
        </p:nvCxnSpPr>
        <p:spPr>
          <a:xfrm flipH="1">
            <a:off x="2905242" y="3818692"/>
            <a:ext cx="369760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815ACA2-0A55-5741-8A31-C29870866AB4}"/>
              </a:ext>
            </a:extLst>
          </p:cNvPr>
          <p:cNvSpPr txBox="1"/>
          <p:nvPr/>
        </p:nvSpPr>
        <p:spPr>
          <a:xfrm>
            <a:off x="3241558" y="3469817"/>
            <a:ext cx="2953437" cy="3693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pPr algn="ctr"/>
            <a:r>
              <a:rPr lang="en-GB" b="1" dirty="0">
                <a:solidFill>
                  <a:srgbClr val="5E7E47"/>
                </a:solidFill>
                <a:latin typeface="Avenir Next LT Pro" panose="020B0504020202020204" pitchFamily="34" charset="77"/>
              </a:rPr>
              <a:t>C</a:t>
            </a:r>
            <a:r>
              <a:rPr lang="en-PT" b="1" dirty="0">
                <a:solidFill>
                  <a:srgbClr val="5E7E47"/>
                </a:solidFill>
                <a:latin typeface="Avenir Next LT Pro" panose="020B0504020202020204" pitchFamily="34" charset="77"/>
              </a:rPr>
              <a:t>ommit-and-open phase</a:t>
            </a:r>
          </a:p>
        </p:txBody>
      </p:sp>
      <p:pic>
        <p:nvPicPr>
          <p:cNvPr id="5" name="Picture 4" descr="Text&#10;&#10;Description automatically generated with medium confidence">
            <a:extLst>
              <a:ext uri="{FF2B5EF4-FFF2-40B4-BE49-F238E27FC236}">
                <a16:creationId xmlns:a16="http://schemas.microsoft.com/office/drawing/2014/main" id="{F7656904-F060-1745-920B-38A0366DE2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75275" y="3350680"/>
            <a:ext cx="1690838" cy="265289"/>
          </a:xfrm>
          <a:prstGeom prst="rect">
            <a:avLst/>
          </a:prstGeom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CB3FAB8E-6BCC-4F43-B1CD-E78D22B9B2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2560" y="3515047"/>
            <a:ext cx="807302" cy="265289"/>
          </a:xfrm>
          <a:prstGeom prst="rect">
            <a:avLst/>
          </a:prstGeom>
        </p:spPr>
      </p:pic>
      <p:pic>
        <p:nvPicPr>
          <p:cNvPr id="9" name="Picture 8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149099D7-EF49-234E-A2E4-7EB91109E62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72762" y="3656228"/>
            <a:ext cx="1535418" cy="259036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DFF76E2E-FD1D-CF40-B3E4-A5188330D03C}"/>
              </a:ext>
            </a:extLst>
          </p:cNvPr>
          <p:cNvSpPr/>
          <p:nvPr/>
        </p:nvSpPr>
        <p:spPr>
          <a:xfrm>
            <a:off x="130268" y="4736158"/>
            <a:ext cx="338555" cy="1851332"/>
          </a:xfrm>
          <a:prstGeom prst="rect">
            <a:avLst/>
          </a:prstGeom>
          <a:solidFill>
            <a:srgbClr val="5EA5C7"/>
          </a:solidFill>
          <a:ln>
            <a:solidFill>
              <a:srgbClr val="5EA5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CF688A7-6A1A-5646-AD51-78C1A33841F2}"/>
              </a:ext>
            </a:extLst>
          </p:cNvPr>
          <p:cNvSpPr/>
          <p:nvPr/>
        </p:nvSpPr>
        <p:spPr>
          <a:xfrm>
            <a:off x="130268" y="2106212"/>
            <a:ext cx="338555" cy="2488937"/>
          </a:xfrm>
          <a:prstGeom prst="rect">
            <a:avLst/>
          </a:prstGeom>
          <a:solidFill>
            <a:srgbClr val="E97E47"/>
          </a:solidFill>
          <a:ln>
            <a:solidFill>
              <a:srgbClr val="E97E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C8EECC4-9D47-D542-8F4C-340D4AB9B1A0}"/>
              </a:ext>
            </a:extLst>
          </p:cNvPr>
          <p:cNvSpPr txBox="1"/>
          <p:nvPr/>
        </p:nvSpPr>
        <p:spPr>
          <a:xfrm rot="16200000">
            <a:off x="-626121" y="3181403"/>
            <a:ext cx="18513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1600" dirty="0">
                <a:solidFill>
                  <a:schemeClr val="bg1">
                    <a:lumMod val="95000"/>
                  </a:schemeClr>
                </a:solidFill>
                <a:latin typeface="Avenir Next LT Pro" panose="020B0504020202020204" pitchFamily="34" charset="77"/>
              </a:rPr>
              <a:t>Quantum phase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D5A09D8-B980-DE41-8D2E-A02B4F7FE35A}"/>
              </a:ext>
            </a:extLst>
          </p:cNvPr>
          <p:cNvSpPr txBox="1"/>
          <p:nvPr/>
        </p:nvSpPr>
        <p:spPr>
          <a:xfrm rot="16200000">
            <a:off x="-524224" y="5492547"/>
            <a:ext cx="16475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1600" dirty="0">
                <a:solidFill>
                  <a:schemeClr val="bg1">
                    <a:lumMod val="95000"/>
                  </a:schemeClr>
                </a:solidFill>
                <a:latin typeface="Avenir Next LT Pro" panose="020B0504020202020204" pitchFamily="34" charset="77"/>
              </a:rPr>
              <a:t>Classical phase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5DA4D9E-0922-AC4D-BC5F-1A0CF8564F72}"/>
              </a:ext>
            </a:extLst>
          </p:cNvPr>
          <p:cNvSpPr txBox="1"/>
          <p:nvPr/>
        </p:nvSpPr>
        <p:spPr>
          <a:xfrm>
            <a:off x="838200" y="1664650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Alice,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7A0670E-F199-8E49-9C4F-A590AF77252D}"/>
              </a:ext>
            </a:extLst>
          </p:cNvPr>
          <p:cNvSpPr txBox="1"/>
          <p:nvPr/>
        </p:nvSpPr>
        <p:spPr>
          <a:xfrm>
            <a:off x="7831007" y="1664650"/>
            <a:ext cx="677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Bob,</a:t>
            </a:r>
          </a:p>
        </p:txBody>
      </p:sp>
      <p:pic>
        <p:nvPicPr>
          <p:cNvPr id="32" name="Picture 31" descr="A close-up of a stethoscope&#10;&#10;Description automatically generated">
            <a:extLst>
              <a:ext uri="{FF2B5EF4-FFF2-40B4-BE49-F238E27FC236}">
                <a16:creationId xmlns:a16="http://schemas.microsoft.com/office/drawing/2014/main" id="{CB46B183-D5B5-C84B-BC97-1A25EF8BF60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491948" y="1770788"/>
            <a:ext cx="177909" cy="155061"/>
          </a:xfrm>
          <a:prstGeom prst="rect">
            <a:avLst/>
          </a:prstGeom>
        </p:spPr>
      </p:pic>
      <p:pic>
        <p:nvPicPr>
          <p:cNvPr id="33" name="Picture 32" descr="A picture containing text&#10;&#10;Description automatically generated">
            <a:extLst>
              <a:ext uri="{FF2B5EF4-FFF2-40B4-BE49-F238E27FC236}">
                <a16:creationId xmlns:a16="http://schemas.microsoft.com/office/drawing/2014/main" id="{6EF6953F-3948-5F40-84CC-8377C21C1F6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63040" y="1722079"/>
            <a:ext cx="465317" cy="246933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286F4175-624B-2246-9A3B-B95562FE49B3}"/>
              </a:ext>
            </a:extLst>
          </p:cNvPr>
          <p:cNvSpPr/>
          <p:nvPr/>
        </p:nvSpPr>
        <p:spPr>
          <a:xfrm>
            <a:off x="0" y="4660232"/>
            <a:ext cx="582783" cy="1998184"/>
          </a:xfrm>
          <a:prstGeom prst="rect">
            <a:avLst/>
          </a:prstGeom>
          <a:solidFill>
            <a:srgbClr val="FFFFFF">
              <a:alpha val="8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 dirty="0"/>
          </a:p>
        </p:txBody>
      </p:sp>
    </p:spTree>
    <p:extLst>
      <p:ext uri="{BB962C8B-B14F-4D97-AF65-F5344CB8AC3E}">
        <p14:creationId xmlns:p14="http://schemas.microsoft.com/office/powerpoint/2010/main" val="1392719140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Quantum OLE </a:t>
            </a:r>
            <a:r>
              <a:rPr lang="en-PT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|</a:t>
            </a:r>
            <a:r>
              <a:rPr lang="en-PT" dirty="0">
                <a:latin typeface="Avenir Next LT Pro" panose="020B0504020202020204" pitchFamily="34" charset="77"/>
              </a:rPr>
              <a:t> Protocol</a:t>
            </a:r>
          </a:p>
        </p:txBody>
      </p:sp>
      <p:pic>
        <p:nvPicPr>
          <p:cNvPr id="79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F1873EB7-1A38-B347-BDCD-7145AEA1E0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  <p:pic>
        <p:nvPicPr>
          <p:cNvPr id="4" name="Picture 3" descr="A picture containing timeline&#10;&#10;Description automatically generated">
            <a:extLst>
              <a:ext uri="{FF2B5EF4-FFF2-40B4-BE49-F238E27FC236}">
                <a16:creationId xmlns:a16="http://schemas.microsoft.com/office/drawing/2014/main" id="{ABCDAC2C-C9DB-4740-AEF8-B322E66284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9674" y="447284"/>
            <a:ext cx="2529484" cy="1155093"/>
          </a:xfrm>
          <a:prstGeom prst="rect">
            <a:avLst/>
          </a:prstGeom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22DA2EAD-5382-4646-89D1-6A1259CB4B01}"/>
              </a:ext>
            </a:extLst>
          </p:cNvPr>
          <p:cNvSpPr/>
          <p:nvPr/>
        </p:nvSpPr>
        <p:spPr>
          <a:xfrm>
            <a:off x="694481" y="2106212"/>
            <a:ext cx="8218025" cy="108840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B65CA79B-6D2D-764F-B99C-E7415C18C6A9}"/>
              </a:ext>
            </a:extLst>
          </p:cNvPr>
          <p:cNvCxnSpPr>
            <a:cxnSpLocks/>
          </p:cNvCxnSpPr>
          <p:nvPr/>
        </p:nvCxnSpPr>
        <p:spPr>
          <a:xfrm flipH="1">
            <a:off x="2905243" y="2393771"/>
            <a:ext cx="369760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A718003B-5330-EF4C-ADF7-14D72C7A1646}"/>
              </a:ext>
            </a:extLst>
          </p:cNvPr>
          <p:cNvCxnSpPr>
            <a:cxnSpLocks/>
          </p:cNvCxnSpPr>
          <p:nvPr/>
        </p:nvCxnSpPr>
        <p:spPr>
          <a:xfrm flipV="1">
            <a:off x="2869475" y="4344273"/>
            <a:ext cx="3697605" cy="135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1" name="Picture 110">
            <a:extLst>
              <a:ext uri="{FF2B5EF4-FFF2-40B4-BE49-F238E27FC236}">
                <a16:creationId xmlns:a16="http://schemas.microsoft.com/office/drawing/2014/main" id="{CDB21C9B-6D65-B640-8D91-766FE8C43E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78236" y="2214345"/>
            <a:ext cx="382714" cy="358852"/>
          </a:xfrm>
          <a:prstGeom prst="rect">
            <a:avLst/>
          </a:prstGeom>
        </p:spPr>
      </p:pic>
      <p:pic>
        <p:nvPicPr>
          <p:cNvPr id="113" name="Picture 112" descr="Icon&#10;&#10;Description automatically generated">
            <a:extLst>
              <a:ext uri="{FF2B5EF4-FFF2-40B4-BE49-F238E27FC236}">
                <a16:creationId xmlns:a16="http://schemas.microsoft.com/office/drawing/2014/main" id="{29C69A29-7508-3449-8D0C-9BC6BBCC64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28009" y="1921887"/>
            <a:ext cx="780539" cy="358852"/>
          </a:xfrm>
          <a:prstGeom prst="rect">
            <a:avLst/>
          </a:prstGeom>
        </p:spPr>
      </p:pic>
      <p:pic>
        <p:nvPicPr>
          <p:cNvPr id="114" name="Picture 113">
            <a:extLst>
              <a:ext uri="{FF2B5EF4-FFF2-40B4-BE49-F238E27FC236}">
                <a16:creationId xmlns:a16="http://schemas.microsoft.com/office/drawing/2014/main" id="{82D5E3EF-5971-1A40-9194-80C6A609AD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83" y="2222766"/>
            <a:ext cx="382714" cy="358852"/>
          </a:xfrm>
          <a:prstGeom prst="rect">
            <a:avLst/>
          </a:prstGeom>
        </p:spPr>
      </p:pic>
      <p:pic>
        <p:nvPicPr>
          <p:cNvPr id="118" name="Picture 117" descr="A picture containing logo&#10;&#10;Description automatically generated">
            <a:extLst>
              <a:ext uri="{FF2B5EF4-FFF2-40B4-BE49-F238E27FC236}">
                <a16:creationId xmlns:a16="http://schemas.microsoft.com/office/drawing/2014/main" id="{8E197A01-3AD4-DA44-9568-AC75B7E667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9045" y="2690046"/>
            <a:ext cx="1056653" cy="396138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F8842B7F-F027-EE4F-B1CE-2E4FC738E657}"/>
              </a:ext>
            </a:extLst>
          </p:cNvPr>
          <p:cNvSpPr/>
          <p:nvPr/>
        </p:nvSpPr>
        <p:spPr>
          <a:xfrm>
            <a:off x="694481" y="3274492"/>
            <a:ext cx="8218025" cy="73035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3390C61-2440-9141-9F3F-68E61B5A3F4E}"/>
              </a:ext>
            </a:extLst>
          </p:cNvPr>
          <p:cNvSpPr/>
          <p:nvPr/>
        </p:nvSpPr>
        <p:spPr>
          <a:xfrm>
            <a:off x="694481" y="4084721"/>
            <a:ext cx="8218025" cy="510428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pic>
        <p:nvPicPr>
          <p:cNvPr id="24" name="Picture 23" descr="A picture containing logo&#10;&#10;Description automatically generated">
            <a:extLst>
              <a:ext uri="{FF2B5EF4-FFF2-40B4-BE49-F238E27FC236}">
                <a16:creationId xmlns:a16="http://schemas.microsoft.com/office/drawing/2014/main" id="{7A40E959-D405-884F-9715-BFB43E704F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9346" y="4152995"/>
            <a:ext cx="1056653" cy="396138"/>
          </a:xfrm>
          <a:prstGeom prst="rect">
            <a:avLst/>
          </a:prstGeom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C7408E8-F78E-0D45-8BF4-25E4679629F2}"/>
              </a:ext>
            </a:extLst>
          </p:cNvPr>
          <p:cNvCxnSpPr>
            <a:cxnSpLocks/>
          </p:cNvCxnSpPr>
          <p:nvPr/>
        </p:nvCxnSpPr>
        <p:spPr>
          <a:xfrm flipH="1">
            <a:off x="2905242" y="3487381"/>
            <a:ext cx="369760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4025876-5B48-5A45-BBA0-2948D94D9541}"/>
              </a:ext>
            </a:extLst>
          </p:cNvPr>
          <p:cNvCxnSpPr>
            <a:cxnSpLocks/>
          </p:cNvCxnSpPr>
          <p:nvPr/>
        </p:nvCxnSpPr>
        <p:spPr>
          <a:xfrm flipV="1">
            <a:off x="2905243" y="3647692"/>
            <a:ext cx="3697605" cy="135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C927B57-5766-3841-B338-4C0B70F2541C}"/>
              </a:ext>
            </a:extLst>
          </p:cNvPr>
          <p:cNvCxnSpPr>
            <a:cxnSpLocks/>
          </p:cNvCxnSpPr>
          <p:nvPr/>
        </p:nvCxnSpPr>
        <p:spPr>
          <a:xfrm flipH="1">
            <a:off x="2905242" y="3818692"/>
            <a:ext cx="369760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815ACA2-0A55-5741-8A31-C29870866AB4}"/>
              </a:ext>
            </a:extLst>
          </p:cNvPr>
          <p:cNvSpPr txBox="1"/>
          <p:nvPr/>
        </p:nvSpPr>
        <p:spPr>
          <a:xfrm>
            <a:off x="3241558" y="3469817"/>
            <a:ext cx="2953437" cy="3693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pPr algn="ctr"/>
            <a:r>
              <a:rPr lang="en-GB" b="1" dirty="0">
                <a:solidFill>
                  <a:srgbClr val="5E7E47"/>
                </a:solidFill>
                <a:latin typeface="Avenir Next LT Pro" panose="020B0504020202020204" pitchFamily="34" charset="77"/>
              </a:rPr>
              <a:t>C</a:t>
            </a:r>
            <a:r>
              <a:rPr lang="en-PT" b="1" dirty="0">
                <a:solidFill>
                  <a:srgbClr val="5E7E47"/>
                </a:solidFill>
                <a:latin typeface="Avenir Next LT Pro" panose="020B0504020202020204" pitchFamily="34" charset="77"/>
              </a:rPr>
              <a:t>ommit-and-open phase</a:t>
            </a:r>
          </a:p>
        </p:txBody>
      </p:sp>
      <p:pic>
        <p:nvPicPr>
          <p:cNvPr id="5" name="Picture 4" descr="Text&#10;&#10;Description automatically generated with medium confidence">
            <a:extLst>
              <a:ext uri="{FF2B5EF4-FFF2-40B4-BE49-F238E27FC236}">
                <a16:creationId xmlns:a16="http://schemas.microsoft.com/office/drawing/2014/main" id="{F7656904-F060-1745-920B-38A0366DE2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75275" y="3350680"/>
            <a:ext cx="1690838" cy="265289"/>
          </a:xfrm>
          <a:prstGeom prst="rect">
            <a:avLst/>
          </a:prstGeom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CB3FAB8E-6BCC-4F43-B1CD-E78D22B9B2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2560" y="3515047"/>
            <a:ext cx="807302" cy="265289"/>
          </a:xfrm>
          <a:prstGeom prst="rect">
            <a:avLst/>
          </a:prstGeom>
        </p:spPr>
      </p:pic>
      <p:pic>
        <p:nvPicPr>
          <p:cNvPr id="9" name="Picture 8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149099D7-EF49-234E-A2E4-7EB91109E62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72762" y="3656228"/>
            <a:ext cx="1535418" cy="259036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DFF76E2E-FD1D-CF40-B3E4-A5188330D03C}"/>
              </a:ext>
            </a:extLst>
          </p:cNvPr>
          <p:cNvSpPr/>
          <p:nvPr/>
        </p:nvSpPr>
        <p:spPr>
          <a:xfrm>
            <a:off x="130268" y="4736158"/>
            <a:ext cx="338555" cy="1851332"/>
          </a:xfrm>
          <a:prstGeom prst="rect">
            <a:avLst/>
          </a:prstGeom>
          <a:solidFill>
            <a:srgbClr val="5EA5C7"/>
          </a:solidFill>
          <a:ln>
            <a:solidFill>
              <a:srgbClr val="5EA5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CF688A7-6A1A-5646-AD51-78C1A33841F2}"/>
              </a:ext>
            </a:extLst>
          </p:cNvPr>
          <p:cNvSpPr/>
          <p:nvPr/>
        </p:nvSpPr>
        <p:spPr>
          <a:xfrm>
            <a:off x="130268" y="2106212"/>
            <a:ext cx="338555" cy="2488937"/>
          </a:xfrm>
          <a:prstGeom prst="rect">
            <a:avLst/>
          </a:prstGeom>
          <a:solidFill>
            <a:srgbClr val="E97E47"/>
          </a:solidFill>
          <a:ln>
            <a:solidFill>
              <a:srgbClr val="E97E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C8EECC4-9D47-D542-8F4C-340D4AB9B1A0}"/>
              </a:ext>
            </a:extLst>
          </p:cNvPr>
          <p:cNvSpPr txBox="1"/>
          <p:nvPr/>
        </p:nvSpPr>
        <p:spPr>
          <a:xfrm rot="16200000">
            <a:off x="-626121" y="3181403"/>
            <a:ext cx="18513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1600" dirty="0">
                <a:solidFill>
                  <a:schemeClr val="bg1">
                    <a:lumMod val="95000"/>
                  </a:schemeClr>
                </a:solidFill>
                <a:latin typeface="Avenir Next LT Pro" panose="020B0504020202020204" pitchFamily="34" charset="77"/>
              </a:rPr>
              <a:t>Quantum phase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D5A09D8-B980-DE41-8D2E-A02B4F7FE35A}"/>
              </a:ext>
            </a:extLst>
          </p:cNvPr>
          <p:cNvSpPr txBox="1"/>
          <p:nvPr/>
        </p:nvSpPr>
        <p:spPr>
          <a:xfrm rot="16200000">
            <a:off x="-524224" y="5492547"/>
            <a:ext cx="16475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1600" dirty="0">
                <a:solidFill>
                  <a:schemeClr val="bg1">
                    <a:lumMod val="95000"/>
                  </a:schemeClr>
                </a:solidFill>
                <a:latin typeface="Avenir Next LT Pro" panose="020B0504020202020204" pitchFamily="34" charset="77"/>
              </a:rPr>
              <a:t>Classical phase</a:t>
            </a:r>
          </a:p>
        </p:txBody>
      </p:sp>
      <p:pic>
        <p:nvPicPr>
          <p:cNvPr id="30" name="Picture 29" descr="A picture containing logo&#10;&#10;Description automatically generated">
            <a:extLst>
              <a:ext uri="{FF2B5EF4-FFF2-40B4-BE49-F238E27FC236}">
                <a16:creationId xmlns:a16="http://schemas.microsoft.com/office/drawing/2014/main" id="{9B86F382-6943-D145-AC46-0D9619C5490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08044" y="4152995"/>
            <a:ext cx="1056653" cy="396138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E485847C-90F6-8D4D-832C-172C750FC057}"/>
              </a:ext>
            </a:extLst>
          </p:cNvPr>
          <p:cNvSpPr txBox="1"/>
          <p:nvPr/>
        </p:nvSpPr>
        <p:spPr>
          <a:xfrm>
            <a:off x="838200" y="1664650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Alice,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374212B-21E7-304B-B96A-FB5C23C45A23}"/>
              </a:ext>
            </a:extLst>
          </p:cNvPr>
          <p:cNvSpPr txBox="1"/>
          <p:nvPr/>
        </p:nvSpPr>
        <p:spPr>
          <a:xfrm>
            <a:off x="7831007" y="1664650"/>
            <a:ext cx="677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Bob,</a:t>
            </a:r>
          </a:p>
        </p:txBody>
      </p:sp>
      <p:pic>
        <p:nvPicPr>
          <p:cNvPr id="39" name="Picture 38" descr="A close-up of a stethoscope&#10;&#10;Description automatically generated">
            <a:extLst>
              <a:ext uri="{FF2B5EF4-FFF2-40B4-BE49-F238E27FC236}">
                <a16:creationId xmlns:a16="http://schemas.microsoft.com/office/drawing/2014/main" id="{076CE983-F77C-894C-92EC-7B6F9C3A766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491948" y="1770788"/>
            <a:ext cx="177909" cy="155061"/>
          </a:xfrm>
          <a:prstGeom prst="rect">
            <a:avLst/>
          </a:prstGeom>
        </p:spPr>
      </p:pic>
      <p:pic>
        <p:nvPicPr>
          <p:cNvPr id="40" name="Picture 39" descr="A picture containing text&#10;&#10;Description automatically generated">
            <a:extLst>
              <a:ext uri="{FF2B5EF4-FFF2-40B4-BE49-F238E27FC236}">
                <a16:creationId xmlns:a16="http://schemas.microsoft.com/office/drawing/2014/main" id="{784D5AEC-43FE-0945-9659-C582FFD2FD0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63040" y="1722079"/>
            <a:ext cx="465317" cy="246933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F72E2F06-9406-8048-B1D1-687A0F960FF2}"/>
              </a:ext>
            </a:extLst>
          </p:cNvPr>
          <p:cNvSpPr/>
          <p:nvPr/>
        </p:nvSpPr>
        <p:spPr>
          <a:xfrm>
            <a:off x="0" y="4660232"/>
            <a:ext cx="582783" cy="1998184"/>
          </a:xfrm>
          <a:prstGeom prst="rect">
            <a:avLst/>
          </a:prstGeom>
          <a:solidFill>
            <a:srgbClr val="FFFFFF">
              <a:alpha val="8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 dirty="0"/>
          </a:p>
        </p:txBody>
      </p:sp>
    </p:spTree>
    <p:extLst>
      <p:ext uri="{BB962C8B-B14F-4D97-AF65-F5344CB8AC3E}">
        <p14:creationId xmlns:p14="http://schemas.microsoft.com/office/powerpoint/2010/main" val="1201257292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Quantum OLE </a:t>
            </a:r>
            <a:r>
              <a:rPr lang="en-PT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|</a:t>
            </a:r>
            <a:r>
              <a:rPr lang="en-PT" dirty="0">
                <a:latin typeface="Avenir Next LT Pro" panose="020B0504020202020204" pitchFamily="34" charset="77"/>
              </a:rPr>
              <a:t> Protocol</a:t>
            </a:r>
          </a:p>
        </p:txBody>
      </p:sp>
      <p:pic>
        <p:nvPicPr>
          <p:cNvPr id="79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F1873EB7-1A38-B347-BDCD-7145AEA1E0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  <p:pic>
        <p:nvPicPr>
          <p:cNvPr id="4" name="Picture 3" descr="A picture containing timeline&#10;&#10;Description automatically generated">
            <a:extLst>
              <a:ext uri="{FF2B5EF4-FFF2-40B4-BE49-F238E27FC236}">
                <a16:creationId xmlns:a16="http://schemas.microsoft.com/office/drawing/2014/main" id="{ABCDAC2C-C9DB-4740-AEF8-B322E66284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9674" y="447284"/>
            <a:ext cx="2529484" cy="1155093"/>
          </a:xfrm>
          <a:prstGeom prst="rect">
            <a:avLst/>
          </a:prstGeom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22DA2EAD-5382-4646-89D1-6A1259CB4B01}"/>
              </a:ext>
            </a:extLst>
          </p:cNvPr>
          <p:cNvSpPr/>
          <p:nvPr/>
        </p:nvSpPr>
        <p:spPr>
          <a:xfrm>
            <a:off x="694481" y="2106212"/>
            <a:ext cx="8218025" cy="108840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B65CA79B-6D2D-764F-B99C-E7415C18C6A9}"/>
              </a:ext>
            </a:extLst>
          </p:cNvPr>
          <p:cNvCxnSpPr>
            <a:cxnSpLocks/>
          </p:cNvCxnSpPr>
          <p:nvPr/>
        </p:nvCxnSpPr>
        <p:spPr>
          <a:xfrm flipH="1">
            <a:off x="2905243" y="2393771"/>
            <a:ext cx="369760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A718003B-5330-EF4C-ADF7-14D72C7A1646}"/>
              </a:ext>
            </a:extLst>
          </p:cNvPr>
          <p:cNvCxnSpPr>
            <a:cxnSpLocks/>
          </p:cNvCxnSpPr>
          <p:nvPr/>
        </p:nvCxnSpPr>
        <p:spPr>
          <a:xfrm flipV="1">
            <a:off x="2869475" y="4344273"/>
            <a:ext cx="3697605" cy="135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1" name="Picture 110">
            <a:extLst>
              <a:ext uri="{FF2B5EF4-FFF2-40B4-BE49-F238E27FC236}">
                <a16:creationId xmlns:a16="http://schemas.microsoft.com/office/drawing/2014/main" id="{CDB21C9B-6D65-B640-8D91-766FE8C43E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78236" y="2214345"/>
            <a:ext cx="382714" cy="358852"/>
          </a:xfrm>
          <a:prstGeom prst="rect">
            <a:avLst/>
          </a:prstGeom>
        </p:spPr>
      </p:pic>
      <p:pic>
        <p:nvPicPr>
          <p:cNvPr id="113" name="Picture 112" descr="Icon&#10;&#10;Description automatically generated">
            <a:extLst>
              <a:ext uri="{FF2B5EF4-FFF2-40B4-BE49-F238E27FC236}">
                <a16:creationId xmlns:a16="http://schemas.microsoft.com/office/drawing/2014/main" id="{29C69A29-7508-3449-8D0C-9BC6BBCC64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28009" y="1921887"/>
            <a:ext cx="780539" cy="358852"/>
          </a:xfrm>
          <a:prstGeom prst="rect">
            <a:avLst/>
          </a:prstGeom>
        </p:spPr>
      </p:pic>
      <p:pic>
        <p:nvPicPr>
          <p:cNvPr id="114" name="Picture 113">
            <a:extLst>
              <a:ext uri="{FF2B5EF4-FFF2-40B4-BE49-F238E27FC236}">
                <a16:creationId xmlns:a16="http://schemas.microsoft.com/office/drawing/2014/main" id="{82D5E3EF-5971-1A40-9194-80C6A609AD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83" y="2222766"/>
            <a:ext cx="382714" cy="358852"/>
          </a:xfrm>
          <a:prstGeom prst="rect">
            <a:avLst/>
          </a:prstGeom>
        </p:spPr>
      </p:pic>
      <p:pic>
        <p:nvPicPr>
          <p:cNvPr id="118" name="Picture 117" descr="A picture containing logo&#10;&#10;Description automatically generated">
            <a:extLst>
              <a:ext uri="{FF2B5EF4-FFF2-40B4-BE49-F238E27FC236}">
                <a16:creationId xmlns:a16="http://schemas.microsoft.com/office/drawing/2014/main" id="{8E197A01-3AD4-DA44-9568-AC75B7E667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9045" y="2690046"/>
            <a:ext cx="1056653" cy="396138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F8842B7F-F027-EE4F-B1CE-2E4FC738E657}"/>
              </a:ext>
            </a:extLst>
          </p:cNvPr>
          <p:cNvSpPr/>
          <p:nvPr/>
        </p:nvSpPr>
        <p:spPr>
          <a:xfrm>
            <a:off x="694481" y="3274492"/>
            <a:ext cx="8218025" cy="73035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3390C61-2440-9141-9F3F-68E61B5A3F4E}"/>
              </a:ext>
            </a:extLst>
          </p:cNvPr>
          <p:cNvSpPr/>
          <p:nvPr/>
        </p:nvSpPr>
        <p:spPr>
          <a:xfrm>
            <a:off x="694481" y="4084721"/>
            <a:ext cx="8218025" cy="510428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pic>
        <p:nvPicPr>
          <p:cNvPr id="24" name="Picture 23" descr="A picture containing logo&#10;&#10;Description automatically generated">
            <a:extLst>
              <a:ext uri="{FF2B5EF4-FFF2-40B4-BE49-F238E27FC236}">
                <a16:creationId xmlns:a16="http://schemas.microsoft.com/office/drawing/2014/main" id="{7A40E959-D405-884F-9715-BFB43E704F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9346" y="4152995"/>
            <a:ext cx="1056653" cy="396138"/>
          </a:xfrm>
          <a:prstGeom prst="rect">
            <a:avLst/>
          </a:prstGeom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C7408E8-F78E-0D45-8BF4-25E4679629F2}"/>
              </a:ext>
            </a:extLst>
          </p:cNvPr>
          <p:cNvCxnSpPr>
            <a:cxnSpLocks/>
          </p:cNvCxnSpPr>
          <p:nvPr/>
        </p:nvCxnSpPr>
        <p:spPr>
          <a:xfrm flipH="1">
            <a:off x="2905242" y="3487381"/>
            <a:ext cx="369760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4025876-5B48-5A45-BBA0-2948D94D9541}"/>
              </a:ext>
            </a:extLst>
          </p:cNvPr>
          <p:cNvCxnSpPr>
            <a:cxnSpLocks/>
          </p:cNvCxnSpPr>
          <p:nvPr/>
        </p:nvCxnSpPr>
        <p:spPr>
          <a:xfrm flipV="1">
            <a:off x="2905243" y="3647692"/>
            <a:ext cx="3697605" cy="135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C927B57-5766-3841-B338-4C0B70F2541C}"/>
              </a:ext>
            </a:extLst>
          </p:cNvPr>
          <p:cNvCxnSpPr>
            <a:cxnSpLocks/>
          </p:cNvCxnSpPr>
          <p:nvPr/>
        </p:nvCxnSpPr>
        <p:spPr>
          <a:xfrm flipH="1">
            <a:off x="2905242" y="3818692"/>
            <a:ext cx="369760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815ACA2-0A55-5741-8A31-C29870866AB4}"/>
              </a:ext>
            </a:extLst>
          </p:cNvPr>
          <p:cNvSpPr txBox="1"/>
          <p:nvPr/>
        </p:nvSpPr>
        <p:spPr>
          <a:xfrm>
            <a:off x="3241558" y="3469817"/>
            <a:ext cx="2953437" cy="3693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pPr algn="ctr"/>
            <a:r>
              <a:rPr lang="en-GB" b="1" dirty="0">
                <a:solidFill>
                  <a:srgbClr val="5E7E47"/>
                </a:solidFill>
                <a:latin typeface="Avenir Next LT Pro" panose="020B0504020202020204" pitchFamily="34" charset="77"/>
              </a:rPr>
              <a:t>C</a:t>
            </a:r>
            <a:r>
              <a:rPr lang="en-PT" b="1" dirty="0">
                <a:solidFill>
                  <a:srgbClr val="5E7E47"/>
                </a:solidFill>
                <a:latin typeface="Avenir Next LT Pro" panose="020B0504020202020204" pitchFamily="34" charset="77"/>
              </a:rPr>
              <a:t>ommit-and-open phase</a:t>
            </a:r>
          </a:p>
        </p:txBody>
      </p:sp>
      <p:pic>
        <p:nvPicPr>
          <p:cNvPr id="5" name="Picture 4" descr="Text&#10;&#10;Description automatically generated with medium confidence">
            <a:extLst>
              <a:ext uri="{FF2B5EF4-FFF2-40B4-BE49-F238E27FC236}">
                <a16:creationId xmlns:a16="http://schemas.microsoft.com/office/drawing/2014/main" id="{F7656904-F060-1745-920B-38A0366DE2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75275" y="3350680"/>
            <a:ext cx="1690838" cy="265289"/>
          </a:xfrm>
          <a:prstGeom prst="rect">
            <a:avLst/>
          </a:prstGeom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CB3FAB8E-6BCC-4F43-B1CD-E78D22B9B2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2560" y="3515047"/>
            <a:ext cx="807302" cy="265289"/>
          </a:xfrm>
          <a:prstGeom prst="rect">
            <a:avLst/>
          </a:prstGeom>
        </p:spPr>
      </p:pic>
      <p:pic>
        <p:nvPicPr>
          <p:cNvPr id="9" name="Picture 8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149099D7-EF49-234E-A2E4-7EB91109E62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72762" y="3656228"/>
            <a:ext cx="1535418" cy="259036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DFF76E2E-FD1D-CF40-B3E4-A5188330D03C}"/>
              </a:ext>
            </a:extLst>
          </p:cNvPr>
          <p:cNvSpPr/>
          <p:nvPr/>
        </p:nvSpPr>
        <p:spPr>
          <a:xfrm>
            <a:off x="130268" y="4736158"/>
            <a:ext cx="338555" cy="1851332"/>
          </a:xfrm>
          <a:prstGeom prst="rect">
            <a:avLst/>
          </a:prstGeom>
          <a:solidFill>
            <a:srgbClr val="5EA5C7"/>
          </a:solidFill>
          <a:ln>
            <a:solidFill>
              <a:srgbClr val="5EA5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CF688A7-6A1A-5646-AD51-78C1A33841F2}"/>
              </a:ext>
            </a:extLst>
          </p:cNvPr>
          <p:cNvSpPr/>
          <p:nvPr/>
        </p:nvSpPr>
        <p:spPr>
          <a:xfrm>
            <a:off x="130268" y="2106212"/>
            <a:ext cx="338555" cy="2488937"/>
          </a:xfrm>
          <a:prstGeom prst="rect">
            <a:avLst/>
          </a:prstGeom>
          <a:solidFill>
            <a:srgbClr val="E97E47"/>
          </a:solidFill>
          <a:ln>
            <a:solidFill>
              <a:srgbClr val="E97E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C8EECC4-9D47-D542-8F4C-340D4AB9B1A0}"/>
              </a:ext>
            </a:extLst>
          </p:cNvPr>
          <p:cNvSpPr txBox="1"/>
          <p:nvPr/>
        </p:nvSpPr>
        <p:spPr>
          <a:xfrm rot="16200000">
            <a:off x="-626121" y="3181403"/>
            <a:ext cx="18513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1600" dirty="0">
                <a:solidFill>
                  <a:schemeClr val="bg1">
                    <a:lumMod val="95000"/>
                  </a:schemeClr>
                </a:solidFill>
                <a:latin typeface="Avenir Next LT Pro" panose="020B0504020202020204" pitchFamily="34" charset="77"/>
              </a:rPr>
              <a:t>Quantum phase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D5A09D8-B980-DE41-8D2E-A02B4F7FE35A}"/>
              </a:ext>
            </a:extLst>
          </p:cNvPr>
          <p:cNvSpPr txBox="1"/>
          <p:nvPr/>
        </p:nvSpPr>
        <p:spPr>
          <a:xfrm rot="16200000">
            <a:off x="-524224" y="5492547"/>
            <a:ext cx="16475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1600" dirty="0">
                <a:solidFill>
                  <a:schemeClr val="bg1">
                    <a:lumMod val="95000"/>
                  </a:schemeClr>
                </a:solidFill>
                <a:latin typeface="Avenir Next LT Pro" panose="020B0504020202020204" pitchFamily="34" charset="77"/>
              </a:rPr>
              <a:t>Classical phase</a:t>
            </a:r>
          </a:p>
        </p:txBody>
      </p:sp>
      <p:pic>
        <p:nvPicPr>
          <p:cNvPr id="30" name="Picture 29" descr="A picture containing logo&#10;&#10;Description automatically generated">
            <a:extLst>
              <a:ext uri="{FF2B5EF4-FFF2-40B4-BE49-F238E27FC236}">
                <a16:creationId xmlns:a16="http://schemas.microsoft.com/office/drawing/2014/main" id="{9B86F382-6943-D145-AC46-0D9619C5490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08044" y="4152995"/>
            <a:ext cx="1056653" cy="396138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65D78F27-B814-7E40-86F6-D447C9307386}"/>
              </a:ext>
            </a:extLst>
          </p:cNvPr>
          <p:cNvSpPr txBox="1"/>
          <p:nvPr/>
        </p:nvSpPr>
        <p:spPr>
          <a:xfrm>
            <a:off x="9149924" y="3271489"/>
            <a:ext cx="1526894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PT" sz="2000" b="1" dirty="0">
                <a:latin typeface="Avenir Next LT Pro" panose="020B0504020202020204" pitchFamily="34" charset="77"/>
              </a:rPr>
              <a:t>Security: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963983A-A0E9-8048-AF35-E91462062D76}"/>
              </a:ext>
            </a:extLst>
          </p:cNvPr>
          <p:cNvSpPr/>
          <p:nvPr/>
        </p:nvSpPr>
        <p:spPr>
          <a:xfrm>
            <a:off x="9144308" y="3271489"/>
            <a:ext cx="2781075" cy="1325563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1C8CF9-5B9E-7F45-BC86-5C34F9CD148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192065" y="3864481"/>
            <a:ext cx="2685559" cy="281483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E520E8EB-41D2-974A-9515-7EE317FA836E}"/>
              </a:ext>
            </a:extLst>
          </p:cNvPr>
          <p:cNvSpPr txBox="1"/>
          <p:nvPr/>
        </p:nvSpPr>
        <p:spPr>
          <a:xfrm>
            <a:off x="838200" y="1664650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Alice,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233B39D-2BD6-B749-9201-F617B02F06E5}"/>
              </a:ext>
            </a:extLst>
          </p:cNvPr>
          <p:cNvSpPr txBox="1"/>
          <p:nvPr/>
        </p:nvSpPr>
        <p:spPr>
          <a:xfrm>
            <a:off x="7831007" y="1664650"/>
            <a:ext cx="677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Bob,</a:t>
            </a:r>
          </a:p>
        </p:txBody>
      </p:sp>
      <p:pic>
        <p:nvPicPr>
          <p:cNvPr id="41" name="Picture 40" descr="A close-up of a stethoscope&#10;&#10;Description automatically generated">
            <a:extLst>
              <a:ext uri="{FF2B5EF4-FFF2-40B4-BE49-F238E27FC236}">
                <a16:creationId xmlns:a16="http://schemas.microsoft.com/office/drawing/2014/main" id="{B3F16E94-E38F-5646-8C57-E403FB0E179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491948" y="1770788"/>
            <a:ext cx="177909" cy="155061"/>
          </a:xfrm>
          <a:prstGeom prst="rect">
            <a:avLst/>
          </a:prstGeom>
        </p:spPr>
      </p:pic>
      <p:pic>
        <p:nvPicPr>
          <p:cNvPr id="42" name="Picture 41" descr="A picture containing text&#10;&#10;Description automatically generated">
            <a:extLst>
              <a:ext uri="{FF2B5EF4-FFF2-40B4-BE49-F238E27FC236}">
                <a16:creationId xmlns:a16="http://schemas.microsoft.com/office/drawing/2014/main" id="{C7D0C7D8-E953-644A-8E0D-B831E58622C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563040" y="1722079"/>
            <a:ext cx="465317" cy="246933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715462D2-DACE-904C-AA79-093D02F447AB}"/>
              </a:ext>
            </a:extLst>
          </p:cNvPr>
          <p:cNvSpPr/>
          <p:nvPr/>
        </p:nvSpPr>
        <p:spPr>
          <a:xfrm>
            <a:off x="0" y="4660232"/>
            <a:ext cx="582783" cy="1998184"/>
          </a:xfrm>
          <a:prstGeom prst="rect">
            <a:avLst/>
          </a:prstGeom>
          <a:solidFill>
            <a:srgbClr val="FFFFFF">
              <a:alpha val="8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 dirty="0"/>
          </a:p>
        </p:txBody>
      </p:sp>
    </p:spTree>
    <p:extLst>
      <p:ext uri="{BB962C8B-B14F-4D97-AF65-F5344CB8AC3E}">
        <p14:creationId xmlns:p14="http://schemas.microsoft.com/office/powerpoint/2010/main" val="27599209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Motivation</a:t>
            </a:r>
          </a:p>
        </p:txBody>
      </p:sp>
      <p:pic>
        <p:nvPicPr>
          <p:cNvPr id="9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CE03CE94-B9D3-1E45-9515-DA7C134442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8BEAC99-8595-7E41-B721-EE11893C1F50}"/>
              </a:ext>
            </a:extLst>
          </p:cNvPr>
          <p:cNvSpPr txBox="1"/>
          <p:nvPr/>
        </p:nvSpPr>
        <p:spPr>
          <a:xfrm>
            <a:off x="5461000" y="1690688"/>
            <a:ext cx="127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2800" dirty="0">
                <a:latin typeface="Avenir Next LT Pro" panose="020B0504020202020204" pitchFamily="34" charset="77"/>
              </a:rPr>
              <a:t>SMC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A094C30-4018-DE49-81E3-167051EE8C19}"/>
              </a:ext>
            </a:extLst>
          </p:cNvPr>
          <p:cNvCxnSpPr>
            <a:cxnSpLocks/>
          </p:cNvCxnSpPr>
          <p:nvPr/>
        </p:nvCxnSpPr>
        <p:spPr>
          <a:xfrm>
            <a:off x="6096000" y="2459736"/>
            <a:ext cx="0" cy="401647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56369AF-6094-5243-8027-CA408D735E3D}"/>
              </a:ext>
            </a:extLst>
          </p:cNvPr>
          <p:cNvGrpSpPr/>
          <p:nvPr/>
        </p:nvGrpSpPr>
        <p:grpSpPr>
          <a:xfrm>
            <a:off x="3423854" y="4544502"/>
            <a:ext cx="932820" cy="932820"/>
            <a:chOff x="2955279" y="2965308"/>
            <a:chExt cx="1872000" cy="1872000"/>
          </a:xfrm>
        </p:grpSpPr>
        <p:pic>
          <p:nvPicPr>
            <p:cNvPr id="21" name="Picture 20" descr="Diagram, schematic&#10;&#10;Description automatically generated">
              <a:extLst>
                <a:ext uri="{FF2B5EF4-FFF2-40B4-BE49-F238E27FC236}">
                  <a16:creationId xmlns:a16="http://schemas.microsoft.com/office/drawing/2014/main" id="{D13EF960-944D-D74C-8ED9-5F8FA35BD68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62207" y="3446516"/>
              <a:ext cx="1605392" cy="945742"/>
            </a:xfrm>
            <a:prstGeom prst="rect">
              <a:avLst/>
            </a:prstGeom>
          </p:spPr>
        </p:pic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B2BD31AF-34DA-3E4A-8E0D-09CCD6EDE29B}"/>
                </a:ext>
              </a:extLst>
            </p:cNvPr>
            <p:cNvSpPr/>
            <p:nvPr/>
          </p:nvSpPr>
          <p:spPr>
            <a:xfrm>
              <a:off x="2955279" y="2965308"/>
              <a:ext cx="1872000" cy="1872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4A506D6-7A42-8B48-A604-ECA7202D800E}"/>
              </a:ext>
            </a:extLst>
          </p:cNvPr>
          <p:cNvGrpSpPr/>
          <p:nvPr/>
        </p:nvGrpSpPr>
        <p:grpSpPr>
          <a:xfrm>
            <a:off x="7833292" y="4544502"/>
            <a:ext cx="932820" cy="932820"/>
            <a:chOff x="7364721" y="2983387"/>
            <a:chExt cx="1872000" cy="1872000"/>
          </a:xfrm>
        </p:grpSpPr>
        <p:pic>
          <p:nvPicPr>
            <p:cNvPr id="26" name="Picture 25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F7269F34-4350-3244-9B6A-BF0714B0EE2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782235" y="3429000"/>
              <a:ext cx="1036971" cy="944616"/>
            </a:xfrm>
            <a:prstGeom prst="rect">
              <a:avLst/>
            </a:prstGeom>
          </p:spPr>
        </p:pic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4E4A4228-50E9-3A44-84F7-3DF15F675686}"/>
                </a:ext>
              </a:extLst>
            </p:cNvPr>
            <p:cNvSpPr/>
            <p:nvPr/>
          </p:nvSpPr>
          <p:spPr>
            <a:xfrm>
              <a:off x="7364721" y="2983387"/>
              <a:ext cx="1872000" cy="1872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99830B3A-7426-3248-9F05-27579D55B767}"/>
              </a:ext>
            </a:extLst>
          </p:cNvPr>
          <p:cNvSpPr txBox="1"/>
          <p:nvPr/>
        </p:nvSpPr>
        <p:spPr>
          <a:xfrm>
            <a:off x="432817" y="4820374"/>
            <a:ext cx="1605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2000" dirty="0">
                <a:latin typeface="Avenir Next LT Pro" panose="020B0504020202020204" pitchFamily="34" charset="77"/>
              </a:rPr>
              <a:t>Circuit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FA47141-C034-2343-8273-9A5C1F36CDC0}"/>
              </a:ext>
            </a:extLst>
          </p:cNvPr>
          <p:cNvCxnSpPr/>
          <p:nvPr/>
        </p:nvCxnSpPr>
        <p:spPr>
          <a:xfrm>
            <a:off x="447039" y="4416552"/>
            <a:ext cx="10597896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D210A35-5317-B44B-921C-43B35E251185}"/>
              </a:ext>
            </a:extLst>
          </p:cNvPr>
          <p:cNvCxnSpPr/>
          <p:nvPr/>
        </p:nvCxnSpPr>
        <p:spPr>
          <a:xfrm>
            <a:off x="432817" y="5605338"/>
            <a:ext cx="10597896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247052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Quantum OLE </a:t>
            </a:r>
            <a:r>
              <a:rPr lang="en-PT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|</a:t>
            </a:r>
            <a:r>
              <a:rPr lang="en-PT" dirty="0">
                <a:latin typeface="Avenir Next LT Pro" panose="020B0504020202020204" pitchFamily="34" charset="77"/>
              </a:rPr>
              <a:t> Protocol</a:t>
            </a:r>
          </a:p>
        </p:txBody>
      </p:sp>
      <p:pic>
        <p:nvPicPr>
          <p:cNvPr id="79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F1873EB7-1A38-B347-BDCD-7145AEA1E0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  <p:pic>
        <p:nvPicPr>
          <p:cNvPr id="4" name="Picture 3" descr="A picture containing timeline&#10;&#10;Description automatically generated">
            <a:extLst>
              <a:ext uri="{FF2B5EF4-FFF2-40B4-BE49-F238E27FC236}">
                <a16:creationId xmlns:a16="http://schemas.microsoft.com/office/drawing/2014/main" id="{ABCDAC2C-C9DB-4740-AEF8-B322E66284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9674" y="447284"/>
            <a:ext cx="2529484" cy="1155093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66253F93-F9BE-FE4D-A3CD-FFC3A1174471}"/>
              </a:ext>
            </a:extLst>
          </p:cNvPr>
          <p:cNvSpPr txBox="1"/>
          <p:nvPr/>
        </p:nvSpPr>
        <p:spPr>
          <a:xfrm>
            <a:off x="838200" y="1664650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Alice,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E95287E-92C8-EB45-AFF4-024D8A736524}"/>
              </a:ext>
            </a:extLst>
          </p:cNvPr>
          <p:cNvSpPr txBox="1"/>
          <p:nvPr/>
        </p:nvSpPr>
        <p:spPr>
          <a:xfrm>
            <a:off x="7831007" y="1664650"/>
            <a:ext cx="677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Bob,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2DA2EAD-5382-4646-89D1-6A1259CB4B01}"/>
              </a:ext>
            </a:extLst>
          </p:cNvPr>
          <p:cNvSpPr/>
          <p:nvPr/>
        </p:nvSpPr>
        <p:spPr>
          <a:xfrm>
            <a:off x="694481" y="2106212"/>
            <a:ext cx="8218025" cy="108840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pic>
        <p:nvPicPr>
          <p:cNvPr id="51" name="Picture 50" descr="A close-up of a stethoscope&#10;&#10;Description automatically generated">
            <a:extLst>
              <a:ext uri="{FF2B5EF4-FFF2-40B4-BE49-F238E27FC236}">
                <a16:creationId xmlns:a16="http://schemas.microsoft.com/office/drawing/2014/main" id="{86521A1A-C67E-934B-BE6A-0478CBE566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91948" y="1770788"/>
            <a:ext cx="177909" cy="155061"/>
          </a:xfrm>
          <a:prstGeom prst="rect">
            <a:avLst/>
          </a:prstGeom>
        </p:spPr>
      </p:pic>
      <p:pic>
        <p:nvPicPr>
          <p:cNvPr id="52" name="Picture 51" descr="A picture containing text&#10;&#10;Description automatically generated">
            <a:extLst>
              <a:ext uri="{FF2B5EF4-FFF2-40B4-BE49-F238E27FC236}">
                <a16:creationId xmlns:a16="http://schemas.microsoft.com/office/drawing/2014/main" id="{4A18B51B-88A4-A64B-8D4D-00208D4CB6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63040" y="1722079"/>
            <a:ext cx="465317" cy="246933"/>
          </a:xfrm>
          <a:prstGeom prst="rect">
            <a:avLst/>
          </a:prstGeom>
        </p:spPr>
      </p:pic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B65CA79B-6D2D-764F-B99C-E7415C18C6A9}"/>
              </a:ext>
            </a:extLst>
          </p:cNvPr>
          <p:cNvCxnSpPr>
            <a:cxnSpLocks/>
          </p:cNvCxnSpPr>
          <p:nvPr/>
        </p:nvCxnSpPr>
        <p:spPr>
          <a:xfrm flipH="1">
            <a:off x="2905243" y="2393771"/>
            <a:ext cx="369760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A718003B-5330-EF4C-ADF7-14D72C7A1646}"/>
              </a:ext>
            </a:extLst>
          </p:cNvPr>
          <p:cNvCxnSpPr>
            <a:cxnSpLocks/>
          </p:cNvCxnSpPr>
          <p:nvPr/>
        </p:nvCxnSpPr>
        <p:spPr>
          <a:xfrm flipV="1">
            <a:off x="2869475" y="4344273"/>
            <a:ext cx="3697605" cy="135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1" name="Picture 110">
            <a:extLst>
              <a:ext uri="{FF2B5EF4-FFF2-40B4-BE49-F238E27FC236}">
                <a16:creationId xmlns:a16="http://schemas.microsoft.com/office/drawing/2014/main" id="{CDB21C9B-6D65-B640-8D91-766FE8C43E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78236" y="2214345"/>
            <a:ext cx="382714" cy="358852"/>
          </a:xfrm>
          <a:prstGeom prst="rect">
            <a:avLst/>
          </a:prstGeom>
        </p:spPr>
      </p:pic>
      <p:pic>
        <p:nvPicPr>
          <p:cNvPr id="113" name="Picture 112" descr="Icon&#10;&#10;Description automatically generated">
            <a:extLst>
              <a:ext uri="{FF2B5EF4-FFF2-40B4-BE49-F238E27FC236}">
                <a16:creationId xmlns:a16="http://schemas.microsoft.com/office/drawing/2014/main" id="{29C69A29-7508-3449-8D0C-9BC6BBCC64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28009" y="1921887"/>
            <a:ext cx="780539" cy="358852"/>
          </a:xfrm>
          <a:prstGeom prst="rect">
            <a:avLst/>
          </a:prstGeom>
        </p:spPr>
      </p:pic>
      <p:pic>
        <p:nvPicPr>
          <p:cNvPr id="114" name="Picture 113">
            <a:extLst>
              <a:ext uri="{FF2B5EF4-FFF2-40B4-BE49-F238E27FC236}">
                <a16:creationId xmlns:a16="http://schemas.microsoft.com/office/drawing/2014/main" id="{82D5E3EF-5971-1A40-9194-80C6A609AD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71683" y="2222766"/>
            <a:ext cx="382714" cy="358852"/>
          </a:xfrm>
          <a:prstGeom prst="rect">
            <a:avLst/>
          </a:prstGeom>
        </p:spPr>
      </p:pic>
      <p:pic>
        <p:nvPicPr>
          <p:cNvPr id="118" name="Picture 117" descr="A picture containing logo&#10;&#10;Description automatically generated">
            <a:extLst>
              <a:ext uri="{FF2B5EF4-FFF2-40B4-BE49-F238E27FC236}">
                <a16:creationId xmlns:a16="http://schemas.microsoft.com/office/drawing/2014/main" id="{8E197A01-3AD4-DA44-9568-AC75B7E6674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9045" y="2690046"/>
            <a:ext cx="1056653" cy="396138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F8842B7F-F027-EE4F-B1CE-2E4FC738E657}"/>
              </a:ext>
            </a:extLst>
          </p:cNvPr>
          <p:cNvSpPr/>
          <p:nvPr/>
        </p:nvSpPr>
        <p:spPr>
          <a:xfrm>
            <a:off x="694481" y="3274492"/>
            <a:ext cx="8218025" cy="73035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3390C61-2440-9141-9F3F-68E61B5A3F4E}"/>
              </a:ext>
            </a:extLst>
          </p:cNvPr>
          <p:cNvSpPr/>
          <p:nvPr/>
        </p:nvSpPr>
        <p:spPr>
          <a:xfrm>
            <a:off x="694481" y="4084721"/>
            <a:ext cx="8218025" cy="510428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pic>
        <p:nvPicPr>
          <p:cNvPr id="24" name="Picture 23" descr="A picture containing logo&#10;&#10;Description automatically generated">
            <a:extLst>
              <a:ext uri="{FF2B5EF4-FFF2-40B4-BE49-F238E27FC236}">
                <a16:creationId xmlns:a16="http://schemas.microsoft.com/office/drawing/2014/main" id="{7A40E959-D405-884F-9715-BFB43E704FE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9346" y="4152995"/>
            <a:ext cx="1056653" cy="396138"/>
          </a:xfrm>
          <a:prstGeom prst="rect">
            <a:avLst/>
          </a:prstGeom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C7408E8-F78E-0D45-8BF4-25E4679629F2}"/>
              </a:ext>
            </a:extLst>
          </p:cNvPr>
          <p:cNvCxnSpPr>
            <a:cxnSpLocks/>
          </p:cNvCxnSpPr>
          <p:nvPr/>
        </p:nvCxnSpPr>
        <p:spPr>
          <a:xfrm flipH="1">
            <a:off x="2905242" y="3487381"/>
            <a:ext cx="369760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4025876-5B48-5A45-BBA0-2948D94D9541}"/>
              </a:ext>
            </a:extLst>
          </p:cNvPr>
          <p:cNvCxnSpPr>
            <a:cxnSpLocks/>
          </p:cNvCxnSpPr>
          <p:nvPr/>
        </p:nvCxnSpPr>
        <p:spPr>
          <a:xfrm flipV="1">
            <a:off x="2905243" y="3647692"/>
            <a:ext cx="3697605" cy="135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C927B57-5766-3841-B338-4C0B70F2541C}"/>
              </a:ext>
            </a:extLst>
          </p:cNvPr>
          <p:cNvCxnSpPr>
            <a:cxnSpLocks/>
          </p:cNvCxnSpPr>
          <p:nvPr/>
        </p:nvCxnSpPr>
        <p:spPr>
          <a:xfrm flipH="1">
            <a:off x="2905242" y="3818692"/>
            <a:ext cx="369760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815ACA2-0A55-5741-8A31-C29870866AB4}"/>
              </a:ext>
            </a:extLst>
          </p:cNvPr>
          <p:cNvSpPr txBox="1"/>
          <p:nvPr/>
        </p:nvSpPr>
        <p:spPr>
          <a:xfrm>
            <a:off x="3241558" y="3469817"/>
            <a:ext cx="2953437" cy="3693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pPr algn="ctr"/>
            <a:r>
              <a:rPr lang="en-GB" b="1" dirty="0">
                <a:solidFill>
                  <a:srgbClr val="5E7E47"/>
                </a:solidFill>
                <a:latin typeface="Avenir Next LT Pro" panose="020B0504020202020204" pitchFamily="34" charset="77"/>
              </a:rPr>
              <a:t>C</a:t>
            </a:r>
            <a:r>
              <a:rPr lang="en-PT" b="1" dirty="0">
                <a:solidFill>
                  <a:srgbClr val="5E7E47"/>
                </a:solidFill>
                <a:latin typeface="Avenir Next LT Pro" panose="020B0504020202020204" pitchFamily="34" charset="77"/>
              </a:rPr>
              <a:t>ommit-and-open phase</a:t>
            </a:r>
          </a:p>
        </p:txBody>
      </p:sp>
      <p:pic>
        <p:nvPicPr>
          <p:cNvPr id="5" name="Picture 4" descr="Text&#10;&#10;Description automatically generated with medium confidence">
            <a:extLst>
              <a:ext uri="{FF2B5EF4-FFF2-40B4-BE49-F238E27FC236}">
                <a16:creationId xmlns:a16="http://schemas.microsoft.com/office/drawing/2014/main" id="{F7656904-F060-1745-920B-38A0366DE27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75275" y="3350680"/>
            <a:ext cx="1690838" cy="265289"/>
          </a:xfrm>
          <a:prstGeom prst="rect">
            <a:avLst/>
          </a:prstGeom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CB3FAB8E-6BCC-4F43-B1CD-E78D22B9B21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92560" y="3515047"/>
            <a:ext cx="807302" cy="265289"/>
          </a:xfrm>
          <a:prstGeom prst="rect">
            <a:avLst/>
          </a:prstGeom>
        </p:spPr>
      </p:pic>
      <p:pic>
        <p:nvPicPr>
          <p:cNvPr id="9" name="Picture 8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149099D7-EF49-234E-A2E4-7EB91109E62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972762" y="3656228"/>
            <a:ext cx="1535418" cy="259036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DFF76E2E-FD1D-CF40-B3E4-A5188330D03C}"/>
              </a:ext>
            </a:extLst>
          </p:cNvPr>
          <p:cNvSpPr/>
          <p:nvPr/>
        </p:nvSpPr>
        <p:spPr>
          <a:xfrm>
            <a:off x="130268" y="4736158"/>
            <a:ext cx="338555" cy="1851332"/>
          </a:xfrm>
          <a:prstGeom prst="rect">
            <a:avLst/>
          </a:prstGeom>
          <a:solidFill>
            <a:srgbClr val="5EA5C7"/>
          </a:solidFill>
          <a:ln>
            <a:solidFill>
              <a:srgbClr val="5EA5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CF688A7-6A1A-5646-AD51-78C1A33841F2}"/>
              </a:ext>
            </a:extLst>
          </p:cNvPr>
          <p:cNvSpPr/>
          <p:nvPr/>
        </p:nvSpPr>
        <p:spPr>
          <a:xfrm>
            <a:off x="130268" y="2106212"/>
            <a:ext cx="338555" cy="2488937"/>
          </a:xfrm>
          <a:prstGeom prst="rect">
            <a:avLst/>
          </a:prstGeom>
          <a:solidFill>
            <a:srgbClr val="E97E47"/>
          </a:solidFill>
          <a:ln>
            <a:solidFill>
              <a:srgbClr val="E97E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C8EECC4-9D47-D542-8F4C-340D4AB9B1A0}"/>
              </a:ext>
            </a:extLst>
          </p:cNvPr>
          <p:cNvSpPr txBox="1"/>
          <p:nvPr/>
        </p:nvSpPr>
        <p:spPr>
          <a:xfrm rot="16200000">
            <a:off x="-626121" y="3181403"/>
            <a:ext cx="18513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1600" dirty="0">
                <a:solidFill>
                  <a:schemeClr val="bg1">
                    <a:lumMod val="95000"/>
                  </a:schemeClr>
                </a:solidFill>
                <a:latin typeface="Avenir Next LT Pro" panose="020B0504020202020204" pitchFamily="34" charset="77"/>
              </a:rPr>
              <a:t>Quantum phase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D5A09D8-B980-DE41-8D2E-A02B4F7FE35A}"/>
              </a:ext>
            </a:extLst>
          </p:cNvPr>
          <p:cNvSpPr txBox="1"/>
          <p:nvPr/>
        </p:nvSpPr>
        <p:spPr>
          <a:xfrm rot="16200000">
            <a:off x="-524224" y="5492547"/>
            <a:ext cx="16475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1600" dirty="0">
                <a:solidFill>
                  <a:schemeClr val="bg1">
                    <a:lumMod val="95000"/>
                  </a:schemeClr>
                </a:solidFill>
                <a:latin typeface="Avenir Next LT Pro" panose="020B0504020202020204" pitchFamily="34" charset="77"/>
              </a:rPr>
              <a:t>Classical phase</a:t>
            </a:r>
          </a:p>
        </p:txBody>
      </p:sp>
      <p:pic>
        <p:nvPicPr>
          <p:cNvPr id="30" name="Picture 29" descr="A picture containing logo&#10;&#10;Description automatically generated">
            <a:extLst>
              <a:ext uri="{FF2B5EF4-FFF2-40B4-BE49-F238E27FC236}">
                <a16:creationId xmlns:a16="http://schemas.microsoft.com/office/drawing/2014/main" id="{9B86F382-6943-D145-AC46-0D9619C5490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08044" y="4152995"/>
            <a:ext cx="1056653" cy="396138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65D78F27-B814-7E40-86F6-D447C9307386}"/>
              </a:ext>
            </a:extLst>
          </p:cNvPr>
          <p:cNvSpPr txBox="1"/>
          <p:nvPr/>
        </p:nvSpPr>
        <p:spPr>
          <a:xfrm>
            <a:off x="9149924" y="3271489"/>
            <a:ext cx="1526894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PT" sz="2000" b="1" dirty="0">
                <a:latin typeface="Avenir Next LT Pro" panose="020B0504020202020204" pitchFamily="34" charset="77"/>
              </a:rPr>
              <a:t>Security: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963983A-A0E9-8048-AF35-E91462062D76}"/>
              </a:ext>
            </a:extLst>
          </p:cNvPr>
          <p:cNvSpPr/>
          <p:nvPr/>
        </p:nvSpPr>
        <p:spPr>
          <a:xfrm>
            <a:off x="9144308" y="3271489"/>
            <a:ext cx="2781075" cy="1325563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1C8CF9-5B9E-7F45-BC86-5C34F9CD148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192065" y="3864481"/>
            <a:ext cx="2685559" cy="281483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166A74E9-A8E2-9442-BBC6-2B25FFA60D7A}"/>
              </a:ext>
            </a:extLst>
          </p:cNvPr>
          <p:cNvSpPr/>
          <p:nvPr/>
        </p:nvSpPr>
        <p:spPr>
          <a:xfrm>
            <a:off x="0" y="1722080"/>
            <a:ext cx="12061731" cy="2930132"/>
          </a:xfrm>
          <a:prstGeom prst="rect">
            <a:avLst/>
          </a:prstGeom>
          <a:solidFill>
            <a:srgbClr val="FFFFFF">
              <a:alpha val="8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D256460B-A92F-7848-8CD3-9111EB38E2C3}"/>
              </a:ext>
            </a:extLst>
          </p:cNvPr>
          <p:cNvSpPr/>
          <p:nvPr/>
        </p:nvSpPr>
        <p:spPr>
          <a:xfrm>
            <a:off x="694481" y="4736157"/>
            <a:ext cx="8218025" cy="878027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970C343-78AD-CD46-A86B-33A53925E390}"/>
              </a:ext>
            </a:extLst>
          </p:cNvPr>
          <p:cNvSpPr txBox="1"/>
          <p:nvPr/>
        </p:nvSpPr>
        <p:spPr>
          <a:xfrm>
            <a:off x="694480" y="4741063"/>
            <a:ext cx="25025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100" b="1" dirty="0">
                <a:latin typeface="Avenir Next LT Pro" panose="020B0504020202020204" pitchFamily="34" charset="77"/>
              </a:rPr>
              <a:t>Derandomization: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E2CFD2-0D66-D749-9EF5-CCBD01A433FF}"/>
              </a:ext>
            </a:extLst>
          </p:cNvPr>
          <p:cNvSpPr txBox="1"/>
          <p:nvPr/>
        </p:nvSpPr>
        <p:spPr>
          <a:xfrm>
            <a:off x="992560" y="5123164"/>
            <a:ext cx="963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>
                <a:latin typeface="Avenir Next LT Pro" panose="020B0504020202020204" pitchFamily="34" charset="77"/>
              </a:rPr>
              <a:t>n</a:t>
            </a:r>
            <a:r>
              <a:rPr lang="en-GB" dirty="0">
                <a:latin typeface="Avenir Next LT Pro" panose="020B0504020202020204" pitchFamily="34" charset="77"/>
              </a:rPr>
              <a:t> ROLE</a:t>
            </a:r>
            <a:endParaRPr lang="en-PT" dirty="0">
              <a:latin typeface="Avenir Next LT Pro" panose="020B0504020202020204" pitchFamily="34" charset="77"/>
            </a:endParaRP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A225EB6-E23E-D647-9B4E-E43F159C55A0}"/>
              </a:ext>
            </a:extLst>
          </p:cNvPr>
          <p:cNvCxnSpPr>
            <a:cxnSpLocks/>
          </p:cNvCxnSpPr>
          <p:nvPr/>
        </p:nvCxnSpPr>
        <p:spPr>
          <a:xfrm flipV="1">
            <a:off x="2333664" y="5307830"/>
            <a:ext cx="1580147" cy="11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847CCD08-D40B-8B41-B5F0-00378F18C1DF}"/>
              </a:ext>
            </a:extLst>
          </p:cNvPr>
          <p:cNvSpPr txBox="1"/>
          <p:nvPr/>
        </p:nvSpPr>
        <p:spPr>
          <a:xfrm>
            <a:off x="4250229" y="5124361"/>
            <a:ext cx="824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>
                <a:latin typeface="Avenir Next LT Pro" panose="020B0504020202020204" pitchFamily="34" charset="77"/>
              </a:rPr>
              <a:t>n</a:t>
            </a:r>
            <a:r>
              <a:rPr lang="en-GB" dirty="0">
                <a:latin typeface="Avenir Next LT Pro" panose="020B0504020202020204" pitchFamily="34" charset="77"/>
              </a:rPr>
              <a:t> OLE</a:t>
            </a:r>
            <a:endParaRPr lang="en-PT" dirty="0">
              <a:latin typeface="Avenir Next LT Pro" panose="020B0504020202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311471156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Quantum OLE </a:t>
            </a:r>
            <a:r>
              <a:rPr lang="en-PT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|</a:t>
            </a:r>
            <a:r>
              <a:rPr lang="en-PT" dirty="0">
                <a:latin typeface="Avenir Next LT Pro" panose="020B0504020202020204" pitchFamily="34" charset="77"/>
              </a:rPr>
              <a:t> Protocol</a:t>
            </a:r>
          </a:p>
        </p:txBody>
      </p:sp>
      <p:pic>
        <p:nvPicPr>
          <p:cNvPr id="79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F1873EB7-1A38-B347-BDCD-7145AEA1E0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  <p:pic>
        <p:nvPicPr>
          <p:cNvPr id="4" name="Picture 3" descr="A picture containing timeline&#10;&#10;Description automatically generated">
            <a:extLst>
              <a:ext uri="{FF2B5EF4-FFF2-40B4-BE49-F238E27FC236}">
                <a16:creationId xmlns:a16="http://schemas.microsoft.com/office/drawing/2014/main" id="{ABCDAC2C-C9DB-4740-AEF8-B322E66284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9674" y="447284"/>
            <a:ext cx="2529484" cy="1155093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66253F93-F9BE-FE4D-A3CD-FFC3A1174471}"/>
              </a:ext>
            </a:extLst>
          </p:cNvPr>
          <p:cNvSpPr txBox="1"/>
          <p:nvPr/>
        </p:nvSpPr>
        <p:spPr>
          <a:xfrm>
            <a:off x="838200" y="1664650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Alice,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E95287E-92C8-EB45-AFF4-024D8A736524}"/>
              </a:ext>
            </a:extLst>
          </p:cNvPr>
          <p:cNvSpPr txBox="1"/>
          <p:nvPr/>
        </p:nvSpPr>
        <p:spPr>
          <a:xfrm>
            <a:off x="7831007" y="1664650"/>
            <a:ext cx="677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Bob,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2DA2EAD-5382-4646-89D1-6A1259CB4B01}"/>
              </a:ext>
            </a:extLst>
          </p:cNvPr>
          <p:cNvSpPr/>
          <p:nvPr/>
        </p:nvSpPr>
        <p:spPr>
          <a:xfrm>
            <a:off x="694481" y="2106212"/>
            <a:ext cx="8218025" cy="108840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pic>
        <p:nvPicPr>
          <p:cNvPr id="51" name="Picture 50" descr="A close-up of a stethoscope&#10;&#10;Description automatically generated">
            <a:extLst>
              <a:ext uri="{FF2B5EF4-FFF2-40B4-BE49-F238E27FC236}">
                <a16:creationId xmlns:a16="http://schemas.microsoft.com/office/drawing/2014/main" id="{86521A1A-C67E-934B-BE6A-0478CBE566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91948" y="1770788"/>
            <a:ext cx="177909" cy="155061"/>
          </a:xfrm>
          <a:prstGeom prst="rect">
            <a:avLst/>
          </a:prstGeom>
        </p:spPr>
      </p:pic>
      <p:pic>
        <p:nvPicPr>
          <p:cNvPr id="52" name="Picture 51" descr="A picture containing text&#10;&#10;Description automatically generated">
            <a:extLst>
              <a:ext uri="{FF2B5EF4-FFF2-40B4-BE49-F238E27FC236}">
                <a16:creationId xmlns:a16="http://schemas.microsoft.com/office/drawing/2014/main" id="{4A18B51B-88A4-A64B-8D4D-00208D4CB6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63040" y="1722079"/>
            <a:ext cx="465317" cy="246933"/>
          </a:xfrm>
          <a:prstGeom prst="rect">
            <a:avLst/>
          </a:prstGeom>
        </p:spPr>
      </p:pic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B65CA79B-6D2D-764F-B99C-E7415C18C6A9}"/>
              </a:ext>
            </a:extLst>
          </p:cNvPr>
          <p:cNvCxnSpPr>
            <a:cxnSpLocks/>
          </p:cNvCxnSpPr>
          <p:nvPr/>
        </p:nvCxnSpPr>
        <p:spPr>
          <a:xfrm flipH="1">
            <a:off x="2905243" y="2393771"/>
            <a:ext cx="369760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A718003B-5330-EF4C-ADF7-14D72C7A1646}"/>
              </a:ext>
            </a:extLst>
          </p:cNvPr>
          <p:cNvCxnSpPr>
            <a:cxnSpLocks/>
          </p:cNvCxnSpPr>
          <p:nvPr/>
        </p:nvCxnSpPr>
        <p:spPr>
          <a:xfrm flipV="1">
            <a:off x="2869475" y="4344273"/>
            <a:ext cx="3697605" cy="135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1" name="Picture 110">
            <a:extLst>
              <a:ext uri="{FF2B5EF4-FFF2-40B4-BE49-F238E27FC236}">
                <a16:creationId xmlns:a16="http://schemas.microsoft.com/office/drawing/2014/main" id="{CDB21C9B-6D65-B640-8D91-766FE8C43E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78236" y="2214345"/>
            <a:ext cx="382714" cy="358852"/>
          </a:xfrm>
          <a:prstGeom prst="rect">
            <a:avLst/>
          </a:prstGeom>
        </p:spPr>
      </p:pic>
      <p:pic>
        <p:nvPicPr>
          <p:cNvPr id="113" name="Picture 112" descr="Icon&#10;&#10;Description automatically generated">
            <a:extLst>
              <a:ext uri="{FF2B5EF4-FFF2-40B4-BE49-F238E27FC236}">
                <a16:creationId xmlns:a16="http://schemas.microsoft.com/office/drawing/2014/main" id="{29C69A29-7508-3449-8D0C-9BC6BBCC64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28009" y="1921887"/>
            <a:ext cx="780539" cy="358852"/>
          </a:xfrm>
          <a:prstGeom prst="rect">
            <a:avLst/>
          </a:prstGeom>
        </p:spPr>
      </p:pic>
      <p:pic>
        <p:nvPicPr>
          <p:cNvPr id="114" name="Picture 113">
            <a:extLst>
              <a:ext uri="{FF2B5EF4-FFF2-40B4-BE49-F238E27FC236}">
                <a16:creationId xmlns:a16="http://schemas.microsoft.com/office/drawing/2014/main" id="{82D5E3EF-5971-1A40-9194-80C6A609AD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71683" y="2222766"/>
            <a:ext cx="382714" cy="358852"/>
          </a:xfrm>
          <a:prstGeom prst="rect">
            <a:avLst/>
          </a:prstGeom>
        </p:spPr>
      </p:pic>
      <p:pic>
        <p:nvPicPr>
          <p:cNvPr id="118" name="Picture 117" descr="A picture containing logo&#10;&#10;Description automatically generated">
            <a:extLst>
              <a:ext uri="{FF2B5EF4-FFF2-40B4-BE49-F238E27FC236}">
                <a16:creationId xmlns:a16="http://schemas.microsoft.com/office/drawing/2014/main" id="{8E197A01-3AD4-DA44-9568-AC75B7E6674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9045" y="2690046"/>
            <a:ext cx="1056653" cy="396138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F8842B7F-F027-EE4F-B1CE-2E4FC738E657}"/>
              </a:ext>
            </a:extLst>
          </p:cNvPr>
          <p:cNvSpPr/>
          <p:nvPr/>
        </p:nvSpPr>
        <p:spPr>
          <a:xfrm>
            <a:off x="694481" y="3274492"/>
            <a:ext cx="8218025" cy="73035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3390C61-2440-9141-9F3F-68E61B5A3F4E}"/>
              </a:ext>
            </a:extLst>
          </p:cNvPr>
          <p:cNvSpPr/>
          <p:nvPr/>
        </p:nvSpPr>
        <p:spPr>
          <a:xfrm>
            <a:off x="694481" y="4084721"/>
            <a:ext cx="8218025" cy="510428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pic>
        <p:nvPicPr>
          <p:cNvPr id="24" name="Picture 23" descr="A picture containing logo&#10;&#10;Description automatically generated">
            <a:extLst>
              <a:ext uri="{FF2B5EF4-FFF2-40B4-BE49-F238E27FC236}">
                <a16:creationId xmlns:a16="http://schemas.microsoft.com/office/drawing/2014/main" id="{7A40E959-D405-884F-9715-BFB43E704FE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9346" y="4152995"/>
            <a:ext cx="1056653" cy="396138"/>
          </a:xfrm>
          <a:prstGeom prst="rect">
            <a:avLst/>
          </a:prstGeom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C7408E8-F78E-0D45-8BF4-25E4679629F2}"/>
              </a:ext>
            </a:extLst>
          </p:cNvPr>
          <p:cNvCxnSpPr>
            <a:cxnSpLocks/>
          </p:cNvCxnSpPr>
          <p:nvPr/>
        </p:nvCxnSpPr>
        <p:spPr>
          <a:xfrm flipH="1">
            <a:off x="2905242" y="3487381"/>
            <a:ext cx="369760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4025876-5B48-5A45-BBA0-2948D94D9541}"/>
              </a:ext>
            </a:extLst>
          </p:cNvPr>
          <p:cNvCxnSpPr>
            <a:cxnSpLocks/>
          </p:cNvCxnSpPr>
          <p:nvPr/>
        </p:nvCxnSpPr>
        <p:spPr>
          <a:xfrm flipV="1">
            <a:off x="2905243" y="3647692"/>
            <a:ext cx="3697605" cy="135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C927B57-5766-3841-B338-4C0B70F2541C}"/>
              </a:ext>
            </a:extLst>
          </p:cNvPr>
          <p:cNvCxnSpPr>
            <a:cxnSpLocks/>
          </p:cNvCxnSpPr>
          <p:nvPr/>
        </p:nvCxnSpPr>
        <p:spPr>
          <a:xfrm flipH="1">
            <a:off x="2905242" y="3818692"/>
            <a:ext cx="369760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815ACA2-0A55-5741-8A31-C29870866AB4}"/>
              </a:ext>
            </a:extLst>
          </p:cNvPr>
          <p:cNvSpPr txBox="1"/>
          <p:nvPr/>
        </p:nvSpPr>
        <p:spPr>
          <a:xfrm>
            <a:off x="3241558" y="3469817"/>
            <a:ext cx="2953437" cy="3693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pPr algn="ctr"/>
            <a:r>
              <a:rPr lang="en-GB" b="1" dirty="0">
                <a:solidFill>
                  <a:srgbClr val="5E7E47"/>
                </a:solidFill>
                <a:latin typeface="Avenir Next LT Pro" panose="020B0504020202020204" pitchFamily="34" charset="77"/>
              </a:rPr>
              <a:t>C</a:t>
            </a:r>
            <a:r>
              <a:rPr lang="en-PT" b="1" dirty="0">
                <a:solidFill>
                  <a:srgbClr val="5E7E47"/>
                </a:solidFill>
                <a:latin typeface="Avenir Next LT Pro" panose="020B0504020202020204" pitchFamily="34" charset="77"/>
              </a:rPr>
              <a:t>ommit-and-open phase</a:t>
            </a:r>
          </a:p>
        </p:txBody>
      </p:sp>
      <p:pic>
        <p:nvPicPr>
          <p:cNvPr id="5" name="Picture 4" descr="Text&#10;&#10;Description automatically generated with medium confidence">
            <a:extLst>
              <a:ext uri="{FF2B5EF4-FFF2-40B4-BE49-F238E27FC236}">
                <a16:creationId xmlns:a16="http://schemas.microsoft.com/office/drawing/2014/main" id="{F7656904-F060-1745-920B-38A0366DE27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75275" y="3350680"/>
            <a:ext cx="1690838" cy="265289"/>
          </a:xfrm>
          <a:prstGeom prst="rect">
            <a:avLst/>
          </a:prstGeom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CB3FAB8E-6BCC-4F43-B1CD-E78D22B9B21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92560" y="3515047"/>
            <a:ext cx="807302" cy="265289"/>
          </a:xfrm>
          <a:prstGeom prst="rect">
            <a:avLst/>
          </a:prstGeom>
        </p:spPr>
      </p:pic>
      <p:pic>
        <p:nvPicPr>
          <p:cNvPr id="9" name="Picture 8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149099D7-EF49-234E-A2E4-7EB91109E62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972762" y="3656228"/>
            <a:ext cx="1535418" cy="259036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DFF76E2E-FD1D-CF40-B3E4-A5188330D03C}"/>
              </a:ext>
            </a:extLst>
          </p:cNvPr>
          <p:cNvSpPr/>
          <p:nvPr/>
        </p:nvSpPr>
        <p:spPr>
          <a:xfrm>
            <a:off x="130268" y="4736158"/>
            <a:ext cx="338555" cy="1851332"/>
          </a:xfrm>
          <a:prstGeom prst="rect">
            <a:avLst/>
          </a:prstGeom>
          <a:solidFill>
            <a:srgbClr val="5EA5C7"/>
          </a:solidFill>
          <a:ln>
            <a:solidFill>
              <a:srgbClr val="5EA5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CF688A7-6A1A-5646-AD51-78C1A33841F2}"/>
              </a:ext>
            </a:extLst>
          </p:cNvPr>
          <p:cNvSpPr/>
          <p:nvPr/>
        </p:nvSpPr>
        <p:spPr>
          <a:xfrm>
            <a:off x="130268" y="2106212"/>
            <a:ext cx="338555" cy="2488937"/>
          </a:xfrm>
          <a:prstGeom prst="rect">
            <a:avLst/>
          </a:prstGeom>
          <a:solidFill>
            <a:srgbClr val="E97E47"/>
          </a:solidFill>
          <a:ln>
            <a:solidFill>
              <a:srgbClr val="E97E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C8EECC4-9D47-D542-8F4C-340D4AB9B1A0}"/>
              </a:ext>
            </a:extLst>
          </p:cNvPr>
          <p:cNvSpPr txBox="1"/>
          <p:nvPr/>
        </p:nvSpPr>
        <p:spPr>
          <a:xfrm rot="16200000">
            <a:off x="-626121" y="3181403"/>
            <a:ext cx="18513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1600" dirty="0">
                <a:solidFill>
                  <a:schemeClr val="bg1">
                    <a:lumMod val="95000"/>
                  </a:schemeClr>
                </a:solidFill>
                <a:latin typeface="Avenir Next LT Pro" panose="020B0504020202020204" pitchFamily="34" charset="77"/>
              </a:rPr>
              <a:t>Quantum phase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D5A09D8-B980-DE41-8D2E-A02B4F7FE35A}"/>
              </a:ext>
            </a:extLst>
          </p:cNvPr>
          <p:cNvSpPr txBox="1"/>
          <p:nvPr/>
        </p:nvSpPr>
        <p:spPr>
          <a:xfrm rot="16200000">
            <a:off x="-524224" y="5492547"/>
            <a:ext cx="16475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1600" dirty="0">
                <a:solidFill>
                  <a:schemeClr val="bg1">
                    <a:lumMod val="95000"/>
                  </a:schemeClr>
                </a:solidFill>
                <a:latin typeface="Avenir Next LT Pro" panose="020B0504020202020204" pitchFamily="34" charset="77"/>
              </a:rPr>
              <a:t>Classical phase</a:t>
            </a:r>
          </a:p>
        </p:txBody>
      </p:sp>
      <p:pic>
        <p:nvPicPr>
          <p:cNvPr id="30" name="Picture 29" descr="A picture containing logo&#10;&#10;Description automatically generated">
            <a:extLst>
              <a:ext uri="{FF2B5EF4-FFF2-40B4-BE49-F238E27FC236}">
                <a16:creationId xmlns:a16="http://schemas.microsoft.com/office/drawing/2014/main" id="{9B86F382-6943-D145-AC46-0D9619C5490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08044" y="4152995"/>
            <a:ext cx="1056653" cy="396138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65D78F27-B814-7E40-86F6-D447C9307386}"/>
              </a:ext>
            </a:extLst>
          </p:cNvPr>
          <p:cNvSpPr txBox="1"/>
          <p:nvPr/>
        </p:nvSpPr>
        <p:spPr>
          <a:xfrm>
            <a:off x="9149924" y="3271489"/>
            <a:ext cx="1526894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PT" sz="2000" b="1" dirty="0">
                <a:latin typeface="Avenir Next LT Pro" panose="020B0504020202020204" pitchFamily="34" charset="77"/>
              </a:rPr>
              <a:t>Security: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963983A-A0E9-8048-AF35-E91462062D76}"/>
              </a:ext>
            </a:extLst>
          </p:cNvPr>
          <p:cNvSpPr/>
          <p:nvPr/>
        </p:nvSpPr>
        <p:spPr>
          <a:xfrm>
            <a:off x="9144308" y="3271489"/>
            <a:ext cx="2781075" cy="1325563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1C8CF9-5B9E-7F45-BC86-5C34F9CD148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192065" y="3864481"/>
            <a:ext cx="2685559" cy="281483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166A74E9-A8E2-9442-BBC6-2B25FFA60D7A}"/>
              </a:ext>
            </a:extLst>
          </p:cNvPr>
          <p:cNvSpPr/>
          <p:nvPr/>
        </p:nvSpPr>
        <p:spPr>
          <a:xfrm>
            <a:off x="0" y="1722080"/>
            <a:ext cx="12061731" cy="2930132"/>
          </a:xfrm>
          <a:prstGeom prst="rect">
            <a:avLst/>
          </a:prstGeom>
          <a:solidFill>
            <a:srgbClr val="FFFFFF">
              <a:alpha val="8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D256460B-A92F-7848-8CD3-9111EB38E2C3}"/>
              </a:ext>
            </a:extLst>
          </p:cNvPr>
          <p:cNvSpPr/>
          <p:nvPr/>
        </p:nvSpPr>
        <p:spPr>
          <a:xfrm>
            <a:off x="694481" y="4736157"/>
            <a:ext cx="8218025" cy="878027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0126EA1-E259-6D48-A98B-5BF350CBC9A8}"/>
              </a:ext>
            </a:extLst>
          </p:cNvPr>
          <p:cNvSpPr/>
          <p:nvPr/>
        </p:nvSpPr>
        <p:spPr>
          <a:xfrm>
            <a:off x="694481" y="5708777"/>
            <a:ext cx="8218025" cy="878027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970C343-78AD-CD46-A86B-33A53925E390}"/>
              </a:ext>
            </a:extLst>
          </p:cNvPr>
          <p:cNvSpPr txBox="1"/>
          <p:nvPr/>
        </p:nvSpPr>
        <p:spPr>
          <a:xfrm>
            <a:off x="694480" y="4741063"/>
            <a:ext cx="25025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100" b="1" dirty="0">
                <a:latin typeface="Avenir Next LT Pro" panose="020B0504020202020204" pitchFamily="34" charset="77"/>
              </a:rPr>
              <a:t>Derandomization: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BBDA487-1F95-0442-88CF-AE94DC7CAA0D}"/>
              </a:ext>
            </a:extLst>
          </p:cNvPr>
          <p:cNvSpPr txBox="1"/>
          <p:nvPr/>
        </p:nvSpPr>
        <p:spPr>
          <a:xfrm>
            <a:off x="696628" y="5708777"/>
            <a:ext cx="358896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100" b="1" dirty="0">
                <a:latin typeface="Avenir Next LT Pro" panose="020B0504020202020204" pitchFamily="34" charset="77"/>
              </a:rPr>
              <a:t>Extraction: </a:t>
            </a:r>
            <a:r>
              <a:rPr lang="en-PT" sz="1100" dirty="0">
                <a:latin typeface="Avenir Next LT Pro" panose="020B0504020202020204" pitchFamily="34" charset="77"/>
              </a:rPr>
              <a:t>Privacy amplification + Combiner</a:t>
            </a:r>
          </a:p>
          <a:p>
            <a:endParaRPr lang="en-PT" sz="1100" b="1" dirty="0">
              <a:latin typeface="Avenir Next LT Pro" panose="020B0504020202020204" pitchFamily="34" charset="7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E2CFD2-0D66-D749-9EF5-CCBD01A433FF}"/>
              </a:ext>
            </a:extLst>
          </p:cNvPr>
          <p:cNvSpPr txBox="1"/>
          <p:nvPr/>
        </p:nvSpPr>
        <p:spPr>
          <a:xfrm>
            <a:off x="992560" y="5123164"/>
            <a:ext cx="963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>
                <a:latin typeface="Avenir Next LT Pro" panose="020B0504020202020204" pitchFamily="34" charset="77"/>
              </a:rPr>
              <a:t>n</a:t>
            </a:r>
            <a:r>
              <a:rPr lang="en-GB" dirty="0">
                <a:latin typeface="Avenir Next LT Pro" panose="020B0504020202020204" pitchFamily="34" charset="77"/>
              </a:rPr>
              <a:t> ROLE</a:t>
            </a:r>
            <a:endParaRPr lang="en-PT" dirty="0">
              <a:latin typeface="Avenir Next LT Pro" panose="020B0504020202020204" pitchFamily="34" charset="77"/>
            </a:endParaRP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A225EB6-E23E-D647-9B4E-E43F159C55A0}"/>
              </a:ext>
            </a:extLst>
          </p:cNvPr>
          <p:cNvCxnSpPr>
            <a:cxnSpLocks/>
          </p:cNvCxnSpPr>
          <p:nvPr/>
        </p:nvCxnSpPr>
        <p:spPr>
          <a:xfrm flipV="1">
            <a:off x="2333664" y="5307830"/>
            <a:ext cx="1580147" cy="11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847CCD08-D40B-8B41-B5F0-00378F18C1DF}"/>
              </a:ext>
            </a:extLst>
          </p:cNvPr>
          <p:cNvSpPr txBox="1"/>
          <p:nvPr/>
        </p:nvSpPr>
        <p:spPr>
          <a:xfrm>
            <a:off x="4250229" y="5124361"/>
            <a:ext cx="824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>
                <a:latin typeface="Avenir Next LT Pro" panose="020B0504020202020204" pitchFamily="34" charset="77"/>
              </a:rPr>
              <a:t>n</a:t>
            </a:r>
            <a:r>
              <a:rPr lang="en-GB" dirty="0">
                <a:latin typeface="Avenir Next LT Pro" panose="020B0504020202020204" pitchFamily="34" charset="77"/>
              </a:rPr>
              <a:t> OLE</a:t>
            </a:r>
            <a:endParaRPr lang="en-PT" dirty="0">
              <a:latin typeface="Avenir Next LT Pro" panose="020B0504020202020204" pitchFamily="34" charset="7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28B49C6-9D69-4942-90D6-0BCE32B1480F}"/>
              </a:ext>
            </a:extLst>
          </p:cNvPr>
          <p:cNvSpPr txBox="1"/>
          <p:nvPr/>
        </p:nvSpPr>
        <p:spPr>
          <a:xfrm>
            <a:off x="4250229" y="6092902"/>
            <a:ext cx="824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>
                <a:latin typeface="Avenir Next LT Pro" panose="020B0504020202020204" pitchFamily="34" charset="77"/>
              </a:rPr>
              <a:t>n</a:t>
            </a:r>
            <a:r>
              <a:rPr lang="en-GB" dirty="0">
                <a:latin typeface="Avenir Next LT Pro" panose="020B0504020202020204" pitchFamily="34" charset="77"/>
              </a:rPr>
              <a:t> OLE</a:t>
            </a:r>
            <a:endParaRPr lang="en-PT" dirty="0">
              <a:latin typeface="Avenir Next LT Pro" panose="020B0504020202020204" pitchFamily="34" charset="77"/>
            </a:endParaRP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B705877B-605E-3141-897F-C5CAB53B40BF}"/>
              </a:ext>
            </a:extLst>
          </p:cNvPr>
          <p:cNvCxnSpPr>
            <a:cxnSpLocks/>
          </p:cNvCxnSpPr>
          <p:nvPr/>
        </p:nvCxnSpPr>
        <p:spPr>
          <a:xfrm flipV="1">
            <a:off x="5591333" y="6277568"/>
            <a:ext cx="1580147" cy="11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8772E609-6604-014F-B644-5244073CDE35}"/>
              </a:ext>
            </a:extLst>
          </p:cNvPr>
          <p:cNvSpPr txBox="1"/>
          <p:nvPr/>
        </p:nvSpPr>
        <p:spPr>
          <a:xfrm>
            <a:off x="7507898" y="6094099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>
                <a:latin typeface="Avenir Next LT Pro" panose="020B0504020202020204" pitchFamily="34" charset="77"/>
              </a:rPr>
              <a:t>1</a:t>
            </a:r>
            <a:r>
              <a:rPr lang="en-GB" dirty="0">
                <a:latin typeface="Avenir Next LT Pro" panose="020B0504020202020204" pitchFamily="34" charset="77"/>
              </a:rPr>
              <a:t> OLE</a:t>
            </a:r>
            <a:endParaRPr lang="en-PT" dirty="0">
              <a:latin typeface="Avenir Next LT Pro" panose="020B0504020202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534804169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Quantum OLE </a:t>
            </a:r>
            <a:r>
              <a:rPr lang="en-PT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|</a:t>
            </a:r>
            <a:r>
              <a:rPr lang="en-PT" dirty="0">
                <a:latin typeface="Avenir Next LT Pro" panose="020B0504020202020204" pitchFamily="34" charset="77"/>
              </a:rPr>
              <a:t> UC security</a:t>
            </a:r>
          </a:p>
        </p:txBody>
      </p:sp>
      <p:pic>
        <p:nvPicPr>
          <p:cNvPr id="79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F1873EB7-1A38-B347-BDCD-7145AEA1E0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  <p:pic>
        <p:nvPicPr>
          <p:cNvPr id="4" name="Picture 3" descr="A picture containing timeline&#10;&#10;Description automatically generated">
            <a:extLst>
              <a:ext uri="{FF2B5EF4-FFF2-40B4-BE49-F238E27FC236}">
                <a16:creationId xmlns:a16="http://schemas.microsoft.com/office/drawing/2014/main" id="{ABCDAC2C-C9DB-4740-AEF8-B322E66284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9674" y="447284"/>
            <a:ext cx="2529484" cy="1155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199376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Quantum OLE </a:t>
            </a:r>
            <a:r>
              <a:rPr lang="en-PT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|</a:t>
            </a:r>
            <a:r>
              <a:rPr lang="en-PT" dirty="0">
                <a:latin typeface="Avenir Next LT Pro" panose="020B0504020202020204" pitchFamily="34" charset="77"/>
              </a:rPr>
              <a:t> UC security</a:t>
            </a:r>
          </a:p>
        </p:txBody>
      </p:sp>
      <p:pic>
        <p:nvPicPr>
          <p:cNvPr id="79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F1873EB7-1A38-B347-BDCD-7145AEA1E0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  <p:pic>
        <p:nvPicPr>
          <p:cNvPr id="4" name="Picture 3" descr="A picture containing timeline&#10;&#10;Description automatically generated">
            <a:extLst>
              <a:ext uri="{FF2B5EF4-FFF2-40B4-BE49-F238E27FC236}">
                <a16:creationId xmlns:a16="http://schemas.microsoft.com/office/drawing/2014/main" id="{ABCDAC2C-C9DB-4740-AEF8-B322E66284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9674" y="447284"/>
            <a:ext cx="2529484" cy="1155093"/>
          </a:xfrm>
          <a:prstGeom prst="rect">
            <a:avLst/>
          </a:prstGeom>
        </p:spPr>
      </p:pic>
      <p:sp>
        <p:nvSpPr>
          <p:cNvPr id="8" name="L-shape 7">
            <a:extLst>
              <a:ext uri="{FF2B5EF4-FFF2-40B4-BE49-F238E27FC236}">
                <a16:creationId xmlns:a16="http://schemas.microsoft.com/office/drawing/2014/main" id="{9A563DA8-7055-314F-A3BF-726B3D0D945F}"/>
              </a:ext>
            </a:extLst>
          </p:cNvPr>
          <p:cNvSpPr/>
          <p:nvPr/>
        </p:nvSpPr>
        <p:spPr>
          <a:xfrm rot="10800000">
            <a:off x="1939576" y="3144251"/>
            <a:ext cx="2679032" cy="2646948"/>
          </a:xfrm>
          <a:prstGeom prst="corner">
            <a:avLst>
              <a:gd name="adj1" fmla="val 16904"/>
              <a:gd name="adj2" fmla="val 15836"/>
            </a:avLst>
          </a:prstGeom>
          <a:solidFill>
            <a:srgbClr val="5EA5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FFA40E-3FAD-C447-8CEC-15B8C5894DE0}"/>
              </a:ext>
            </a:extLst>
          </p:cNvPr>
          <p:cNvSpPr txBox="1"/>
          <p:nvPr/>
        </p:nvSpPr>
        <p:spPr>
          <a:xfrm>
            <a:off x="1939575" y="3144251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dirty="0">
                <a:solidFill>
                  <a:srgbClr val="FFFFFF"/>
                </a:solidFill>
                <a:latin typeface="Avenir Next LT Pro" panose="020B0504020202020204" pitchFamily="34" charset="77"/>
              </a:rPr>
              <a:t>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B641DF8-623D-134C-A712-FB76062C180B}"/>
              </a:ext>
            </a:extLst>
          </p:cNvPr>
          <p:cNvSpPr txBox="1"/>
          <p:nvPr/>
        </p:nvSpPr>
        <p:spPr>
          <a:xfrm>
            <a:off x="2823411" y="2294021"/>
            <a:ext cx="702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Ideal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49D8F06-FA28-3F48-AC44-3FB9723DC39C}"/>
              </a:ext>
            </a:extLst>
          </p:cNvPr>
          <p:cNvSpPr txBox="1"/>
          <p:nvPr/>
        </p:nvSpPr>
        <p:spPr>
          <a:xfrm>
            <a:off x="8863263" y="2269958"/>
            <a:ext cx="630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dirty="0">
                <a:latin typeface="Avenir Next LT Pro" panose="020B0504020202020204" pitchFamily="34" charset="77"/>
              </a:rPr>
              <a:t>Real</a:t>
            </a:r>
          </a:p>
        </p:txBody>
      </p:sp>
      <p:sp>
        <p:nvSpPr>
          <p:cNvPr id="55" name="L-shape 54">
            <a:extLst>
              <a:ext uri="{FF2B5EF4-FFF2-40B4-BE49-F238E27FC236}">
                <a16:creationId xmlns:a16="http://schemas.microsoft.com/office/drawing/2014/main" id="{2621FE29-DC29-774B-9FF9-20FE8E7285EF}"/>
              </a:ext>
            </a:extLst>
          </p:cNvPr>
          <p:cNvSpPr/>
          <p:nvPr/>
        </p:nvSpPr>
        <p:spPr>
          <a:xfrm rot="10800000">
            <a:off x="7796463" y="3144251"/>
            <a:ext cx="2679032" cy="2646948"/>
          </a:xfrm>
          <a:prstGeom prst="corner">
            <a:avLst>
              <a:gd name="adj1" fmla="val 16904"/>
              <a:gd name="adj2" fmla="val 15836"/>
            </a:avLst>
          </a:prstGeom>
          <a:solidFill>
            <a:srgbClr val="5EA5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CFB0152-EC61-624A-AA36-BB38CB5CE988}"/>
              </a:ext>
            </a:extLst>
          </p:cNvPr>
          <p:cNvSpPr txBox="1"/>
          <p:nvPr/>
        </p:nvSpPr>
        <p:spPr>
          <a:xfrm>
            <a:off x="7796462" y="3144251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dirty="0">
                <a:solidFill>
                  <a:srgbClr val="FFFFFF"/>
                </a:solidFill>
                <a:latin typeface="Avenir Next LT Pro" panose="020B0504020202020204" pitchFamily="34" charset="77"/>
              </a:rPr>
              <a:t>E</a:t>
            </a:r>
          </a:p>
        </p:txBody>
      </p:sp>
    </p:spTree>
    <p:extLst>
      <p:ext uri="{BB962C8B-B14F-4D97-AF65-F5344CB8AC3E}">
        <p14:creationId xmlns:p14="http://schemas.microsoft.com/office/powerpoint/2010/main" val="2792888863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Quantum OLE </a:t>
            </a:r>
            <a:r>
              <a:rPr lang="en-PT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|</a:t>
            </a:r>
            <a:r>
              <a:rPr lang="en-PT" dirty="0">
                <a:latin typeface="Avenir Next LT Pro" panose="020B0504020202020204" pitchFamily="34" charset="77"/>
              </a:rPr>
              <a:t> UC security</a:t>
            </a:r>
          </a:p>
        </p:txBody>
      </p:sp>
      <p:pic>
        <p:nvPicPr>
          <p:cNvPr id="79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F1873EB7-1A38-B347-BDCD-7145AEA1E0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  <p:pic>
        <p:nvPicPr>
          <p:cNvPr id="4" name="Picture 3" descr="A picture containing timeline&#10;&#10;Description automatically generated">
            <a:extLst>
              <a:ext uri="{FF2B5EF4-FFF2-40B4-BE49-F238E27FC236}">
                <a16:creationId xmlns:a16="http://schemas.microsoft.com/office/drawing/2014/main" id="{ABCDAC2C-C9DB-4740-AEF8-B322E66284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9674" y="447284"/>
            <a:ext cx="2529484" cy="1155093"/>
          </a:xfrm>
          <a:prstGeom prst="rect">
            <a:avLst/>
          </a:prstGeom>
        </p:spPr>
      </p:pic>
      <p:sp>
        <p:nvSpPr>
          <p:cNvPr id="8" name="L-shape 7">
            <a:extLst>
              <a:ext uri="{FF2B5EF4-FFF2-40B4-BE49-F238E27FC236}">
                <a16:creationId xmlns:a16="http://schemas.microsoft.com/office/drawing/2014/main" id="{9A563DA8-7055-314F-A3BF-726B3D0D945F}"/>
              </a:ext>
            </a:extLst>
          </p:cNvPr>
          <p:cNvSpPr/>
          <p:nvPr/>
        </p:nvSpPr>
        <p:spPr>
          <a:xfrm rot="10800000">
            <a:off x="1939576" y="3144251"/>
            <a:ext cx="2679032" cy="2646948"/>
          </a:xfrm>
          <a:prstGeom prst="corner">
            <a:avLst>
              <a:gd name="adj1" fmla="val 16904"/>
              <a:gd name="adj2" fmla="val 15836"/>
            </a:avLst>
          </a:prstGeom>
          <a:solidFill>
            <a:srgbClr val="5EA5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FFA40E-3FAD-C447-8CEC-15B8C5894DE0}"/>
              </a:ext>
            </a:extLst>
          </p:cNvPr>
          <p:cNvSpPr txBox="1"/>
          <p:nvPr/>
        </p:nvSpPr>
        <p:spPr>
          <a:xfrm>
            <a:off x="1939575" y="3144251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dirty="0">
                <a:solidFill>
                  <a:srgbClr val="FFFFFF"/>
                </a:solidFill>
                <a:latin typeface="Avenir Next LT Pro" panose="020B0504020202020204" pitchFamily="34" charset="77"/>
              </a:rPr>
              <a:t>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B641DF8-623D-134C-A712-FB76062C180B}"/>
              </a:ext>
            </a:extLst>
          </p:cNvPr>
          <p:cNvSpPr txBox="1"/>
          <p:nvPr/>
        </p:nvSpPr>
        <p:spPr>
          <a:xfrm>
            <a:off x="2823411" y="2294021"/>
            <a:ext cx="702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Ideal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49D8F06-FA28-3F48-AC44-3FB9723DC39C}"/>
              </a:ext>
            </a:extLst>
          </p:cNvPr>
          <p:cNvSpPr txBox="1"/>
          <p:nvPr/>
        </p:nvSpPr>
        <p:spPr>
          <a:xfrm>
            <a:off x="8863263" y="2269958"/>
            <a:ext cx="630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dirty="0">
                <a:latin typeface="Avenir Next LT Pro" panose="020B0504020202020204" pitchFamily="34" charset="77"/>
              </a:rPr>
              <a:t>Real</a:t>
            </a:r>
          </a:p>
        </p:txBody>
      </p:sp>
      <p:sp>
        <p:nvSpPr>
          <p:cNvPr id="55" name="L-shape 54">
            <a:extLst>
              <a:ext uri="{FF2B5EF4-FFF2-40B4-BE49-F238E27FC236}">
                <a16:creationId xmlns:a16="http://schemas.microsoft.com/office/drawing/2014/main" id="{2621FE29-DC29-774B-9FF9-20FE8E7285EF}"/>
              </a:ext>
            </a:extLst>
          </p:cNvPr>
          <p:cNvSpPr/>
          <p:nvPr/>
        </p:nvSpPr>
        <p:spPr>
          <a:xfrm rot="10800000">
            <a:off x="7796463" y="3144251"/>
            <a:ext cx="2679032" cy="2646948"/>
          </a:xfrm>
          <a:prstGeom prst="corner">
            <a:avLst>
              <a:gd name="adj1" fmla="val 16904"/>
              <a:gd name="adj2" fmla="val 15836"/>
            </a:avLst>
          </a:prstGeom>
          <a:solidFill>
            <a:srgbClr val="5EA5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CFB0152-EC61-624A-AA36-BB38CB5CE988}"/>
              </a:ext>
            </a:extLst>
          </p:cNvPr>
          <p:cNvSpPr txBox="1"/>
          <p:nvPr/>
        </p:nvSpPr>
        <p:spPr>
          <a:xfrm>
            <a:off x="7796462" y="3144251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dirty="0">
                <a:solidFill>
                  <a:srgbClr val="FFFFFF"/>
                </a:solidFill>
                <a:latin typeface="Avenir Next LT Pro" panose="020B0504020202020204" pitchFamily="34" charset="77"/>
              </a:rPr>
              <a:t>E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30FCD75E-3507-CD4B-9DA7-02A321F0CCED}"/>
              </a:ext>
            </a:extLst>
          </p:cNvPr>
          <p:cNvSpPr/>
          <p:nvPr/>
        </p:nvSpPr>
        <p:spPr>
          <a:xfrm>
            <a:off x="8142207" y="4092264"/>
            <a:ext cx="320922" cy="328863"/>
          </a:xfrm>
          <a:prstGeom prst="rect">
            <a:avLst/>
          </a:prstGeom>
          <a:solidFill>
            <a:srgbClr val="5EA5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A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61DEA03F-BF7A-1F47-A1C7-EF66236276AC}"/>
              </a:ext>
            </a:extLst>
          </p:cNvPr>
          <p:cNvSpPr/>
          <p:nvPr/>
        </p:nvSpPr>
        <p:spPr>
          <a:xfrm>
            <a:off x="8833749" y="5151043"/>
            <a:ext cx="320922" cy="328863"/>
          </a:xfrm>
          <a:prstGeom prst="rect">
            <a:avLst/>
          </a:prstGeom>
          <a:solidFill>
            <a:srgbClr val="5EA5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59842407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Quantum OLE </a:t>
            </a:r>
            <a:r>
              <a:rPr lang="en-PT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|</a:t>
            </a:r>
            <a:r>
              <a:rPr lang="en-PT" dirty="0">
                <a:latin typeface="Avenir Next LT Pro" panose="020B0504020202020204" pitchFamily="34" charset="77"/>
              </a:rPr>
              <a:t> UC security</a:t>
            </a:r>
          </a:p>
        </p:txBody>
      </p:sp>
      <p:pic>
        <p:nvPicPr>
          <p:cNvPr id="79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F1873EB7-1A38-B347-BDCD-7145AEA1E0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  <p:pic>
        <p:nvPicPr>
          <p:cNvPr id="4" name="Picture 3" descr="A picture containing timeline&#10;&#10;Description automatically generated">
            <a:extLst>
              <a:ext uri="{FF2B5EF4-FFF2-40B4-BE49-F238E27FC236}">
                <a16:creationId xmlns:a16="http://schemas.microsoft.com/office/drawing/2014/main" id="{ABCDAC2C-C9DB-4740-AEF8-B322E66284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9674" y="447284"/>
            <a:ext cx="2529484" cy="1155093"/>
          </a:xfrm>
          <a:prstGeom prst="rect">
            <a:avLst/>
          </a:prstGeom>
        </p:spPr>
      </p:pic>
      <p:sp>
        <p:nvSpPr>
          <p:cNvPr id="8" name="L-shape 7">
            <a:extLst>
              <a:ext uri="{FF2B5EF4-FFF2-40B4-BE49-F238E27FC236}">
                <a16:creationId xmlns:a16="http://schemas.microsoft.com/office/drawing/2014/main" id="{9A563DA8-7055-314F-A3BF-726B3D0D945F}"/>
              </a:ext>
            </a:extLst>
          </p:cNvPr>
          <p:cNvSpPr/>
          <p:nvPr/>
        </p:nvSpPr>
        <p:spPr>
          <a:xfrm rot="10800000">
            <a:off x="1939576" y="3144251"/>
            <a:ext cx="2679032" cy="2646948"/>
          </a:xfrm>
          <a:prstGeom prst="corner">
            <a:avLst>
              <a:gd name="adj1" fmla="val 16904"/>
              <a:gd name="adj2" fmla="val 15836"/>
            </a:avLst>
          </a:prstGeom>
          <a:solidFill>
            <a:srgbClr val="5EA5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FFA40E-3FAD-C447-8CEC-15B8C5894DE0}"/>
              </a:ext>
            </a:extLst>
          </p:cNvPr>
          <p:cNvSpPr txBox="1"/>
          <p:nvPr/>
        </p:nvSpPr>
        <p:spPr>
          <a:xfrm>
            <a:off x="1939575" y="3144251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dirty="0">
                <a:solidFill>
                  <a:srgbClr val="FFFFFF"/>
                </a:solidFill>
                <a:latin typeface="Avenir Next LT Pro" panose="020B0504020202020204" pitchFamily="34" charset="77"/>
              </a:rPr>
              <a:t>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B641DF8-623D-134C-A712-FB76062C180B}"/>
              </a:ext>
            </a:extLst>
          </p:cNvPr>
          <p:cNvSpPr txBox="1"/>
          <p:nvPr/>
        </p:nvSpPr>
        <p:spPr>
          <a:xfrm>
            <a:off x="2823411" y="2294021"/>
            <a:ext cx="702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Ideal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49D8F06-FA28-3F48-AC44-3FB9723DC39C}"/>
              </a:ext>
            </a:extLst>
          </p:cNvPr>
          <p:cNvSpPr txBox="1"/>
          <p:nvPr/>
        </p:nvSpPr>
        <p:spPr>
          <a:xfrm>
            <a:off x="8863263" y="2269958"/>
            <a:ext cx="630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dirty="0">
                <a:latin typeface="Avenir Next LT Pro" panose="020B0504020202020204" pitchFamily="34" charset="77"/>
              </a:rPr>
              <a:t>Real</a:t>
            </a:r>
          </a:p>
        </p:txBody>
      </p:sp>
      <p:sp>
        <p:nvSpPr>
          <p:cNvPr id="55" name="L-shape 54">
            <a:extLst>
              <a:ext uri="{FF2B5EF4-FFF2-40B4-BE49-F238E27FC236}">
                <a16:creationId xmlns:a16="http://schemas.microsoft.com/office/drawing/2014/main" id="{2621FE29-DC29-774B-9FF9-20FE8E7285EF}"/>
              </a:ext>
            </a:extLst>
          </p:cNvPr>
          <p:cNvSpPr/>
          <p:nvPr/>
        </p:nvSpPr>
        <p:spPr>
          <a:xfrm rot="10800000">
            <a:off x="7796463" y="3144251"/>
            <a:ext cx="2679032" cy="2646948"/>
          </a:xfrm>
          <a:prstGeom prst="corner">
            <a:avLst>
              <a:gd name="adj1" fmla="val 16904"/>
              <a:gd name="adj2" fmla="val 15836"/>
            </a:avLst>
          </a:prstGeom>
          <a:solidFill>
            <a:srgbClr val="5EA5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CFB0152-EC61-624A-AA36-BB38CB5CE988}"/>
              </a:ext>
            </a:extLst>
          </p:cNvPr>
          <p:cNvSpPr txBox="1"/>
          <p:nvPr/>
        </p:nvSpPr>
        <p:spPr>
          <a:xfrm>
            <a:off x="7796462" y="3144251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dirty="0">
                <a:solidFill>
                  <a:srgbClr val="FFFFFF"/>
                </a:solidFill>
                <a:latin typeface="Avenir Next LT Pro" panose="020B0504020202020204" pitchFamily="34" charset="77"/>
              </a:rPr>
              <a:t>E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30FCD75E-3507-CD4B-9DA7-02A321F0CCED}"/>
              </a:ext>
            </a:extLst>
          </p:cNvPr>
          <p:cNvSpPr/>
          <p:nvPr/>
        </p:nvSpPr>
        <p:spPr>
          <a:xfrm>
            <a:off x="8142207" y="4092264"/>
            <a:ext cx="320922" cy="328863"/>
          </a:xfrm>
          <a:prstGeom prst="rect">
            <a:avLst/>
          </a:prstGeom>
          <a:solidFill>
            <a:srgbClr val="5EA5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A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61DEA03F-BF7A-1F47-A1C7-EF66236276AC}"/>
              </a:ext>
            </a:extLst>
          </p:cNvPr>
          <p:cNvSpPr/>
          <p:nvPr/>
        </p:nvSpPr>
        <p:spPr>
          <a:xfrm>
            <a:off x="8833749" y="5151043"/>
            <a:ext cx="320922" cy="328863"/>
          </a:xfrm>
          <a:prstGeom prst="rect">
            <a:avLst/>
          </a:prstGeom>
          <a:solidFill>
            <a:srgbClr val="5EA5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B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282BC3C-1FC3-1F4F-95CC-8AF1E0A713E3}"/>
              </a:ext>
            </a:extLst>
          </p:cNvPr>
          <p:cNvCxnSpPr>
            <a:cxnSpLocks/>
          </p:cNvCxnSpPr>
          <p:nvPr/>
        </p:nvCxnSpPr>
        <p:spPr>
          <a:xfrm>
            <a:off x="8302668" y="4478113"/>
            <a:ext cx="456847" cy="837361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E0ED194-6E14-C04F-B923-3FC59F754F3E}"/>
              </a:ext>
            </a:extLst>
          </p:cNvPr>
          <p:cNvSpPr txBox="1"/>
          <p:nvPr/>
        </p:nvSpPr>
        <p:spPr>
          <a:xfrm>
            <a:off x="8484972" y="4578139"/>
            <a:ext cx="8274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sz="105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Transcript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49E3D1E2-3DC9-8548-81C2-F071C3573EC2}"/>
              </a:ext>
            </a:extLst>
          </p:cNvPr>
          <p:cNvCxnSpPr>
            <a:cxnSpLocks/>
          </p:cNvCxnSpPr>
          <p:nvPr/>
        </p:nvCxnSpPr>
        <p:spPr>
          <a:xfrm>
            <a:off x="8302668" y="3642173"/>
            <a:ext cx="0" cy="430887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1D526D49-104F-8F40-ADAD-7F853D3E1238}"/>
              </a:ext>
            </a:extLst>
          </p:cNvPr>
          <p:cNvCxnSpPr>
            <a:cxnSpLocks/>
          </p:cNvCxnSpPr>
          <p:nvPr/>
        </p:nvCxnSpPr>
        <p:spPr>
          <a:xfrm flipH="1">
            <a:off x="9296400" y="5315475"/>
            <a:ext cx="704774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EF32B96A-17AF-844A-A249-3B94E475F55D}"/>
              </a:ext>
            </a:extLst>
          </p:cNvPr>
          <p:cNvSpPr txBox="1"/>
          <p:nvPr/>
        </p:nvSpPr>
        <p:spPr>
          <a:xfrm>
            <a:off x="8386657" y="3642173"/>
            <a:ext cx="74571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sz="105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Inputs &amp;</a:t>
            </a:r>
          </a:p>
          <a:p>
            <a:r>
              <a:rPr lang="en-PT" sz="105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 Outputs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5FA104C-8AB3-8145-BFF1-7F489B0160FC}"/>
              </a:ext>
            </a:extLst>
          </p:cNvPr>
          <p:cNvSpPr txBox="1"/>
          <p:nvPr/>
        </p:nvSpPr>
        <p:spPr>
          <a:xfrm>
            <a:off x="9209674" y="5405696"/>
            <a:ext cx="74571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sz="105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Inputs &amp;</a:t>
            </a:r>
          </a:p>
          <a:p>
            <a:r>
              <a:rPr lang="en-PT" sz="105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 Outputs</a:t>
            </a:r>
          </a:p>
        </p:txBody>
      </p:sp>
    </p:spTree>
    <p:extLst>
      <p:ext uri="{BB962C8B-B14F-4D97-AF65-F5344CB8AC3E}">
        <p14:creationId xmlns:p14="http://schemas.microsoft.com/office/powerpoint/2010/main" val="214317718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Quantum OLE </a:t>
            </a:r>
            <a:r>
              <a:rPr lang="en-PT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|</a:t>
            </a:r>
            <a:r>
              <a:rPr lang="en-PT" dirty="0">
                <a:latin typeface="Avenir Next LT Pro" panose="020B0504020202020204" pitchFamily="34" charset="77"/>
              </a:rPr>
              <a:t> UC security</a:t>
            </a:r>
          </a:p>
        </p:txBody>
      </p:sp>
      <p:pic>
        <p:nvPicPr>
          <p:cNvPr id="79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F1873EB7-1A38-B347-BDCD-7145AEA1E0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  <p:pic>
        <p:nvPicPr>
          <p:cNvPr id="4" name="Picture 3" descr="A picture containing timeline&#10;&#10;Description automatically generated">
            <a:extLst>
              <a:ext uri="{FF2B5EF4-FFF2-40B4-BE49-F238E27FC236}">
                <a16:creationId xmlns:a16="http://schemas.microsoft.com/office/drawing/2014/main" id="{ABCDAC2C-C9DB-4740-AEF8-B322E66284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9674" y="447284"/>
            <a:ext cx="2529484" cy="1155093"/>
          </a:xfrm>
          <a:prstGeom prst="rect">
            <a:avLst/>
          </a:prstGeom>
        </p:spPr>
      </p:pic>
      <p:sp>
        <p:nvSpPr>
          <p:cNvPr id="8" name="L-shape 7">
            <a:extLst>
              <a:ext uri="{FF2B5EF4-FFF2-40B4-BE49-F238E27FC236}">
                <a16:creationId xmlns:a16="http://schemas.microsoft.com/office/drawing/2014/main" id="{9A563DA8-7055-314F-A3BF-726B3D0D945F}"/>
              </a:ext>
            </a:extLst>
          </p:cNvPr>
          <p:cNvSpPr/>
          <p:nvPr/>
        </p:nvSpPr>
        <p:spPr>
          <a:xfrm rot="10800000">
            <a:off x="1939576" y="3144251"/>
            <a:ext cx="2679032" cy="2646948"/>
          </a:xfrm>
          <a:prstGeom prst="corner">
            <a:avLst>
              <a:gd name="adj1" fmla="val 16904"/>
              <a:gd name="adj2" fmla="val 15836"/>
            </a:avLst>
          </a:prstGeom>
          <a:solidFill>
            <a:srgbClr val="5EA5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FFA40E-3FAD-C447-8CEC-15B8C5894DE0}"/>
              </a:ext>
            </a:extLst>
          </p:cNvPr>
          <p:cNvSpPr txBox="1"/>
          <p:nvPr/>
        </p:nvSpPr>
        <p:spPr>
          <a:xfrm>
            <a:off x="1939575" y="3144251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dirty="0">
                <a:solidFill>
                  <a:srgbClr val="FFFFFF"/>
                </a:solidFill>
                <a:latin typeface="Avenir Next LT Pro" panose="020B0504020202020204" pitchFamily="34" charset="77"/>
              </a:rPr>
              <a:t>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B641DF8-623D-134C-A712-FB76062C180B}"/>
              </a:ext>
            </a:extLst>
          </p:cNvPr>
          <p:cNvSpPr txBox="1"/>
          <p:nvPr/>
        </p:nvSpPr>
        <p:spPr>
          <a:xfrm>
            <a:off x="2823411" y="2294021"/>
            <a:ext cx="702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Ideal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49D8F06-FA28-3F48-AC44-3FB9723DC39C}"/>
              </a:ext>
            </a:extLst>
          </p:cNvPr>
          <p:cNvSpPr txBox="1"/>
          <p:nvPr/>
        </p:nvSpPr>
        <p:spPr>
          <a:xfrm>
            <a:off x="8863263" y="2269958"/>
            <a:ext cx="630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dirty="0">
                <a:latin typeface="Avenir Next LT Pro" panose="020B0504020202020204" pitchFamily="34" charset="77"/>
              </a:rPr>
              <a:t>Real</a:t>
            </a:r>
          </a:p>
        </p:txBody>
      </p:sp>
      <p:sp>
        <p:nvSpPr>
          <p:cNvPr id="55" name="L-shape 54">
            <a:extLst>
              <a:ext uri="{FF2B5EF4-FFF2-40B4-BE49-F238E27FC236}">
                <a16:creationId xmlns:a16="http://schemas.microsoft.com/office/drawing/2014/main" id="{2621FE29-DC29-774B-9FF9-20FE8E7285EF}"/>
              </a:ext>
            </a:extLst>
          </p:cNvPr>
          <p:cNvSpPr/>
          <p:nvPr/>
        </p:nvSpPr>
        <p:spPr>
          <a:xfrm rot="10800000">
            <a:off x="7796463" y="3144251"/>
            <a:ext cx="2679032" cy="2646948"/>
          </a:xfrm>
          <a:prstGeom prst="corner">
            <a:avLst>
              <a:gd name="adj1" fmla="val 16904"/>
              <a:gd name="adj2" fmla="val 15836"/>
            </a:avLst>
          </a:prstGeom>
          <a:solidFill>
            <a:srgbClr val="5EA5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CFB0152-EC61-624A-AA36-BB38CB5CE988}"/>
              </a:ext>
            </a:extLst>
          </p:cNvPr>
          <p:cNvSpPr txBox="1"/>
          <p:nvPr/>
        </p:nvSpPr>
        <p:spPr>
          <a:xfrm>
            <a:off x="7796462" y="3144251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dirty="0">
                <a:solidFill>
                  <a:srgbClr val="FFFFFF"/>
                </a:solidFill>
                <a:latin typeface="Avenir Next LT Pro" panose="020B0504020202020204" pitchFamily="34" charset="77"/>
              </a:rPr>
              <a:t>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CFE5161-23A1-9849-9E27-82D9B347E3DC}"/>
              </a:ext>
            </a:extLst>
          </p:cNvPr>
          <p:cNvSpPr/>
          <p:nvPr/>
        </p:nvSpPr>
        <p:spPr>
          <a:xfrm>
            <a:off x="2260497" y="3991605"/>
            <a:ext cx="320922" cy="328863"/>
          </a:xfrm>
          <a:prstGeom prst="rect">
            <a:avLst/>
          </a:prstGeom>
          <a:solidFill>
            <a:srgbClr val="5EA5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A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09988432-5267-0347-AC2B-2EAF00DF08CB}"/>
              </a:ext>
            </a:extLst>
          </p:cNvPr>
          <p:cNvSpPr/>
          <p:nvPr/>
        </p:nvSpPr>
        <p:spPr>
          <a:xfrm>
            <a:off x="3432304" y="5085465"/>
            <a:ext cx="320922" cy="328863"/>
          </a:xfrm>
          <a:prstGeom prst="rect">
            <a:avLst/>
          </a:prstGeom>
          <a:solidFill>
            <a:srgbClr val="5EA5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B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30FCD75E-3507-CD4B-9DA7-02A321F0CCED}"/>
              </a:ext>
            </a:extLst>
          </p:cNvPr>
          <p:cNvSpPr/>
          <p:nvPr/>
        </p:nvSpPr>
        <p:spPr>
          <a:xfrm>
            <a:off x="8142207" y="4092264"/>
            <a:ext cx="320922" cy="328863"/>
          </a:xfrm>
          <a:prstGeom prst="rect">
            <a:avLst/>
          </a:prstGeom>
          <a:solidFill>
            <a:srgbClr val="5EA5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A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61DEA03F-BF7A-1F47-A1C7-EF66236276AC}"/>
              </a:ext>
            </a:extLst>
          </p:cNvPr>
          <p:cNvSpPr/>
          <p:nvPr/>
        </p:nvSpPr>
        <p:spPr>
          <a:xfrm>
            <a:off x="8833749" y="5151043"/>
            <a:ext cx="320922" cy="328863"/>
          </a:xfrm>
          <a:prstGeom prst="rect">
            <a:avLst/>
          </a:prstGeom>
          <a:solidFill>
            <a:srgbClr val="5EA5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B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282BC3C-1FC3-1F4F-95CC-8AF1E0A713E3}"/>
              </a:ext>
            </a:extLst>
          </p:cNvPr>
          <p:cNvCxnSpPr>
            <a:cxnSpLocks/>
          </p:cNvCxnSpPr>
          <p:nvPr/>
        </p:nvCxnSpPr>
        <p:spPr>
          <a:xfrm>
            <a:off x="8302668" y="4478113"/>
            <a:ext cx="456847" cy="837361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E0ED194-6E14-C04F-B923-3FC59F754F3E}"/>
              </a:ext>
            </a:extLst>
          </p:cNvPr>
          <p:cNvSpPr txBox="1"/>
          <p:nvPr/>
        </p:nvSpPr>
        <p:spPr>
          <a:xfrm>
            <a:off x="8484972" y="4578139"/>
            <a:ext cx="8274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sz="105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Transcript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49E3D1E2-3DC9-8548-81C2-F071C3573EC2}"/>
              </a:ext>
            </a:extLst>
          </p:cNvPr>
          <p:cNvCxnSpPr>
            <a:cxnSpLocks/>
          </p:cNvCxnSpPr>
          <p:nvPr/>
        </p:nvCxnSpPr>
        <p:spPr>
          <a:xfrm>
            <a:off x="8302668" y="3642173"/>
            <a:ext cx="0" cy="430887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1D526D49-104F-8F40-ADAD-7F853D3E1238}"/>
              </a:ext>
            </a:extLst>
          </p:cNvPr>
          <p:cNvCxnSpPr>
            <a:cxnSpLocks/>
          </p:cNvCxnSpPr>
          <p:nvPr/>
        </p:nvCxnSpPr>
        <p:spPr>
          <a:xfrm flipH="1">
            <a:off x="9296400" y="5315475"/>
            <a:ext cx="704774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EF32B96A-17AF-844A-A249-3B94E475F55D}"/>
              </a:ext>
            </a:extLst>
          </p:cNvPr>
          <p:cNvSpPr txBox="1"/>
          <p:nvPr/>
        </p:nvSpPr>
        <p:spPr>
          <a:xfrm>
            <a:off x="8386657" y="3642173"/>
            <a:ext cx="74571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sz="105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Inputs &amp;</a:t>
            </a:r>
          </a:p>
          <a:p>
            <a:r>
              <a:rPr lang="en-PT" sz="105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 Outputs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5FA104C-8AB3-8145-BFF1-7F489B0160FC}"/>
              </a:ext>
            </a:extLst>
          </p:cNvPr>
          <p:cNvSpPr txBox="1"/>
          <p:nvPr/>
        </p:nvSpPr>
        <p:spPr>
          <a:xfrm>
            <a:off x="9209674" y="5405696"/>
            <a:ext cx="74571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sz="105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Inputs &amp;</a:t>
            </a:r>
          </a:p>
          <a:p>
            <a:r>
              <a:rPr lang="en-PT" sz="105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 Outputs</a:t>
            </a:r>
          </a:p>
        </p:txBody>
      </p:sp>
    </p:spTree>
    <p:extLst>
      <p:ext uri="{BB962C8B-B14F-4D97-AF65-F5344CB8AC3E}">
        <p14:creationId xmlns:p14="http://schemas.microsoft.com/office/powerpoint/2010/main" val="1552917403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Quantum OLE </a:t>
            </a:r>
            <a:r>
              <a:rPr lang="en-PT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|</a:t>
            </a:r>
            <a:r>
              <a:rPr lang="en-PT" dirty="0">
                <a:latin typeface="Avenir Next LT Pro" panose="020B0504020202020204" pitchFamily="34" charset="77"/>
              </a:rPr>
              <a:t> UC security</a:t>
            </a:r>
          </a:p>
        </p:txBody>
      </p:sp>
      <p:pic>
        <p:nvPicPr>
          <p:cNvPr id="79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F1873EB7-1A38-B347-BDCD-7145AEA1E0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  <p:pic>
        <p:nvPicPr>
          <p:cNvPr id="4" name="Picture 3" descr="A picture containing timeline&#10;&#10;Description automatically generated">
            <a:extLst>
              <a:ext uri="{FF2B5EF4-FFF2-40B4-BE49-F238E27FC236}">
                <a16:creationId xmlns:a16="http://schemas.microsoft.com/office/drawing/2014/main" id="{ABCDAC2C-C9DB-4740-AEF8-B322E66284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9674" y="447284"/>
            <a:ext cx="2529484" cy="1155093"/>
          </a:xfrm>
          <a:prstGeom prst="rect">
            <a:avLst/>
          </a:prstGeom>
        </p:spPr>
      </p:pic>
      <p:sp>
        <p:nvSpPr>
          <p:cNvPr id="8" name="L-shape 7">
            <a:extLst>
              <a:ext uri="{FF2B5EF4-FFF2-40B4-BE49-F238E27FC236}">
                <a16:creationId xmlns:a16="http://schemas.microsoft.com/office/drawing/2014/main" id="{9A563DA8-7055-314F-A3BF-726B3D0D945F}"/>
              </a:ext>
            </a:extLst>
          </p:cNvPr>
          <p:cNvSpPr/>
          <p:nvPr/>
        </p:nvSpPr>
        <p:spPr>
          <a:xfrm rot="10800000">
            <a:off x="1939576" y="3144251"/>
            <a:ext cx="2679032" cy="2646948"/>
          </a:xfrm>
          <a:prstGeom prst="corner">
            <a:avLst>
              <a:gd name="adj1" fmla="val 16904"/>
              <a:gd name="adj2" fmla="val 15836"/>
            </a:avLst>
          </a:prstGeom>
          <a:solidFill>
            <a:srgbClr val="5EA5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FFA40E-3FAD-C447-8CEC-15B8C5894DE0}"/>
              </a:ext>
            </a:extLst>
          </p:cNvPr>
          <p:cNvSpPr txBox="1"/>
          <p:nvPr/>
        </p:nvSpPr>
        <p:spPr>
          <a:xfrm>
            <a:off x="1939575" y="3144251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dirty="0">
                <a:solidFill>
                  <a:srgbClr val="FFFFFF"/>
                </a:solidFill>
                <a:latin typeface="Avenir Next LT Pro" panose="020B0504020202020204" pitchFamily="34" charset="77"/>
              </a:rPr>
              <a:t>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B641DF8-623D-134C-A712-FB76062C180B}"/>
              </a:ext>
            </a:extLst>
          </p:cNvPr>
          <p:cNvSpPr txBox="1"/>
          <p:nvPr/>
        </p:nvSpPr>
        <p:spPr>
          <a:xfrm>
            <a:off x="2823411" y="2294021"/>
            <a:ext cx="702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Ideal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49D8F06-FA28-3F48-AC44-3FB9723DC39C}"/>
              </a:ext>
            </a:extLst>
          </p:cNvPr>
          <p:cNvSpPr txBox="1"/>
          <p:nvPr/>
        </p:nvSpPr>
        <p:spPr>
          <a:xfrm>
            <a:off x="8863263" y="2269958"/>
            <a:ext cx="630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dirty="0">
                <a:latin typeface="Avenir Next LT Pro" panose="020B0504020202020204" pitchFamily="34" charset="77"/>
              </a:rPr>
              <a:t>Real</a:t>
            </a:r>
          </a:p>
        </p:txBody>
      </p:sp>
      <p:sp>
        <p:nvSpPr>
          <p:cNvPr id="55" name="L-shape 54">
            <a:extLst>
              <a:ext uri="{FF2B5EF4-FFF2-40B4-BE49-F238E27FC236}">
                <a16:creationId xmlns:a16="http://schemas.microsoft.com/office/drawing/2014/main" id="{2621FE29-DC29-774B-9FF9-20FE8E7285EF}"/>
              </a:ext>
            </a:extLst>
          </p:cNvPr>
          <p:cNvSpPr/>
          <p:nvPr/>
        </p:nvSpPr>
        <p:spPr>
          <a:xfrm rot="10800000">
            <a:off x="7796463" y="3144251"/>
            <a:ext cx="2679032" cy="2646948"/>
          </a:xfrm>
          <a:prstGeom prst="corner">
            <a:avLst>
              <a:gd name="adj1" fmla="val 16904"/>
              <a:gd name="adj2" fmla="val 15836"/>
            </a:avLst>
          </a:prstGeom>
          <a:solidFill>
            <a:srgbClr val="5EA5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CFB0152-EC61-624A-AA36-BB38CB5CE988}"/>
              </a:ext>
            </a:extLst>
          </p:cNvPr>
          <p:cNvSpPr txBox="1"/>
          <p:nvPr/>
        </p:nvSpPr>
        <p:spPr>
          <a:xfrm>
            <a:off x="7796462" y="3144251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dirty="0">
                <a:solidFill>
                  <a:srgbClr val="FFFFFF"/>
                </a:solidFill>
                <a:latin typeface="Avenir Next LT Pro" panose="020B0504020202020204" pitchFamily="34" charset="77"/>
              </a:rPr>
              <a:t>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CFE5161-23A1-9849-9E27-82D9B347E3DC}"/>
              </a:ext>
            </a:extLst>
          </p:cNvPr>
          <p:cNvSpPr/>
          <p:nvPr/>
        </p:nvSpPr>
        <p:spPr>
          <a:xfrm>
            <a:off x="2260497" y="3991605"/>
            <a:ext cx="320922" cy="328863"/>
          </a:xfrm>
          <a:prstGeom prst="rect">
            <a:avLst/>
          </a:prstGeom>
          <a:solidFill>
            <a:srgbClr val="5EA5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A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09988432-5267-0347-AC2B-2EAF00DF08CB}"/>
              </a:ext>
            </a:extLst>
          </p:cNvPr>
          <p:cNvSpPr/>
          <p:nvPr/>
        </p:nvSpPr>
        <p:spPr>
          <a:xfrm>
            <a:off x="3432304" y="5085465"/>
            <a:ext cx="320922" cy="328863"/>
          </a:xfrm>
          <a:prstGeom prst="rect">
            <a:avLst/>
          </a:prstGeom>
          <a:solidFill>
            <a:srgbClr val="5EA5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B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30FCD75E-3507-CD4B-9DA7-02A321F0CCED}"/>
              </a:ext>
            </a:extLst>
          </p:cNvPr>
          <p:cNvSpPr/>
          <p:nvPr/>
        </p:nvSpPr>
        <p:spPr>
          <a:xfrm>
            <a:off x="8142207" y="4092264"/>
            <a:ext cx="320922" cy="328863"/>
          </a:xfrm>
          <a:prstGeom prst="rect">
            <a:avLst/>
          </a:prstGeom>
          <a:solidFill>
            <a:srgbClr val="5EA5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A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61DEA03F-BF7A-1F47-A1C7-EF66236276AC}"/>
              </a:ext>
            </a:extLst>
          </p:cNvPr>
          <p:cNvSpPr/>
          <p:nvPr/>
        </p:nvSpPr>
        <p:spPr>
          <a:xfrm>
            <a:off x="8833749" y="5151043"/>
            <a:ext cx="320922" cy="328863"/>
          </a:xfrm>
          <a:prstGeom prst="rect">
            <a:avLst/>
          </a:prstGeom>
          <a:solidFill>
            <a:srgbClr val="5EA5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B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EF50A600-327C-C84B-A3B5-FD50C9241A1D}"/>
              </a:ext>
            </a:extLst>
          </p:cNvPr>
          <p:cNvSpPr/>
          <p:nvPr/>
        </p:nvSpPr>
        <p:spPr>
          <a:xfrm>
            <a:off x="1939575" y="4704347"/>
            <a:ext cx="1090864" cy="1086852"/>
          </a:xfrm>
          <a:prstGeom prst="rect">
            <a:avLst/>
          </a:prstGeom>
          <a:solidFill>
            <a:srgbClr val="5EA5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F</a:t>
            </a:r>
            <a:r>
              <a:rPr lang="en-PT" baseline="-25000" dirty="0">
                <a:latin typeface="Avenir Next LT Pro" panose="020B0504020202020204" pitchFamily="34" charset="77"/>
              </a:rPr>
              <a:t>OLE</a:t>
            </a:r>
            <a:endParaRPr lang="en-PT" dirty="0">
              <a:latin typeface="Avenir Next LT Pro" panose="020B0504020202020204" pitchFamily="34" charset="77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282BC3C-1FC3-1F4F-95CC-8AF1E0A713E3}"/>
              </a:ext>
            </a:extLst>
          </p:cNvPr>
          <p:cNvCxnSpPr>
            <a:cxnSpLocks/>
          </p:cNvCxnSpPr>
          <p:nvPr/>
        </p:nvCxnSpPr>
        <p:spPr>
          <a:xfrm>
            <a:off x="8302668" y="4478113"/>
            <a:ext cx="456847" cy="837361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E0ED194-6E14-C04F-B923-3FC59F754F3E}"/>
              </a:ext>
            </a:extLst>
          </p:cNvPr>
          <p:cNvSpPr txBox="1"/>
          <p:nvPr/>
        </p:nvSpPr>
        <p:spPr>
          <a:xfrm>
            <a:off x="8484972" y="4578139"/>
            <a:ext cx="8274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sz="105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Transcript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49E3D1E2-3DC9-8548-81C2-F071C3573EC2}"/>
              </a:ext>
            </a:extLst>
          </p:cNvPr>
          <p:cNvCxnSpPr>
            <a:cxnSpLocks/>
          </p:cNvCxnSpPr>
          <p:nvPr/>
        </p:nvCxnSpPr>
        <p:spPr>
          <a:xfrm>
            <a:off x="8302668" y="3642173"/>
            <a:ext cx="0" cy="430887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1D526D49-104F-8F40-ADAD-7F853D3E1238}"/>
              </a:ext>
            </a:extLst>
          </p:cNvPr>
          <p:cNvCxnSpPr>
            <a:cxnSpLocks/>
          </p:cNvCxnSpPr>
          <p:nvPr/>
        </p:nvCxnSpPr>
        <p:spPr>
          <a:xfrm flipH="1">
            <a:off x="9296400" y="5315475"/>
            <a:ext cx="704774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EF32B96A-17AF-844A-A249-3B94E475F55D}"/>
              </a:ext>
            </a:extLst>
          </p:cNvPr>
          <p:cNvSpPr txBox="1"/>
          <p:nvPr/>
        </p:nvSpPr>
        <p:spPr>
          <a:xfrm>
            <a:off x="8386657" y="3642173"/>
            <a:ext cx="74571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sz="105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Inputs &amp;</a:t>
            </a:r>
          </a:p>
          <a:p>
            <a:r>
              <a:rPr lang="en-PT" sz="105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 Outputs</a:t>
            </a: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7EC0F928-7A53-834F-841C-B2BEA27CB19A}"/>
              </a:ext>
            </a:extLst>
          </p:cNvPr>
          <p:cNvCxnSpPr>
            <a:cxnSpLocks/>
          </p:cNvCxnSpPr>
          <p:nvPr/>
        </p:nvCxnSpPr>
        <p:spPr>
          <a:xfrm>
            <a:off x="2415582" y="3642173"/>
            <a:ext cx="0" cy="333458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0F37D52-AE08-A84E-94EE-5FC2DA70D761}"/>
              </a:ext>
            </a:extLst>
          </p:cNvPr>
          <p:cNvCxnSpPr>
            <a:cxnSpLocks/>
          </p:cNvCxnSpPr>
          <p:nvPr/>
        </p:nvCxnSpPr>
        <p:spPr>
          <a:xfrm>
            <a:off x="2426367" y="4337275"/>
            <a:ext cx="0" cy="333458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095B7BA-728E-E14D-9E3A-712CB9A14365}"/>
              </a:ext>
            </a:extLst>
          </p:cNvPr>
          <p:cNvCxnSpPr>
            <a:cxnSpLocks/>
          </p:cNvCxnSpPr>
          <p:nvPr/>
        </p:nvCxnSpPr>
        <p:spPr>
          <a:xfrm flipH="1">
            <a:off x="3788230" y="5247773"/>
            <a:ext cx="378821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D5FA104C-8AB3-8145-BFF1-7F489B0160FC}"/>
              </a:ext>
            </a:extLst>
          </p:cNvPr>
          <p:cNvSpPr txBox="1"/>
          <p:nvPr/>
        </p:nvSpPr>
        <p:spPr>
          <a:xfrm>
            <a:off x="9209674" y="5405696"/>
            <a:ext cx="74571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sz="105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Inputs &amp;</a:t>
            </a:r>
          </a:p>
          <a:p>
            <a:r>
              <a:rPr lang="en-PT" sz="105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 Outputs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AC745873-B384-7741-8CCF-6273ECE841F1}"/>
              </a:ext>
            </a:extLst>
          </p:cNvPr>
          <p:cNvCxnSpPr>
            <a:cxnSpLocks/>
          </p:cNvCxnSpPr>
          <p:nvPr/>
        </p:nvCxnSpPr>
        <p:spPr>
          <a:xfrm flipH="1">
            <a:off x="3030439" y="5247773"/>
            <a:ext cx="378821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122876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Quantum OLE </a:t>
            </a:r>
            <a:r>
              <a:rPr lang="en-PT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|</a:t>
            </a:r>
            <a:r>
              <a:rPr lang="en-PT" dirty="0">
                <a:latin typeface="Avenir Next LT Pro" panose="020B0504020202020204" pitchFamily="34" charset="77"/>
              </a:rPr>
              <a:t> UC security</a:t>
            </a:r>
          </a:p>
        </p:txBody>
      </p:sp>
      <p:pic>
        <p:nvPicPr>
          <p:cNvPr id="79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F1873EB7-1A38-B347-BDCD-7145AEA1E0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  <p:pic>
        <p:nvPicPr>
          <p:cNvPr id="4" name="Picture 3" descr="A picture containing timeline&#10;&#10;Description automatically generated">
            <a:extLst>
              <a:ext uri="{FF2B5EF4-FFF2-40B4-BE49-F238E27FC236}">
                <a16:creationId xmlns:a16="http://schemas.microsoft.com/office/drawing/2014/main" id="{ABCDAC2C-C9DB-4740-AEF8-B322E66284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9674" y="447284"/>
            <a:ext cx="2529484" cy="1155093"/>
          </a:xfrm>
          <a:prstGeom prst="rect">
            <a:avLst/>
          </a:prstGeom>
        </p:spPr>
      </p:pic>
      <p:sp>
        <p:nvSpPr>
          <p:cNvPr id="8" name="L-shape 7">
            <a:extLst>
              <a:ext uri="{FF2B5EF4-FFF2-40B4-BE49-F238E27FC236}">
                <a16:creationId xmlns:a16="http://schemas.microsoft.com/office/drawing/2014/main" id="{9A563DA8-7055-314F-A3BF-726B3D0D945F}"/>
              </a:ext>
            </a:extLst>
          </p:cNvPr>
          <p:cNvSpPr/>
          <p:nvPr/>
        </p:nvSpPr>
        <p:spPr>
          <a:xfrm rot="10800000">
            <a:off x="1939576" y="3144251"/>
            <a:ext cx="2679032" cy="2646948"/>
          </a:xfrm>
          <a:prstGeom prst="corner">
            <a:avLst>
              <a:gd name="adj1" fmla="val 16904"/>
              <a:gd name="adj2" fmla="val 15836"/>
            </a:avLst>
          </a:prstGeom>
          <a:solidFill>
            <a:srgbClr val="5EA5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FFA40E-3FAD-C447-8CEC-15B8C5894DE0}"/>
              </a:ext>
            </a:extLst>
          </p:cNvPr>
          <p:cNvSpPr txBox="1"/>
          <p:nvPr/>
        </p:nvSpPr>
        <p:spPr>
          <a:xfrm>
            <a:off x="1939575" y="3144251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dirty="0">
                <a:solidFill>
                  <a:srgbClr val="FFFFFF"/>
                </a:solidFill>
                <a:latin typeface="Avenir Next LT Pro" panose="020B0504020202020204" pitchFamily="34" charset="77"/>
              </a:rPr>
              <a:t>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B641DF8-623D-134C-A712-FB76062C180B}"/>
              </a:ext>
            </a:extLst>
          </p:cNvPr>
          <p:cNvSpPr txBox="1"/>
          <p:nvPr/>
        </p:nvSpPr>
        <p:spPr>
          <a:xfrm>
            <a:off x="2823411" y="2294021"/>
            <a:ext cx="702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Ideal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49D8F06-FA28-3F48-AC44-3FB9723DC39C}"/>
              </a:ext>
            </a:extLst>
          </p:cNvPr>
          <p:cNvSpPr txBox="1"/>
          <p:nvPr/>
        </p:nvSpPr>
        <p:spPr>
          <a:xfrm>
            <a:off x="8863263" y="2269958"/>
            <a:ext cx="630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dirty="0">
                <a:latin typeface="Avenir Next LT Pro" panose="020B0504020202020204" pitchFamily="34" charset="77"/>
              </a:rPr>
              <a:t>Real</a:t>
            </a:r>
          </a:p>
        </p:txBody>
      </p:sp>
      <p:sp>
        <p:nvSpPr>
          <p:cNvPr id="55" name="L-shape 54">
            <a:extLst>
              <a:ext uri="{FF2B5EF4-FFF2-40B4-BE49-F238E27FC236}">
                <a16:creationId xmlns:a16="http://schemas.microsoft.com/office/drawing/2014/main" id="{2621FE29-DC29-774B-9FF9-20FE8E7285EF}"/>
              </a:ext>
            </a:extLst>
          </p:cNvPr>
          <p:cNvSpPr/>
          <p:nvPr/>
        </p:nvSpPr>
        <p:spPr>
          <a:xfrm rot="10800000">
            <a:off x="7796463" y="3144251"/>
            <a:ext cx="2679032" cy="2646948"/>
          </a:xfrm>
          <a:prstGeom prst="corner">
            <a:avLst>
              <a:gd name="adj1" fmla="val 16904"/>
              <a:gd name="adj2" fmla="val 15836"/>
            </a:avLst>
          </a:prstGeom>
          <a:solidFill>
            <a:srgbClr val="5EA5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CFB0152-EC61-624A-AA36-BB38CB5CE988}"/>
              </a:ext>
            </a:extLst>
          </p:cNvPr>
          <p:cNvSpPr txBox="1"/>
          <p:nvPr/>
        </p:nvSpPr>
        <p:spPr>
          <a:xfrm>
            <a:off x="7796462" y="3144251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dirty="0">
                <a:solidFill>
                  <a:srgbClr val="FFFFFF"/>
                </a:solidFill>
                <a:latin typeface="Avenir Next LT Pro" panose="020B0504020202020204" pitchFamily="34" charset="77"/>
              </a:rPr>
              <a:t>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CFE5161-23A1-9849-9E27-82D9B347E3DC}"/>
              </a:ext>
            </a:extLst>
          </p:cNvPr>
          <p:cNvSpPr/>
          <p:nvPr/>
        </p:nvSpPr>
        <p:spPr>
          <a:xfrm>
            <a:off x="2260497" y="3991605"/>
            <a:ext cx="320922" cy="328863"/>
          </a:xfrm>
          <a:prstGeom prst="rect">
            <a:avLst/>
          </a:prstGeom>
          <a:solidFill>
            <a:srgbClr val="5EA5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A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09988432-5267-0347-AC2B-2EAF00DF08CB}"/>
              </a:ext>
            </a:extLst>
          </p:cNvPr>
          <p:cNvSpPr/>
          <p:nvPr/>
        </p:nvSpPr>
        <p:spPr>
          <a:xfrm>
            <a:off x="3432304" y="5085465"/>
            <a:ext cx="320922" cy="328863"/>
          </a:xfrm>
          <a:prstGeom prst="rect">
            <a:avLst/>
          </a:prstGeom>
          <a:solidFill>
            <a:srgbClr val="5EA5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B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30FCD75E-3507-CD4B-9DA7-02A321F0CCED}"/>
              </a:ext>
            </a:extLst>
          </p:cNvPr>
          <p:cNvSpPr/>
          <p:nvPr/>
        </p:nvSpPr>
        <p:spPr>
          <a:xfrm>
            <a:off x="8142207" y="4092264"/>
            <a:ext cx="320922" cy="328863"/>
          </a:xfrm>
          <a:prstGeom prst="rect">
            <a:avLst/>
          </a:prstGeom>
          <a:solidFill>
            <a:srgbClr val="5EA5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A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61DEA03F-BF7A-1F47-A1C7-EF66236276AC}"/>
              </a:ext>
            </a:extLst>
          </p:cNvPr>
          <p:cNvSpPr/>
          <p:nvPr/>
        </p:nvSpPr>
        <p:spPr>
          <a:xfrm>
            <a:off x="8833749" y="5151043"/>
            <a:ext cx="320922" cy="328863"/>
          </a:xfrm>
          <a:prstGeom prst="rect">
            <a:avLst/>
          </a:prstGeom>
          <a:solidFill>
            <a:srgbClr val="5EA5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B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EF50A600-327C-C84B-A3B5-FD50C9241A1D}"/>
              </a:ext>
            </a:extLst>
          </p:cNvPr>
          <p:cNvSpPr/>
          <p:nvPr/>
        </p:nvSpPr>
        <p:spPr>
          <a:xfrm>
            <a:off x="1939575" y="4704347"/>
            <a:ext cx="1090864" cy="1086852"/>
          </a:xfrm>
          <a:prstGeom prst="rect">
            <a:avLst/>
          </a:prstGeom>
          <a:solidFill>
            <a:srgbClr val="5EA5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F</a:t>
            </a:r>
            <a:r>
              <a:rPr lang="en-PT" baseline="-25000" dirty="0">
                <a:latin typeface="Avenir Next LT Pro" panose="020B0504020202020204" pitchFamily="34" charset="77"/>
              </a:rPr>
              <a:t>OLE</a:t>
            </a:r>
            <a:endParaRPr lang="en-PT" dirty="0">
              <a:latin typeface="Avenir Next LT Pro" panose="020B0504020202020204" pitchFamily="34" charset="77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282BC3C-1FC3-1F4F-95CC-8AF1E0A713E3}"/>
              </a:ext>
            </a:extLst>
          </p:cNvPr>
          <p:cNvCxnSpPr>
            <a:cxnSpLocks/>
          </p:cNvCxnSpPr>
          <p:nvPr/>
        </p:nvCxnSpPr>
        <p:spPr>
          <a:xfrm>
            <a:off x="8302668" y="4478113"/>
            <a:ext cx="456847" cy="837361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E0ED194-6E14-C04F-B923-3FC59F754F3E}"/>
              </a:ext>
            </a:extLst>
          </p:cNvPr>
          <p:cNvSpPr txBox="1"/>
          <p:nvPr/>
        </p:nvSpPr>
        <p:spPr>
          <a:xfrm>
            <a:off x="8484972" y="4578139"/>
            <a:ext cx="8274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sz="105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Transcript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49E3D1E2-3DC9-8548-81C2-F071C3573EC2}"/>
              </a:ext>
            </a:extLst>
          </p:cNvPr>
          <p:cNvCxnSpPr>
            <a:cxnSpLocks/>
          </p:cNvCxnSpPr>
          <p:nvPr/>
        </p:nvCxnSpPr>
        <p:spPr>
          <a:xfrm>
            <a:off x="8302668" y="3642173"/>
            <a:ext cx="0" cy="430887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1D526D49-104F-8F40-ADAD-7F853D3E1238}"/>
              </a:ext>
            </a:extLst>
          </p:cNvPr>
          <p:cNvCxnSpPr>
            <a:cxnSpLocks/>
          </p:cNvCxnSpPr>
          <p:nvPr/>
        </p:nvCxnSpPr>
        <p:spPr>
          <a:xfrm flipH="1">
            <a:off x="9296400" y="5315475"/>
            <a:ext cx="704774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EF32B96A-17AF-844A-A249-3B94E475F55D}"/>
              </a:ext>
            </a:extLst>
          </p:cNvPr>
          <p:cNvSpPr txBox="1"/>
          <p:nvPr/>
        </p:nvSpPr>
        <p:spPr>
          <a:xfrm>
            <a:off x="8386657" y="3642173"/>
            <a:ext cx="74571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sz="105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Inputs &amp;</a:t>
            </a:r>
          </a:p>
          <a:p>
            <a:r>
              <a:rPr lang="en-PT" sz="105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 Outputs</a:t>
            </a: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7EC0F928-7A53-834F-841C-B2BEA27CB19A}"/>
              </a:ext>
            </a:extLst>
          </p:cNvPr>
          <p:cNvCxnSpPr>
            <a:cxnSpLocks/>
          </p:cNvCxnSpPr>
          <p:nvPr/>
        </p:nvCxnSpPr>
        <p:spPr>
          <a:xfrm>
            <a:off x="2415582" y="3642173"/>
            <a:ext cx="0" cy="333458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0F37D52-AE08-A84E-94EE-5FC2DA70D761}"/>
              </a:ext>
            </a:extLst>
          </p:cNvPr>
          <p:cNvCxnSpPr>
            <a:cxnSpLocks/>
          </p:cNvCxnSpPr>
          <p:nvPr/>
        </p:nvCxnSpPr>
        <p:spPr>
          <a:xfrm>
            <a:off x="2426367" y="4337275"/>
            <a:ext cx="0" cy="333458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095B7BA-728E-E14D-9E3A-712CB9A14365}"/>
              </a:ext>
            </a:extLst>
          </p:cNvPr>
          <p:cNvCxnSpPr>
            <a:cxnSpLocks/>
          </p:cNvCxnSpPr>
          <p:nvPr/>
        </p:nvCxnSpPr>
        <p:spPr>
          <a:xfrm flipH="1">
            <a:off x="3788230" y="5247773"/>
            <a:ext cx="378821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D5FA104C-8AB3-8145-BFF1-7F489B0160FC}"/>
              </a:ext>
            </a:extLst>
          </p:cNvPr>
          <p:cNvSpPr txBox="1"/>
          <p:nvPr/>
        </p:nvSpPr>
        <p:spPr>
          <a:xfrm>
            <a:off x="9209674" y="5405696"/>
            <a:ext cx="74571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sz="105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Inputs &amp;</a:t>
            </a:r>
          </a:p>
          <a:p>
            <a:r>
              <a:rPr lang="en-PT" sz="105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 Outputs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AC745873-B384-7741-8CCF-6273ECE841F1}"/>
              </a:ext>
            </a:extLst>
          </p:cNvPr>
          <p:cNvCxnSpPr>
            <a:cxnSpLocks/>
          </p:cNvCxnSpPr>
          <p:nvPr/>
        </p:nvCxnSpPr>
        <p:spPr>
          <a:xfrm flipH="1">
            <a:off x="3030439" y="5247773"/>
            <a:ext cx="378821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3A26C75-E805-A141-81E1-AD38462AB6B7}"/>
                  </a:ext>
                </a:extLst>
              </p:cNvPr>
              <p:cNvSpPr txBox="1"/>
              <p:nvPr/>
            </p:nvSpPr>
            <p:spPr>
              <a:xfrm>
                <a:off x="6096000" y="4393734"/>
                <a:ext cx="22281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T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</m:oMath>
                  </m:oMathPara>
                </a14:m>
                <a:endParaRPr lang="en-PT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3A26C75-E805-A141-81E1-AD38462AB6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4393734"/>
                <a:ext cx="222817" cy="276999"/>
              </a:xfrm>
              <a:prstGeom prst="rect">
                <a:avLst/>
              </a:prstGeom>
              <a:blipFill>
                <a:blip r:embed="rId5"/>
                <a:stretch>
                  <a:fillRect l="-11111" r="-11111"/>
                </a:stretch>
              </a:blipFill>
            </p:spPr>
            <p:txBody>
              <a:bodyPr/>
              <a:lstStyle/>
              <a:p>
                <a:r>
                  <a:rPr lang="en-P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TextBox 36">
            <a:extLst>
              <a:ext uri="{FF2B5EF4-FFF2-40B4-BE49-F238E27FC236}">
                <a16:creationId xmlns:a16="http://schemas.microsoft.com/office/drawing/2014/main" id="{5591EA4B-EBE2-0C42-B2E7-D304A5F50F5D}"/>
              </a:ext>
            </a:extLst>
          </p:cNvPr>
          <p:cNvSpPr txBox="1"/>
          <p:nvPr/>
        </p:nvSpPr>
        <p:spPr>
          <a:xfrm>
            <a:off x="6045183" y="4110101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dirty="0">
                <a:latin typeface="Avenir Next LT Pro" panose="020B0504020202020204" pitchFamily="34" charset="77"/>
              </a:rPr>
              <a:t>E</a:t>
            </a:r>
          </a:p>
        </p:txBody>
      </p:sp>
    </p:spTree>
    <p:extLst>
      <p:ext uri="{BB962C8B-B14F-4D97-AF65-F5344CB8AC3E}">
        <p14:creationId xmlns:p14="http://schemas.microsoft.com/office/powerpoint/2010/main" val="195753292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Quantum OLE </a:t>
            </a:r>
            <a:r>
              <a:rPr lang="en-PT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|</a:t>
            </a:r>
            <a:r>
              <a:rPr lang="en-PT" dirty="0">
                <a:latin typeface="Avenir Next LT Pro" panose="020B0504020202020204" pitchFamily="34" charset="77"/>
              </a:rPr>
              <a:t> UC security</a:t>
            </a:r>
          </a:p>
        </p:txBody>
      </p:sp>
      <p:pic>
        <p:nvPicPr>
          <p:cNvPr id="79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F1873EB7-1A38-B347-BDCD-7145AEA1E0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  <p:pic>
        <p:nvPicPr>
          <p:cNvPr id="4" name="Picture 3" descr="A picture containing timeline&#10;&#10;Description automatically generated">
            <a:extLst>
              <a:ext uri="{FF2B5EF4-FFF2-40B4-BE49-F238E27FC236}">
                <a16:creationId xmlns:a16="http://schemas.microsoft.com/office/drawing/2014/main" id="{ABCDAC2C-C9DB-4740-AEF8-B322E66284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9674" y="447284"/>
            <a:ext cx="2529484" cy="1155093"/>
          </a:xfrm>
          <a:prstGeom prst="rect">
            <a:avLst/>
          </a:prstGeom>
        </p:spPr>
      </p:pic>
      <p:sp>
        <p:nvSpPr>
          <p:cNvPr id="8" name="L-shape 7">
            <a:extLst>
              <a:ext uri="{FF2B5EF4-FFF2-40B4-BE49-F238E27FC236}">
                <a16:creationId xmlns:a16="http://schemas.microsoft.com/office/drawing/2014/main" id="{9A563DA8-7055-314F-A3BF-726B3D0D945F}"/>
              </a:ext>
            </a:extLst>
          </p:cNvPr>
          <p:cNvSpPr/>
          <p:nvPr/>
        </p:nvSpPr>
        <p:spPr>
          <a:xfrm rot="10800000">
            <a:off x="1939576" y="3144251"/>
            <a:ext cx="2679032" cy="2646948"/>
          </a:xfrm>
          <a:prstGeom prst="corner">
            <a:avLst>
              <a:gd name="adj1" fmla="val 16904"/>
              <a:gd name="adj2" fmla="val 15836"/>
            </a:avLst>
          </a:prstGeom>
          <a:solidFill>
            <a:srgbClr val="5EA5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FFA40E-3FAD-C447-8CEC-15B8C5894DE0}"/>
              </a:ext>
            </a:extLst>
          </p:cNvPr>
          <p:cNvSpPr txBox="1"/>
          <p:nvPr/>
        </p:nvSpPr>
        <p:spPr>
          <a:xfrm>
            <a:off x="1939575" y="3144251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dirty="0">
                <a:solidFill>
                  <a:srgbClr val="FFFFFF"/>
                </a:solidFill>
                <a:latin typeface="Avenir Next LT Pro" panose="020B0504020202020204" pitchFamily="34" charset="77"/>
              </a:rPr>
              <a:t>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B641DF8-623D-134C-A712-FB76062C180B}"/>
              </a:ext>
            </a:extLst>
          </p:cNvPr>
          <p:cNvSpPr txBox="1"/>
          <p:nvPr/>
        </p:nvSpPr>
        <p:spPr>
          <a:xfrm>
            <a:off x="2823411" y="2294021"/>
            <a:ext cx="702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Ideal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49D8F06-FA28-3F48-AC44-3FB9723DC39C}"/>
              </a:ext>
            </a:extLst>
          </p:cNvPr>
          <p:cNvSpPr txBox="1"/>
          <p:nvPr/>
        </p:nvSpPr>
        <p:spPr>
          <a:xfrm>
            <a:off x="8863263" y="2269958"/>
            <a:ext cx="630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dirty="0">
                <a:latin typeface="Avenir Next LT Pro" panose="020B0504020202020204" pitchFamily="34" charset="77"/>
              </a:rPr>
              <a:t>Real</a:t>
            </a:r>
          </a:p>
        </p:txBody>
      </p:sp>
      <p:sp>
        <p:nvSpPr>
          <p:cNvPr id="55" name="L-shape 54">
            <a:extLst>
              <a:ext uri="{FF2B5EF4-FFF2-40B4-BE49-F238E27FC236}">
                <a16:creationId xmlns:a16="http://schemas.microsoft.com/office/drawing/2014/main" id="{2621FE29-DC29-774B-9FF9-20FE8E7285EF}"/>
              </a:ext>
            </a:extLst>
          </p:cNvPr>
          <p:cNvSpPr/>
          <p:nvPr/>
        </p:nvSpPr>
        <p:spPr>
          <a:xfrm rot="10800000">
            <a:off x="7796463" y="3144251"/>
            <a:ext cx="2679032" cy="2646948"/>
          </a:xfrm>
          <a:prstGeom prst="corner">
            <a:avLst>
              <a:gd name="adj1" fmla="val 16904"/>
              <a:gd name="adj2" fmla="val 15836"/>
            </a:avLst>
          </a:prstGeom>
          <a:solidFill>
            <a:srgbClr val="5EA5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CFB0152-EC61-624A-AA36-BB38CB5CE988}"/>
              </a:ext>
            </a:extLst>
          </p:cNvPr>
          <p:cNvSpPr txBox="1"/>
          <p:nvPr/>
        </p:nvSpPr>
        <p:spPr>
          <a:xfrm>
            <a:off x="7796462" y="3144251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dirty="0">
                <a:solidFill>
                  <a:srgbClr val="FFFFFF"/>
                </a:solidFill>
                <a:latin typeface="Avenir Next LT Pro" panose="020B0504020202020204" pitchFamily="34" charset="77"/>
              </a:rPr>
              <a:t>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CFE5161-23A1-9849-9E27-82D9B347E3DC}"/>
              </a:ext>
            </a:extLst>
          </p:cNvPr>
          <p:cNvSpPr/>
          <p:nvPr/>
        </p:nvSpPr>
        <p:spPr>
          <a:xfrm>
            <a:off x="2260497" y="3991605"/>
            <a:ext cx="320922" cy="328863"/>
          </a:xfrm>
          <a:prstGeom prst="rect">
            <a:avLst/>
          </a:prstGeom>
          <a:solidFill>
            <a:srgbClr val="5EA5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A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09988432-5267-0347-AC2B-2EAF00DF08CB}"/>
              </a:ext>
            </a:extLst>
          </p:cNvPr>
          <p:cNvSpPr/>
          <p:nvPr/>
        </p:nvSpPr>
        <p:spPr>
          <a:xfrm>
            <a:off x="3432304" y="5085465"/>
            <a:ext cx="320922" cy="328863"/>
          </a:xfrm>
          <a:prstGeom prst="rect">
            <a:avLst/>
          </a:prstGeom>
          <a:solidFill>
            <a:srgbClr val="5EA5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B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30FCD75E-3507-CD4B-9DA7-02A321F0CCED}"/>
              </a:ext>
            </a:extLst>
          </p:cNvPr>
          <p:cNvSpPr/>
          <p:nvPr/>
        </p:nvSpPr>
        <p:spPr>
          <a:xfrm>
            <a:off x="8142207" y="4092264"/>
            <a:ext cx="320922" cy="328863"/>
          </a:xfrm>
          <a:prstGeom prst="rect">
            <a:avLst/>
          </a:prstGeom>
          <a:solidFill>
            <a:srgbClr val="5EA5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A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61DEA03F-BF7A-1F47-A1C7-EF66236276AC}"/>
              </a:ext>
            </a:extLst>
          </p:cNvPr>
          <p:cNvSpPr/>
          <p:nvPr/>
        </p:nvSpPr>
        <p:spPr>
          <a:xfrm>
            <a:off x="8833749" y="5151043"/>
            <a:ext cx="320922" cy="328863"/>
          </a:xfrm>
          <a:prstGeom prst="rect">
            <a:avLst/>
          </a:prstGeom>
          <a:solidFill>
            <a:srgbClr val="5EA5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B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EF50A600-327C-C84B-A3B5-FD50C9241A1D}"/>
              </a:ext>
            </a:extLst>
          </p:cNvPr>
          <p:cNvSpPr/>
          <p:nvPr/>
        </p:nvSpPr>
        <p:spPr>
          <a:xfrm>
            <a:off x="1939575" y="4704347"/>
            <a:ext cx="1090864" cy="1086852"/>
          </a:xfrm>
          <a:prstGeom prst="rect">
            <a:avLst/>
          </a:prstGeom>
          <a:solidFill>
            <a:srgbClr val="5EA5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F</a:t>
            </a:r>
            <a:r>
              <a:rPr lang="en-PT" baseline="-25000" dirty="0">
                <a:latin typeface="Avenir Next LT Pro" panose="020B0504020202020204" pitchFamily="34" charset="77"/>
              </a:rPr>
              <a:t>OLE</a:t>
            </a:r>
            <a:endParaRPr lang="en-PT" dirty="0">
              <a:latin typeface="Avenir Next LT Pro" panose="020B0504020202020204" pitchFamily="34" charset="77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282BC3C-1FC3-1F4F-95CC-8AF1E0A713E3}"/>
              </a:ext>
            </a:extLst>
          </p:cNvPr>
          <p:cNvCxnSpPr>
            <a:cxnSpLocks/>
          </p:cNvCxnSpPr>
          <p:nvPr/>
        </p:nvCxnSpPr>
        <p:spPr>
          <a:xfrm>
            <a:off x="8302668" y="4478113"/>
            <a:ext cx="456847" cy="837361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E0ED194-6E14-C04F-B923-3FC59F754F3E}"/>
              </a:ext>
            </a:extLst>
          </p:cNvPr>
          <p:cNvSpPr txBox="1"/>
          <p:nvPr/>
        </p:nvSpPr>
        <p:spPr>
          <a:xfrm>
            <a:off x="8484972" y="4578139"/>
            <a:ext cx="8274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sz="105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Transcript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49E3D1E2-3DC9-8548-81C2-F071C3573EC2}"/>
              </a:ext>
            </a:extLst>
          </p:cNvPr>
          <p:cNvCxnSpPr>
            <a:cxnSpLocks/>
          </p:cNvCxnSpPr>
          <p:nvPr/>
        </p:nvCxnSpPr>
        <p:spPr>
          <a:xfrm>
            <a:off x="8302668" y="3642173"/>
            <a:ext cx="0" cy="430887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1D526D49-104F-8F40-ADAD-7F853D3E1238}"/>
              </a:ext>
            </a:extLst>
          </p:cNvPr>
          <p:cNvCxnSpPr>
            <a:cxnSpLocks/>
          </p:cNvCxnSpPr>
          <p:nvPr/>
        </p:nvCxnSpPr>
        <p:spPr>
          <a:xfrm flipH="1">
            <a:off x="9296400" y="5315475"/>
            <a:ext cx="704774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EF32B96A-17AF-844A-A249-3B94E475F55D}"/>
              </a:ext>
            </a:extLst>
          </p:cNvPr>
          <p:cNvSpPr txBox="1"/>
          <p:nvPr/>
        </p:nvSpPr>
        <p:spPr>
          <a:xfrm>
            <a:off x="8386657" y="3642173"/>
            <a:ext cx="74571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sz="105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Inputs &amp;</a:t>
            </a:r>
          </a:p>
          <a:p>
            <a:r>
              <a:rPr lang="en-PT" sz="105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 Outputs</a:t>
            </a: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7EC0F928-7A53-834F-841C-B2BEA27CB19A}"/>
              </a:ext>
            </a:extLst>
          </p:cNvPr>
          <p:cNvCxnSpPr>
            <a:cxnSpLocks/>
          </p:cNvCxnSpPr>
          <p:nvPr/>
        </p:nvCxnSpPr>
        <p:spPr>
          <a:xfrm>
            <a:off x="2415582" y="3642173"/>
            <a:ext cx="0" cy="333458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0F37D52-AE08-A84E-94EE-5FC2DA70D761}"/>
              </a:ext>
            </a:extLst>
          </p:cNvPr>
          <p:cNvCxnSpPr>
            <a:cxnSpLocks/>
          </p:cNvCxnSpPr>
          <p:nvPr/>
        </p:nvCxnSpPr>
        <p:spPr>
          <a:xfrm>
            <a:off x="2426367" y="4337275"/>
            <a:ext cx="0" cy="333458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095B7BA-728E-E14D-9E3A-712CB9A14365}"/>
              </a:ext>
            </a:extLst>
          </p:cNvPr>
          <p:cNvCxnSpPr>
            <a:cxnSpLocks/>
          </p:cNvCxnSpPr>
          <p:nvPr/>
        </p:nvCxnSpPr>
        <p:spPr>
          <a:xfrm flipH="1">
            <a:off x="3788230" y="5247773"/>
            <a:ext cx="378821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D5FA104C-8AB3-8145-BFF1-7F489B0160FC}"/>
              </a:ext>
            </a:extLst>
          </p:cNvPr>
          <p:cNvSpPr txBox="1"/>
          <p:nvPr/>
        </p:nvSpPr>
        <p:spPr>
          <a:xfrm>
            <a:off x="9209674" y="5405696"/>
            <a:ext cx="74571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sz="105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Inputs &amp;</a:t>
            </a:r>
          </a:p>
          <a:p>
            <a:r>
              <a:rPr lang="en-PT" sz="105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 Outputs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AC745873-B384-7741-8CCF-6273ECE841F1}"/>
              </a:ext>
            </a:extLst>
          </p:cNvPr>
          <p:cNvCxnSpPr>
            <a:cxnSpLocks/>
          </p:cNvCxnSpPr>
          <p:nvPr/>
        </p:nvCxnSpPr>
        <p:spPr>
          <a:xfrm flipH="1">
            <a:off x="3030439" y="5247773"/>
            <a:ext cx="378821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3A26C75-E805-A141-81E1-AD38462AB6B7}"/>
                  </a:ext>
                </a:extLst>
              </p:cNvPr>
              <p:cNvSpPr txBox="1"/>
              <p:nvPr/>
            </p:nvSpPr>
            <p:spPr>
              <a:xfrm>
                <a:off x="6096000" y="4393734"/>
                <a:ext cx="22281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T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</m:oMath>
                  </m:oMathPara>
                </a14:m>
                <a:endParaRPr lang="en-PT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3A26C75-E805-A141-81E1-AD38462AB6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4393734"/>
                <a:ext cx="222817" cy="276999"/>
              </a:xfrm>
              <a:prstGeom prst="rect">
                <a:avLst/>
              </a:prstGeom>
              <a:blipFill>
                <a:blip r:embed="rId5"/>
                <a:stretch>
                  <a:fillRect l="-11111" r="-11111"/>
                </a:stretch>
              </a:blipFill>
            </p:spPr>
            <p:txBody>
              <a:bodyPr/>
              <a:lstStyle/>
              <a:p>
                <a:r>
                  <a:rPr lang="en-P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TextBox 36">
            <a:extLst>
              <a:ext uri="{FF2B5EF4-FFF2-40B4-BE49-F238E27FC236}">
                <a16:creationId xmlns:a16="http://schemas.microsoft.com/office/drawing/2014/main" id="{5591EA4B-EBE2-0C42-B2E7-D304A5F50F5D}"/>
              </a:ext>
            </a:extLst>
          </p:cNvPr>
          <p:cNvSpPr txBox="1"/>
          <p:nvPr/>
        </p:nvSpPr>
        <p:spPr>
          <a:xfrm>
            <a:off x="6045183" y="4110101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dirty="0">
                <a:latin typeface="Avenir Next LT Pro" panose="020B0504020202020204" pitchFamily="34" charset="77"/>
              </a:rPr>
              <a:t>E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C014EA5-8D66-8B4C-8A7A-CEA8B7B34600}"/>
              </a:ext>
            </a:extLst>
          </p:cNvPr>
          <p:cNvCxnSpPr>
            <a:cxnSpLocks/>
          </p:cNvCxnSpPr>
          <p:nvPr/>
        </p:nvCxnSpPr>
        <p:spPr>
          <a:xfrm>
            <a:off x="2664104" y="4132935"/>
            <a:ext cx="915012" cy="890408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F533331C-85CF-F34C-AA41-3E383411821A}"/>
              </a:ext>
            </a:extLst>
          </p:cNvPr>
          <p:cNvSpPr txBox="1"/>
          <p:nvPr/>
        </p:nvSpPr>
        <p:spPr>
          <a:xfrm>
            <a:off x="3033797" y="4174801"/>
            <a:ext cx="79701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sz="105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No</a:t>
            </a:r>
          </a:p>
          <a:p>
            <a:pPr algn="ctr"/>
            <a:r>
              <a:rPr lang="en-PT" sz="105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Transcript</a:t>
            </a:r>
          </a:p>
        </p:txBody>
      </p:sp>
      <p:sp>
        <p:nvSpPr>
          <p:cNvPr id="5" name="Cross 4">
            <a:extLst>
              <a:ext uri="{FF2B5EF4-FFF2-40B4-BE49-F238E27FC236}">
                <a16:creationId xmlns:a16="http://schemas.microsoft.com/office/drawing/2014/main" id="{8A1A476D-93EC-B548-AE00-7A420DD8ADDC}"/>
              </a:ext>
            </a:extLst>
          </p:cNvPr>
          <p:cNvSpPr/>
          <p:nvPr/>
        </p:nvSpPr>
        <p:spPr>
          <a:xfrm>
            <a:off x="3308015" y="4757565"/>
            <a:ext cx="158788" cy="158788"/>
          </a:xfrm>
          <a:prstGeom prst="plus">
            <a:avLst>
              <a:gd name="adj" fmla="val 50000"/>
            </a:avLst>
          </a:prstGeom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 dirty="0"/>
          </a:p>
        </p:txBody>
      </p:sp>
      <p:sp>
        <p:nvSpPr>
          <p:cNvPr id="33" name="Cross 32">
            <a:extLst>
              <a:ext uri="{FF2B5EF4-FFF2-40B4-BE49-F238E27FC236}">
                <a16:creationId xmlns:a16="http://schemas.microsoft.com/office/drawing/2014/main" id="{B52041D5-F119-4141-A5EE-974615143FD7}"/>
              </a:ext>
            </a:extLst>
          </p:cNvPr>
          <p:cNvSpPr/>
          <p:nvPr/>
        </p:nvSpPr>
        <p:spPr>
          <a:xfrm>
            <a:off x="2792324" y="4256454"/>
            <a:ext cx="158788" cy="158788"/>
          </a:xfrm>
          <a:prstGeom prst="plus">
            <a:avLst>
              <a:gd name="adj" fmla="val 50000"/>
            </a:avLst>
          </a:prstGeom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34" name="Cross 33">
            <a:extLst>
              <a:ext uri="{FF2B5EF4-FFF2-40B4-BE49-F238E27FC236}">
                <a16:creationId xmlns:a16="http://schemas.microsoft.com/office/drawing/2014/main" id="{DF265315-D22D-B043-AFAF-B095E283F74E}"/>
              </a:ext>
            </a:extLst>
          </p:cNvPr>
          <p:cNvSpPr/>
          <p:nvPr/>
        </p:nvSpPr>
        <p:spPr>
          <a:xfrm>
            <a:off x="3049779" y="4511945"/>
            <a:ext cx="158788" cy="158788"/>
          </a:xfrm>
          <a:prstGeom prst="plus">
            <a:avLst>
              <a:gd name="adj" fmla="val 50000"/>
            </a:avLst>
          </a:prstGeom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13541240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Motivation</a:t>
            </a:r>
          </a:p>
        </p:txBody>
      </p:sp>
      <p:pic>
        <p:nvPicPr>
          <p:cNvPr id="9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CE03CE94-B9D3-1E45-9515-DA7C134442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8BEAC99-8595-7E41-B721-EE11893C1F50}"/>
              </a:ext>
            </a:extLst>
          </p:cNvPr>
          <p:cNvSpPr txBox="1"/>
          <p:nvPr/>
        </p:nvSpPr>
        <p:spPr>
          <a:xfrm>
            <a:off x="5461000" y="1690688"/>
            <a:ext cx="127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2800" dirty="0">
                <a:latin typeface="Avenir Next LT Pro" panose="020B0504020202020204" pitchFamily="34" charset="77"/>
              </a:rPr>
              <a:t>SMC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A094C30-4018-DE49-81E3-167051EE8C19}"/>
              </a:ext>
            </a:extLst>
          </p:cNvPr>
          <p:cNvCxnSpPr>
            <a:cxnSpLocks/>
          </p:cNvCxnSpPr>
          <p:nvPr/>
        </p:nvCxnSpPr>
        <p:spPr>
          <a:xfrm>
            <a:off x="6096000" y="2459736"/>
            <a:ext cx="0" cy="401647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BD2FF937-53E1-0D46-BFE6-ED2FB43D7FA7}"/>
              </a:ext>
            </a:extLst>
          </p:cNvPr>
          <p:cNvSpPr txBox="1"/>
          <p:nvPr/>
        </p:nvSpPr>
        <p:spPr>
          <a:xfrm>
            <a:off x="433833" y="3218527"/>
            <a:ext cx="1605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2000" dirty="0">
                <a:latin typeface="Avenir Next LT Pro" panose="020B0504020202020204" pitchFamily="34" charset="77"/>
              </a:rPr>
              <a:t>Primitive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56369AF-6094-5243-8027-CA408D735E3D}"/>
              </a:ext>
            </a:extLst>
          </p:cNvPr>
          <p:cNvGrpSpPr/>
          <p:nvPr/>
        </p:nvGrpSpPr>
        <p:grpSpPr>
          <a:xfrm>
            <a:off x="3423854" y="4544502"/>
            <a:ext cx="932820" cy="932820"/>
            <a:chOff x="2955279" y="2965308"/>
            <a:chExt cx="1872000" cy="1872000"/>
          </a:xfrm>
        </p:grpSpPr>
        <p:pic>
          <p:nvPicPr>
            <p:cNvPr id="21" name="Picture 20" descr="Diagram, schematic&#10;&#10;Description automatically generated">
              <a:extLst>
                <a:ext uri="{FF2B5EF4-FFF2-40B4-BE49-F238E27FC236}">
                  <a16:creationId xmlns:a16="http://schemas.microsoft.com/office/drawing/2014/main" id="{D13EF960-944D-D74C-8ED9-5F8FA35BD68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62207" y="3446516"/>
              <a:ext cx="1605392" cy="945742"/>
            </a:xfrm>
            <a:prstGeom prst="rect">
              <a:avLst/>
            </a:prstGeom>
          </p:spPr>
        </p:pic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B2BD31AF-34DA-3E4A-8E0D-09CCD6EDE29B}"/>
                </a:ext>
              </a:extLst>
            </p:cNvPr>
            <p:cNvSpPr/>
            <p:nvPr/>
          </p:nvSpPr>
          <p:spPr>
            <a:xfrm>
              <a:off x="2955279" y="2965308"/>
              <a:ext cx="1872000" cy="1872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4A506D6-7A42-8B48-A604-ECA7202D800E}"/>
              </a:ext>
            </a:extLst>
          </p:cNvPr>
          <p:cNvGrpSpPr/>
          <p:nvPr/>
        </p:nvGrpSpPr>
        <p:grpSpPr>
          <a:xfrm>
            <a:off x="7833292" y="4544502"/>
            <a:ext cx="932820" cy="932820"/>
            <a:chOff x="7364721" y="2983387"/>
            <a:chExt cx="1872000" cy="1872000"/>
          </a:xfrm>
        </p:grpSpPr>
        <p:pic>
          <p:nvPicPr>
            <p:cNvPr id="26" name="Picture 25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F7269F34-4350-3244-9B6A-BF0714B0EE2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782235" y="3429000"/>
              <a:ext cx="1036971" cy="944616"/>
            </a:xfrm>
            <a:prstGeom prst="rect">
              <a:avLst/>
            </a:prstGeom>
          </p:spPr>
        </p:pic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4E4A4228-50E9-3A44-84F7-3DF15F675686}"/>
                </a:ext>
              </a:extLst>
            </p:cNvPr>
            <p:cNvSpPr/>
            <p:nvPr/>
          </p:nvSpPr>
          <p:spPr>
            <a:xfrm>
              <a:off x="7364721" y="2983387"/>
              <a:ext cx="1872000" cy="1872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99830B3A-7426-3248-9F05-27579D55B767}"/>
              </a:ext>
            </a:extLst>
          </p:cNvPr>
          <p:cNvSpPr txBox="1"/>
          <p:nvPr/>
        </p:nvSpPr>
        <p:spPr>
          <a:xfrm>
            <a:off x="432817" y="4820374"/>
            <a:ext cx="1605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2000" dirty="0">
                <a:latin typeface="Avenir Next LT Pro" panose="020B0504020202020204" pitchFamily="34" charset="77"/>
              </a:rPr>
              <a:t>Circuit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FA47141-C034-2343-8273-9A5C1F36CDC0}"/>
              </a:ext>
            </a:extLst>
          </p:cNvPr>
          <p:cNvCxnSpPr/>
          <p:nvPr/>
        </p:nvCxnSpPr>
        <p:spPr>
          <a:xfrm>
            <a:off x="447039" y="4416552"/>
            <a:ext cx="10597896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D210A35-5317-B44B-921C-43B35E251185}"/>
              </a:ext>
            </a:extLst>
          </p:cNvPr>
          <p:cNvCxnSpPr/>
          <p:nvPr/>
        </p:nvCxnSpPr>
        <p:spPr>
          <a:xfrm>
            <a:off x="432817" y="5605338"/>
            <a:ext cx="10597896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0526794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Quantum OLE </a:t>
            </a:r>
            <a:r>
              <a:rPr lang="en-PT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|</a:t>
            </a:r>
            <a:r>
              <a:rPr lang="en-PT" dirty="0">
                <a:latin typeface="Avenir Next LT Pro" panose="020B0504020202020204" pitchFamily="34" charset="77"/>
              </a:rPr>
              <a:t> UC security</a:t>
            </a:r>
          </a:p>
        </p:txBody>
      </p:sp>
      <p:pic>
        <p:nvPicPr>
          <p:cNvPr id="79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F1873EB7-1A38-B347-BDCD-7145AEA1E0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  <p:pic>
        <p:nvPicPr>
          <p:cNvPr id="4" name="Picture 3" descr="A picture containing timeline&#10;&#10;Description automatically generated">
            <a:extLst>
              <a:ext uri="{FF2B5EF4-FFF2-40B4-BE49-F238E27FC236}">
                <a16:creationId xmlns:a16="http://schemas.microsoft.com/office/drawing/2014/main" id="{ABCDAC2C-C9DB-4740-AEF8-B322E66284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9674" y="447284"/>
            <a:ext cx="2529484" cy="1155093"/>
          </a:xfrm>
          <a:prstGeom prst="rect">
            <a:avLst/>
          </a:prstGeom>
        </p:spPr>
      </p:pic>
      <p:sp>
        <p:nvSpPr>
          <p:cNvPr id="67" name="L-shape 66">
            <a:extLst>
              <a:ext uri="{FF2B5EF4-FFF2-40B4-BE49-F238E27FC236}">
                <a16:creationId xmlns:a16="http://schemas.microsoft.com/office/drawing/2014/main" id="{B71C6768-BBBD-484A-91F1-0C2C1D9597AC}"/>
              </a:ext>
            </a:extLst>
          </p:cNvPr>
          <p:cNvSpPr/>
          <p:nvPr/>
        </p:nvSpPr>
        <p:spPr>
          <a:xfrm rot="10800000">
            <a:off x="2568117" y="2587293"/>
            <a:ext cx="4251158" cy="3905582"/>
          </a:xfrm>
          <a:prstGeom prst="corner">
            <a:avLst>
              <a:gd name="adj1" fmla="val 10743"/>
              <a:gd name="adj2" fmla="val 10086"/>
            </a:avLst>
          </a:prstGeom>
          <a:solidFill>
            <a:srgbClr val="5EA5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 dirty="0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A1B37505-9FD8-FB49-ACAE-2AAEAC04CC79}"/>
              </a:ext>
            </a:extLst>
          </p:cNvPr>
          <p:cNvSpPr/>
          <p:nvPr/>
        </p:nvSpPr>
        <p:spPr>
          <a:xfrm>
            <a:off x="2568116" y="5305549"/>
            <a:ext cx="1090864" cy="1086852"/>
          </a:xfrm>
          <a:prstGeom prst="rect">
            <a:avLst/>
          </a:prstGeom>
          <a:solidFill>
            <a:srgbClr val="5EA5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F</a:t>
            </a:r>
            <a:r>
              <a:rPr lang="en-PT" baseline="-25000" dirty="0">
                <a:latin typeface="Avenir Next LT Pro" panose="020B0504020202020204" pitchFamily="34" charset="77"/>
              </a:rPr>
              <a:t>OLE</a:t>
            </a:r>
            <a:endParaRPr lang="en-PT" dirty="0">
              <a:latin typeface="Avenir Next LT Pro" panose="020B0504020202020204" pitchFamily="34" charset="7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E9B7B955-9242-C848-887A-2E336E2CC4B6}"/>
              </a:ext>
            </a:extLst>
          </p:cNvPr>
          <p:cNvSpPr txBox="1"/>
          <p:nvPr/>
        </p:nvSpPr>
        <p:spPr>
          <a:xfrm>
            <a:off x="2594551" y="2589786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dirty="0">
                <a:solidFill>
                  <a:srgbClr val="FFFFFF"/>
                </a:solidFill>
                <a:latin typeface="Avenir Next LT Pro" panose="020B0504020202020204" pitchFamily="34" charset="77"/>
              </a:rPr>
              <a:t>E</a:t>
            </a:r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C9F9817A-28FF-A842-9ECB-2419631CC40E}"/>
              </a:ext>
            </a:extLst>
          </p:cNvPr>
          <p:cNvCxnSpPr>
            <a:cxnSpLocks/>
          </p:cNvCxnSpPr>
          <p:nvPr/>
        </p:nvCxnSpPr>
        <p:spPr>
          <a:xfrm flipH="1">
            <a:off x="4917600" y="5909289"/>
            <a:ext cx="136800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6C923C84-B87E-9C40-9A29-CA24E1DD803E}"/>
              </a:ext>
            </a:extLst>
          </p:cNvPr>
          <p:cNvSpPr txBox="1"/>
          <p:nvPr/>
        </p:nvSpPr>
        <p:spPr>
          <a:xfrm>
            <a:off x="76534" y="3161038"/>
            <a:ext cx="2427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b="1" dirty="0">
                <a:latin typeface="Avenir Next LT Pro" panose="020B0504020202020204" pitchFamily="34" charset="77"/>
              </a:rPr>
              <a:t>Indistinguishability: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E50DDF08-7741-DB43-A5F0-AAC5E72600BF}"/>
              </a:ext>
            </a:extLst>
          </p:cNvPr>
          <p:cNvSpPr txBox="1"/>
          <p:nvPr/>
        </p:nvSpPr>
        <p:spPr>
          <a:xfrm>
            <a:off x="8863263" y="2269958"/>
            <a:ext cx="630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dirty="0">
                <a:latin typeface="Avenir Next LT Pro" panose="020B0504020202020204" pitchFamily="34" charset="77"/>
              </a:rPr>
              <a:t>Real</a:t>
            </a:r>
          </a:p>
        </p:txBody>
      </p:sp>
      <p:sp>
        <p:nvSpPr>
          <p:cNvPr id="83" name="L-shape 82">
            <a:extLst>
              <a:ext uri="{FF2B5EF4-FFF2-40B4-BE49-F238E27FC236}">
                <a16:creationId xmlns:a16="http://schemas.microsoft.com/office/drawing/2014/main" id="{53324298-06C5-E643-A072-B856B9B11131}"/>
              </a:ext>
            </a:extLst>
          </p:cNvPr>
          <p:cNvSpPr/>
          <p:nvPr/>
        </p:nvSpPr>
        <p:spPr>
          <a:xfrm rot="10800000">
            <a:off x="7796463" y="3144251"/>
            <a:ext cx="2679032" cy="2646948"/>
          </a:xfrm>
          <a:prstGeom prst="corner">
            <a:avLst>
              <a:gd name="adj1" fmla="val 16904"/>
              <a:gd name="adj2" fmla="val 15836"/>
            </a:avLst>
          </a:prstGeom>
          <a:solidFill>
            <a:srgbClr val="5EA5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 dirty="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D3A505E2-55A3-884B-8996-3ED111165CAB}"/>
              </a:ext>
            </a:extLst>
          </p:cNvPr>
          <p:cNvSpPr txBox="1"/>
          <p:nvPr/>
        </p:nvSpPr>
        <p:spPr>
          <a:xfrm>
            <a:off x="7796462" y="3144251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dirty="0">
                <a:solidFill>
                  <a:srgbClr val="FFFFFF"/>
                </a:solidFill>
                <a:latin typeface="Avenir Next LT Pro" panose="020B0504020202020204" pitchFamily="34" charset="77"/>
              </a:rPr>
              <a:t>E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5C01A2CF-2D4D-A945-85CA-8A9EE903AF6B}"/>
              </a:ext>
            </a:extLst>
          </p:cNvPr>
          <p:cNvSpPr/>
          <p:nvPr/>
        </p:nvSpPr>
        <p:spPr>
          <a:xfrm>
            <a:off x="8142207" y="4092264"/>
            <a:ext cx="320922" cy="328863"/>
          </a:xfrm>
          <a:prstGeom prst="rect">
            <a:avLst/>
          </a:prstGeom>
          <a:solidFill>
            <a:srgbClr val="5EA5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A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6C1C2194-0D28-2548-BDBC-2935C9E0A4AD}"/>
              </a:ext>
            </a:extLst>
          </p:cNvPr>
          <p:cNvSpPr/>
          <p:nvPr/>
        </p:nvSpPr>
        <p:spPr>
          <a:xfrm>
            <a:off x="8833749" y="5151043"/>
            <a:ext cx="320922" cy="328863"/>
          </a:xfrm>
          <a:prstGeom prst="rect">
            <a:avLst/>
          </a:prstGeom>
          <a:solidFill>
            <a:srgbClr val="5EA5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B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34442456-4218-404E-9057-5482FB7E1927}"/>
              </a:ext>
            </a:extLst>
          </p:cNvPr>
          <p:cNvCxnSpPr>
            <a:cxnSpLocks/>
          </p:cNvCxnSpPr>
          <p:nvPr/>
        </p:nvCxnSpPr>
        <p:spPr>
          <a:xfrm>
            <a:off x="8302668" y="4478113"/>
            <a:ext cx="456847" cy="837361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F5E7356F-FD5C-F946-BEC0-8959B47B54BF}"/>
              </a:ext>
            </a:extLst>
          </p:cNvPr>
          <p:cNvSpPr txBox="1"/>
          <p:nvPr/>
        </p:nvSpPr>
        <p:spPr>
          <a:xfrm>
            <a:off x="8484972" y="4578139"/>
            <a:ext cx="8274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sz="105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Transcript</a:t>
            </a:r>
          </a:p>
        </p:txBody>
      </p: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C12272C2-35C8-544B-8D81-F4C7375C49C9}"/>
              </a:ext>
            </a:extLst>
          </p:cNvPr>
          <p:cNvCxnSpPr>
            <a:cxnSpLocks/>
          </p:cNvCxnSpPr>
          <p:nvPr/>
        </p:nvCxnSpPr>
        <p:spPr>
          <a:xfrm>
            <a:off x="8302668" y="3642173"/>
            <a:ext cx="0" cy="430887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D4B0AFE6-0AA8-8945-B9D2-D708D7047A57}"/>
              </a:ext>
            </a:extLst>
          </p:cNvPr>
          <p:cNvCxnSpPr>
            <a:cxnSpLocks/>
          </p:cNvCxnSpPr>
          <p:nvPr/>
        </p:nvCxnSpPr>
        <p:spPr>
          <a:xfrm flipH="1">
            <a:off x="9296400" y="5315475"/>
            <a:ext cx="704774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FFF59E39-C3AF-0A41-A30D-ADD08BA2796B}"/>
              </a:ext>
            </a:extLst>
          </p:cNvPr>
          <p:cNvSpPr txBox="1"/>
          <p:nvPr/>
        </p:nvSpPr>
        <p:spPr>
          <a:xfrm>
            <a:off x="8386657" y="3642173"/>
            <a:ext cx="74571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sz="105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Inputs &amp;</a:t>
            </a:r>
          </a:p>
          <a:p>
            <a:r>
              <a:rPr lang="en-PT" sz="105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 Outputs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9B511676-A924-594E-90F4-A040F5A104CD}"/>
              </a:ext>
            </a:extLst>
          </p:cNvPr>
          <p:cNvSpPr txBox="1"/>
          <p:nvPr/>
        </p:nvSpPr>
        <p:spPr>
          <a:xfrm>
            <a:off x="9209674" y="5405696"/>
            <a:ext cx="74571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sz="105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Inputs &amp;</a:t>
            </a:r>
          </a:p>
          <a:p>
            <a:r>
              <a:rPr lang="en-PT" sz="105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 Outputs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4BF45CEE-F5C6-6F4C-BA9D-F9FE3C213B9E}"/>
              </a:ext>
            </a:extLst>
          </p:cNvPr>
          <p:cNvSpPr/>
          <p:nvPr/>
        </p:nvSpPr>
        <p:spPr>
          <a:xfrm>
            <a:off x="7516369" y="2269958"/>
            <a:ext cx="3364992" cy="3639332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 dirty="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C649D72C-6308-304B-92ED-3F69EE1FF3C5}"/>
              </a:ext>
            </a:extLst>
          </p:cNvPr>
          <p:cNvSpPr txBox="1"/>
          <p:nvPr/>
        </p:nvSpPr>
        <p:spPr>
          <a:xfrm>
            <a:off x="4282873" y="1795657"/>
            <a:ext cx="702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Ideal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8BB993A9-5B42-CA46-9D77-0BBB54E5FA6A}"/>
              </a:ext>
            </a:extLst>
          </p:cNvPr>
          <p:cNvSpPr/>
          <p:nvPr/>
        </p:nvSpPr>
        <p:spPr>
          <a:xfrm>
            <a:off x="4051318" y="3776703"/>
            <a:ext cx="320922" cy="328863"/>
          </a:xfrm>
          <a:prstGeom prst="rect">
            <a:avLst/>
          </a:prstGeom>
          <a:solidFill>
            <a:srgbClr val="5EA5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S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2476FFB0-62E5-F94D-B47D-A01135EC6028}"/>
              </a:ext>
            </a:extLst>
          </p:cNvPr>
          <p:cNvSpPr txBox="1"/>
          <p:nvPr/>
        </p:nvSpPr>
        <p:spPr>
          <a:xfrm>
            <a:off x="4282873" y="3298195"/>
            <a:ext cx="8274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sz="105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Transcript</a:t>
            </a:r>
          </a:p>
        </p:txBody>
      </p: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6FFBD41A-2EDD-2A4B-838A-1628FC3EEDE7}"/>
              </a:ext>
            </a:extLst>
          </p:cNvPr>
          <p:cNvCxnSpPr>
            <a:cxnSpLocks/>
          </p:cNvCxnSpPr>
          <p:nvPr/>
        </p:nvCxnSpPr>
        <p:spPr>
          <a:xfrm>
            <a:off x="4220453" y="3056233"/>
            <a:ext cx="0" cy="666167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7A73ACB8-DDD7-F040-B2F2-AE4C4997EE91}"/>
              </a:ext>
            </a:extLst>
          </p:cNvPr>
          <p:cNvSpPr txBox="1"/>
          <p:nvPr/>
        </p:nvSpPr>
        <p:spPr>
          <a:xfrm>
            <a:off x="3132729" y="4017549"/>
            <a:ext cx="74571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sz="105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Inputs &amp;</a:t>
            </a:r>
          </a:p>
          <a:p>
            <a:r>
              <a:rPr lang="en-PT" sz="105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 Outputs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12495EA2-1553-DA41-81FD-A112A19C0980}"/>
              </a:ext>
            </a:extLst>
          </p:cNvPr>
          <p:cNvSpPr/>
          <p:nvPr/>
        </p:nvSpPr>
        <p:spPr>
          <a:xfrm>
            <a:off x="2942465" y="4606716"/>
            <a:ext cx="320922" cy="32886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dirty="0">
                <a:solidFill>
                  <a:schemeClr val="bg1"/>
                </a:solidFill>
                <a:latin typeface="Avenir Next LT Pro" panose="020B0504020202020204" pitchFamily="34" charset="77"/>
              </a:rPr>
              <a:t>C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DA4EA057-4566-E549-BC6E-0E9425314503}"/>
              </a:ext>
            </a:extLst>
          </p:cNvPr>
          <p:cNvSpPr/>
          <p:nvPr/>
        </p:nvSpPr>
        <p:spPr>
          <a:xfrm>
            <a:off x="4500243" y="5744856"/>
            <a:ext cx="320922" cy="328863"/>
          </a:xfrm>
          <a:prstGeom prst="rect">
            <a:avLst/>
          </a:prstGeom>
          <a:solidFill>
            <a:srgbClr val="5E7E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dirty="0">
                <a:solidFill>
                  <a:schemeClr val="bg1"/>
                </a:solidFill>
                <a:latin typeface="Avenir Next LT Pro" panose="020B0504020202020204" pitchFamily="34" charset="77"/>
              </a:rPr>
              <a:t>H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B901B00A-008F-F446-A528-77BD539945D1}"/>
              </a:ext>
            </a:extLst>
          </p:cNvPr>
          <p:cNvSpPr txBox="1"/>
          <p:nvPr/>
        </p:nvSpPr>
        <p:spPr>
          <a:xfrm>
            <a:off x="5180524" y="5909289"/>
            <a:ext cx="74571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sz="105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Inputs &amp;</a:t>
            </a:r>
          </a:p>
          <a:p>
            <a:r>
              <a:rPr lang="en-PT" sz="105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 Outputs</a:t>
            </a:r>
          </a:p>
        </p:txBody>
      </p: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81B59CCC-74E3-BE41-9E27-788D6E36C8DA}"/>
              </a:ext>
            </a:extLst>
          </p:cNvPr>
          <p:cNvCxnSpPr>
            <a:cxnSpLocks/>
          </p:cNvCxnSpPr>
          <p:nvPr/>
        </p:nvCxnSpPr>
        <p:spPr>
          <a:xfrm flipH="1">
            <a:off x="3756521" y="5909288"/>
            <a:ext cx="671479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Elbow Connector 109">
            <a:extLst>
              <a:ext uri="{FF2B5EF4-FFF2-40B4-BE49-F238E27FC236}">
                <a16:creationId xmlns:a16="http://schemas.microsoft.com/office/drawing/2014/main" id="{8C356A0E-35E1-1740-B866-1C3EC7CE2F03}"/>
              </a:ext>
            </a:extLst>
          </p:cNvPr>
          <p:cNvCxnSpPr>
            <a:stCxn id="95" idx="1"/>
            <a:endCxn id="101" idx="0"/>
          </p:cNvCxnSpPr>
          <p:nvPr/>
        </p:nvCxnSpPr>
        <p:spPr>
          <a:xfrm rot="10800000" flipV="1">
            <a:off x="3102926" y="3941134"/>
            <a:ext cx="948392" cy="665581"/>
          </a:xfrm>
          <a:prstGeom prst="bentConnector2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12135998-98C5-044E-A87B-CE7F64C9739A}"/>
              </a:ext>
            </a:extLst>
          </p:cNvPr>
          <p:cNvCxnSpPr>
            <a:cxnSpLocks/>
          </p:cNvCxnSpPr>
          <p:nvPr/>
        </p:nvCxnSpPr>
        <p:spPr>
          <a:xfrm>
            <a:off x="3102925" y="4964158"/>
            <a:ext cx="0" cy="27123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2AACEC66-B872-7143-B2DB-CA7F94DC7F30}"/>
              </a:ext>
            </a:extLst>
          </p:cNvPr>
          <p:cNvSpPr txBox="1"/>
          <p:nvPr/>
        </p:nvSpPr>
        <p:spPr>
          <a:xfrm>
            <a:off x="76534" y="4706390"/>
            <a:ext cx="1751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b="1" dirty="0">
                <a:latin typeface="Avenir Next LT Pro" panose="020B0504020202020204" pitchFamily="34" charset="77"/>
              </a:rPr>
              <a:t>Extractability:</a:t>
            </a: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D7447D8C-9DD1-4640-833A-B4D026B18D51}"/>
              </a:ext>
            </a:extLst>
          </p:cNvPr>
          <p:cNvSpPr/>
          <p:nvPr/>
        </p:nvSpPr>
        <p:spPr>
          <a:xfrm>
            <a:off x="76534" y="4708944"/>
            <a:ext cx="2449588" cy="147616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E507039C-D8C1-774C-86E9-1FEC943B4D96}"/>
              </a:ext>
            </a:extLst>
          </p:cNvPr>
          <p:cNvSpPr/>
          <p:nvPr/>
        </p:nvSpPr>
        <p:spPr>
          <a:xfrm>
            <a:off x="91134" y="3161038"/>
            <a:ext cx="2434988" cy="147616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3197060748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Quantum OLE </a:t>
            </a:r>
            <a:r>
              <a:rPr lang="en-PT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|</a:t>
            </a:r>
            <a:r>
              <a:rPr lang="en-PT" dirty="0">
                <a:latin typeface="Avenir Next LT Pro" panose="020B0504020202020204" pitchFamily="34" charset="77"/>
              </a:rPr>
              <a:t> UC security</a:t>
            </a:r>
          </a:p>
        </p:txBody>
      </p:sp>
      <p:pic>
        <p:nvPicPr>
          <p:cNvPr id="79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F1873EB7-1A38-B347-BDCD-7145AEA1E0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  <p:pic>
        <p:nvPicPr>
          <p:cNvPr id="4" name="Picture 3" descr="A picture containing timeline&#10;&#10;Description automatically generated">
            <a:extLst>
              <a:ext uri="{FF2B5EF4-FFF2-40B4-BE49-F238E27FC236}">
                <a16:creationId xmlns:a16="http://schemas.microsoft.com/office/drawing/2014/main" id="{ABCDAC2C-C9DB-4740-AEF8-B322E66284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9674" y="447284"/>
            <a:ext cx="2529484" cy="1155093"/>
          </a:xfrm>
          <a:prstGeom prst="rect">
            <a:avLst/>
          </a:prstGeom>
        </p:spPr>
      </p:pic>
      <p:sp>
        <p:nvSpPr>
          <p:cNvPr id="67" name="L-shape 66">
            <a:extLst>
              <a:ext uri="{FF2B5EF4-FFF2-40B4-BE49-F238E27FC236}">
                <a16:creationId xmlns:a16="http://schemas.microsoft.com/office/drawing/2014/main" id="{B71C6768-BBBD-484A-91F1-0C2C1D9597AC}"/>
              </a:ext>
            </a:extLst>
          </p:cNvPr>
          <p:cNvSpPr/>
          <p:nvPr/>
        </p:nvSpPr>
        <p:spPr>
          <a:xfrm rot="10800000">
            <a:off x="2568117" y="2587293"/>
            <a:ext cx="4251158" cy="3905582"/>
          </a:xfrm>
          <a:prstGeom prst="corner">
            <a:avLst>
              <a:gd name="adj1" fmla="val 10743"/>
              <a:gd name="adj2" fmla="val 10086"/>
            </a:avLst>
          </a:prstGeom>
          <a:solidFill>
            <a:srgbClr val="5EA5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 dirty="0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A1B37505-9FD8-FB49-ACAE-2AAEAC04CC79}"/>
              </a:ext>
            </a:extLst>
          </p:cNvPr>
          <p:cNvSpPr/>
          <p:nvPr/>
        </p:nvSpPr>
        <p:spPr>
          <a:xfrm>
            <a:off x="2568116" y="5305549"/>
            <a:ext cx="1090864" cy="1086852"/>
          </a:xfrm>
          <a:prstGeom prst="rect">
            <a:avLst/>
          </a:prstGeom>
          <a:solidFill>
            <a:srgbClr val="5EA5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F</a:t>
            </a:r>
            <a:r>
              <a:rPr lang="en-PT" baseline="-25000" dirty="0">
                <a:latin typeface="Avenir Next LT Pro" panose="020B0504020202020204" pitchFamily="34" charset="77"/>
              </a:rPr>
              <a:t>OLE</a:t>
            </a:r>
            <a:endParaRPr lang="en-PT" dirty="0">
              <a:latin typeface="Avenir Next LT Pro" panose="020B0504020202020204" pitchFamily="34" charset="7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E9B7B955-9242-C848-887A-2E336E2CC4B6}"/>
              </a:ext>
            </a:extLst>
          </p:cNvPr>
          <p:cNvSpPr txBox="1"/>
          <p:nvPr/>
        </p:nvSpPr>
        <p:spPr>
          <a:xfrm>
            <a:off x="2594551" y="2589786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dirty="0">
                <a:solidFill>
                  <a:srgbClr val="FFFFFF"/>
                </a:solidFill>
                <a:latin typeface="Avenir Next LT Pro" panose="020B0504020202020204" pitchFamily="34" charset="77"/>
              </a:rPr>
              <a:t>E</a:t>
            </a:r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C9F9817A-28FF-A842-9ECB-2419631CC40E}"/>
              </a:ext>
            </a:extLst>
          </p:cNvPr>
          <p:cNvCxnSpPr>
            <a:cxnSpLocks/>
          </p:cNvCxnSpPr>
          <p:nvPr/>
        </p:nvCxnSpPr>
        <p:spPr>
          <a:xfrm flipH="1">
            <a:off x="4917600" y="5909289"/>
            <a:ext cx="136800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6C923C84-B87E-9C40-9A29-CA24E1DD803E}"/>
              </a:ext>
            </a:extLst>
          </p:cNvPr>
          <p:cNvSpPr txBox="1"/>
          <p:nvPr/>
        </p:nvSpPr>
        <p:spPr>
          <a:xfrm>
            <a:off x="76534" y="3161038"/>
            <a:ext cx="2427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b="1" dirty="0">
                <a:latin typeface="Avenir Next LT Pro" panose="020B0504020202020204" pitchFamily="34" charset="77"/>
              </a:rPr>
              <a:t>Indistinguishability: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E50DDF08-7741-DB43-A5F0-AAC5E72600BF}"/>
              </a:ext>
            </a:extLst>
          </p:cNvPr>
          <p:cNvSpPr txBox="1"/>
          <p:nvPr/>
        </p:nvSpPr>
        <p:spPr>
          <a:xfrm>
            <a:off x="8863263" y="2269958"/>
            <a:ext cx="630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dirty="0">
                <a:latin typeface="Avenir Next LT Pro" panose="020B0504020202020204" pitchFamily="34" charset="77"/>
              </a:rPr>
              <a:t>Real</a:t>
            </a:r>
          </a:p>
        </p:txBody>
      </p:sp>
      <p:sp>
        <p:nvSpPr>
          <p:cNvPr id="83" name="L-shape 82">
            <a:extLst>
              <a:ext uri="{FF2B5EF4-FFF2-40B4-BE49-F238E27FC236}">
                <a16:creationId xmlns:a16="http://schemas.microsoft.com/office/drawing/2014/main" id="{53324298-06C5-E643-A072-B856B9B11131}"/>
              </a:ext>
            </a:extLst>
          </p:cNvPr>
          <p:cNvSpPr/>
          <p:nvPr/>
        </p:nvSpPr>
        <p:spPr>
          <a:xfrm rot="10800000">
            <a:off x="7796463" y="3144251"/>
            <a:ext cx="2679032" cy="2646948"/>
          </a:xfrm>
          <a:prstGeom prst="corner">
            <a:avLst>
              <a:gd name="adj1" fmla="val 16904"/>
              <a:gd name="adj2" fmla="val 15836"/>
            </a:avLst>
          </a:prstGeom>
          <a:solidFill>
            <a:srgbClr val="5EA5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 dirty="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D3A505E2-55A3-884B-8996-3ED111165CAB}"/>
              </a:ext>
            </a:extLst>
          </p:cNvPr>
          <p:cNvSpPr txBox="1"/>
          <p:nvPr/>
        </p:nvSpPr>
        <p:spPr>
          <a:xfrm>
            <a:off x="7796462" y="3144251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dirty="0">
                <a:solidFill>
                  <a:srgbClr val="FFFFFF"/>
                </a:solidFill>
                <a:latin typeface="Avenir Next LT Pro" panose="020B0504020202020204" pitchFamily="34" charset="77"/>
              </a:rPr>
              <a:t>E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5C01A2CF-2D4D-A945-85CA-8A9EE903AF6B}"/>
              </a:ext>
            </a:extLst>
          </p:cNvPr>
          <p:cNvSpPr/>
          <p:nvPr/>
        </p:nvSpPr>
        <p:spPr>
          <a:xfrm>
            <a:off x="8142207" y="4092264"/>
            <a:ext cx="320922" cy="328863"/>
          </a:xfrm>
          <a:prstGeom prst="rect">
            <a:avLst/>
          </a:prstGeom>
          <a:solidFill>
            <a:srgbClr val="5EA5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A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6C1C2194-0D28-2548-BDBC-2935C9E0A4AD}"/>
              </a:ext>
            </a:extLst>
          </p:cNvPr>
          <p:cNvSpPr/>
          <p:nvPr/>
        </p:nvSpPr>
        <p:spPr>
          <a:xfrm>
            <a:off x="8833749" y="5151043"/>
            <a:ext cx="320922" cy="328863"/>
          </a:xfrm>
          <a:prstGeom prst="rect">
            <a:avLst/>
          </a:prstGeom>
          <a:solidFill>
            <a:srgbClr val="5EA5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B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34442456-4218-404E-9057-5482FB7E1927}"/>
              </a:ext>
            </a:extLst>
          </p:cNvPr>
          <p:cNvCxnSpPr>
            <a:cxnSpLocks/>
          </p:cNvCxnSpPr>
          <p:nvPr/>
        </p:nvCxnSpPr>
        <p:spPr>
          <a:xfrm>
            <a:off x="8302668" y="4478113"/>
            <a:ext cx="456847" cy="837361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F5E7356F-FD5C-F946-BEC0-8959B47B54BF}"/>
              </a:ext>
            </a:extLst>
          </p:cNvPr>
          <p:cNvSpPr txBox="1"/>
          <p:nvPr/>
        </p:nvSpPr>
        <p:spPr>
          <a:xfrm>
            <a:off x="8484972" y="4578139"/>
            <a:ext cx="8274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sz="105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Transcript</a:t>
            </a:r>
          </a:p>
        </p:txBody>
      </p: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C12272C2-35C8-544B-8D81-F4C7375C49C9}"/>
              </a:ext>
            </a:extLst>
          </p:cNvPr>
          <p:cNvCxnSpPr>
            <a:cxnSpLocks/>
          </p:cNvCxnSpPr>
          <p:nvPr/>
        </p:nvCxnSpPr>
        <p:spPr>
          <a:xfrm>
            <a:off x="8302668" y="3642173"/>
            <a:ext cx="0" cy="430887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D4B0AFE6-0AA8-8945-B9D2-D708D7047A57}"/>
              </a:ext>
            </a:extLst>
          </p:cNvPr>
          <p:cNvCxnSpPr>
            <a:cxnSpLocks/>
          </p:cNvCxnSpPr>
          <p:nvPr/>
        </p:nvCxnSpPr>
        <p:spPr>
          <a:xfrm flipH="1">
            <a:off x="9296400" y="5315475"/>
            <a:ext cx="704774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FFF59E39-C3AF-0A41-A30D-ADD08BA2796B}"/>
              </a:ext>
            </a:extLst>
          </p:cNvPr>
          <p:cNvSpPr txBox="1"/>
          <p:nvPr/>
        </p:nvSpPr>
        <p:spPr>
          <a:xfrm>
            <a:off x="8386657" y="3642173"/>
            <a:ext cx="74571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sz="105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Inputs &amp;</a:t>
            </a:r>
          </a:p>
          <a:p>
            <a:r>
              <a:rPr lang="en-PT" sz="105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 Outputs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9B511676-A924-594E-90F4-A040F5A104CD}"/>
              </a:ext>
            </a:extLst>
          </p:cNvPr>
          <p:cNvSpPr txBox="1"/>
          <p:nvPr/>
        </p:nvSpPr>
        <p:spPr>
          <a:xfrm>
            <a:off x="9209674" y="5405696"/>
            <a:ext cx="74571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sz="105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Inputs &amp;</a:t>
            </a:r>
          </a:p>
          <a:p>
            <a:r>
              <a:rPr lang="en-PT" sz="105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 Outputs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4BF45CEE-F5C6-6F4C-BA9D-F9FE3C213B9E}"/>
              </a:ext>
            </a:extLst>
          </p:cNvPr>
          <p:cNvSpPr/>
          <p:nvPr/>
        </p:nvSpPr>
        <p:spPr>
          <a:xfrm>
            <a:off x="7516369" y="2269958"/>
            <a:ext cx="3364992" cy="3639332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 dirty="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C649D72C-6308-304B-92ED-3F69EE1FF3C5}"/>
              </a:ext>
            </a:extLst>
          </p:cNvPr>
          <p:cNvSpPr txBox="1"/>
          <p:nvPr/>
        </p:nvSpPr>
        <p:spPr>
          <a:xfrm>
            <a:off x="4282873" y="1795657"/>
            <a:ext cx="7026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Ideal</a:t>
            </a:r>
          </a:p>
          <a:p>
            <a:pPr algn="ctr"/>
            <a:r>
              <a:rPr lang="en-PT" dirty="0">
                <a:solidFill>
                  <a:srgbClr val="C00000"/>
                </a:solidFill>
                <a:latin typeface="Avenir Next LT Pro" panose="020B0504020202020204" pitchFamily="34" charset="77"/>
              </a:rPr>
              <a:t>Alice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8BB993A9-5B42-CA46-9D77-0BBB54E5FA6A}"/>
              </a:ext>
            </a:extLst>
          </p:cNvPr>
          <p:cNvSpPr/>
          <p:nvPr/>
        </p:nvSpPr>
        <p:spPr>
          <a:xfrm>
            <a:off x="4051318" y="3776703"/>
            <a:ext cx="320922" cy="328863"/>
          </a:xfrm>
          <a:prstGeom prst="rect">
            <a:avLst/>
          </a:prstGeom>
          <a:solidFill>
            <a:srgbClr val="5EA5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S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2476FFB0-62E5-F94D-B47D-A01135EC6028}"/>
              </a:ext>
            </a:extLst>
          </p:cNvPr>
          <p:cNvSpPr txBox="1"/>
          <p:nvPr/>
        </p:nvSpPr>
        <p:spPr>
          <a:xfrm>
            <a:off x="4282873" y="3298195"/>
            <a:ext cx="8274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sz="105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Transcript</a:t>
            </a:r>
          </a:p>
        </p:txBody>
      </p: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6FFBD41A-2EDD-2A4B-838A-1628FC3EEDE7}"/>
              </a:ext>
            </a:extLst>
          </p:cNvPr>
          <p:cNvCxnSpPr>
            <a:cxnSpLocks/>
          </p:cNvCxnSpPr>
          <p:nvPr/>
        </p:nvCxnSpPr>
        <p:spPr>
          <a:xfrm>
            <a:off x="4220453" y="3056233"/>
            <a:ext cx="0" cy="666167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7A73ACB8-DDD7-F040-B2F2-AE4C4997EE91}"/>
              </a:ext>
            </a:extLst>
          </p:cNvPr>
          <p:cNvSpPr txBox="1"/>
          <p:nvPr/>
        </p:nvSpPr>
        <p:spPr>
          <a:xfrm>
            <a:off x="3132729" y="4017549"/>
            <a:ext cx="74571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sz="105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Inputs &amp;</a:t>
            </a:r>
          </a:p>
          <a:p>
            <a:r>
              <a:rPr lang="en-PT" sz="105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 Outputs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12495EA2-1553-DA41-81FD-A112A19C0980}"/>
              </a:ext>
            </a:extLst>
          </p:cNvPr>
          <p:cNvSpPr/>
          <p:nvPr/>
        </p:nvSpPr>
        <p:spPr>
          <a:xfrm>
            <a:off x="2942465" y="4606716"/>
            <a:ext cx="320922" cy="32886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dirty="0">
                <a:solidFill>
                  <a:schemeClr val="bg1"/>
                </a:solidFill>
                <a:latin typeface="Avenir Next LT Pro" panose="020B0504020202020204" pitchFamily="34" charset="77"/>
              </a:rPr>
              <a:t>A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DA4EA057-4566-E549-BC6E-0E9425314503}"/>
              </a:ext>
            </a:extLst>
          </p:cNvPr>
          <p:cNvSpPr/>
          <p:nvPr/>
        </p:nvSpPr>
        <p:spPr>
          <a:xfrm>
            <a:off x="4500243" y="5744856"/>
            <a:ext cx="320922" cy="328863"/>
          </a:xfrm>
          <a:prstGeom prst="rect">
            <a:avLst/>
          </a:prstGeom>
          <a:solidFill>
            <a:srgbClr val="5E7E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dirty="0">
                <a:solidFill>
                  <a:schemeClr val="bg1"/>
                </a:solidFill>
                <a:latin typeface="Avenir Next LT Pro" panose="020B0504020202020204" pitchFamily="34" charset="77"/>
              </a:rPr>
              <a:t>B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B901B00A-008F-F446-A528-77BD539945D1}"/>
              </a:ext>
            </a:extLst>
          </p:cNvPr>
          <p:cNvSpPr txBox="1"/>
          <p:nvPr/>
        </p:nvSpPr>
        <p:spPr>
          <a:xfrm>
            <a:off x="5180524" y="5909289"/>
            <a:ext cx="74571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sz="105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Inputs &amp;</a:t>
            </a:r>
          </a:p>
          <a:p>
            <a:r>
              <a:rPr lang="en-PT" sz="105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 Outputs</a:t>
            </a:r>
          </a:p>
        </p:txBody>
      </p: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81B59CCC-74E3-BE41-9E27-788D6E36C8DA}"/>
              </a:ext>
            </a:extLst>
          </p:cNvPr>
          <p:cNvCxnSpPr>
            <a:cxnSpLocks/>
          </p:cNvCxnSpPr>
          <p:nvPr/>
        </p:nvCxnSpPr>
        <p:spPr>
          <a:xfrm flipH="1">
            <a:off x="3756521" y="5909288"/>
            <a:ext cx="671479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Elbow Connector 109">
            <a:extLst>
              <a:ext uri="{FF2B5EF4-FFF2-40B4-BE49-F238E27FC236}">
                <a16:creationId xmlns:a16="http://schemas.microsoft.com/office/drawing/2014/main" id="{8C356A0E-35E1-1740-B866-1C3EC7CE2F03}"/>
              </a:ext>
            </a:extLst>
          </p:cNvPr>
          <p:cNvCxnSpPr>
            <a:stCxn id="95" idx="1"/>
            <a:endCxn id="101" idx="0"/>
          </p:cNvCxnSpPr>
          <p:nvPr/>
        </p:nvCxnSpPr>
        <p:spPr>
          <a:xfrm rot="10800000" flipV="1">
            <a:off x="3102926" y="3941134"/>
            <a:ext cx="948392" cy="665581"/>
          </a:xfrm>
          <a:prstGeom prst="bentConnector2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12135998-98C5-044E-A87B-CE7F64C9739A}"/>
              </a:ext>
            </a:extLst>
          </p:cNvPr>
          <p:cNvCxnSpPr>
            <a:cxnSpLocks/>
          </p:cNvCxnSpPr>
          <p:nvPr/>
        </p:nvCxnSpPr>
        <p:spPr>
          <a:xfrm>
            <a:off x="3102925" y="4964158"/>
            <a:ext cx="0" cy="27123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2AACEC66-B872-7143-B2DB-CA7F94DC7F30}"/>
              </a:ext>
            </a:extLst>
          </p:cNvPr>
          <p:cNvSpPr txBox="1"/>
          <p:nvPr/>
        </p:nvSpPr>
        <p:spPr>
          <a:xfrm>
            <a:off x="76534" y="4706390"/>
            <a:ext cx="1751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b="1" dirty="0">
                <a:latin typeface="Avenir Next LT Pro" panose="020B0504020202020204" pitchFamily="34" charset="77"/>
              </a:rPr>
              <a:t>Extractability:</a:t>
            </a: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D7447D8C-9DD1-4640-833A-B4D026B18D51}"/>
              </a:ext>
            </a:extLst>
          </p:cNvPr>
          <p:cNvSpPr/>
          <p:nvPr/>
        </p:nvSpPr>
        <p:spPr>
          <a:xfrm>
            <a:off x="76534" y="4708944"/>
            <a:ext cx="2449588" cy="147616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E507039C-D8C1-774C-86E9-1FEC943B4D96}"/>
              </a:ext>
            </a:extLst>
          </p:cNvPr>
          <p:cNvSpPr/>
          <p:nvPr/>
        </p:nvSpPr>
        <p:spPr>
          <a:xfrm>
            <a:off x="91134" y="3161038"/>
            <a:ext cx="2434988" cy="147616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241407546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Quantum OLE </a:t>
            </a:r>
            <a:r>
              <a:rPr lang="en-PT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|</a:t>
            </a:r>
            <a:r>
              <a:rPr lang="en-PT" dirty="0">
                <a:latin typeface="Avenir Next LT Pro" panose="020B0504020202020204" pitchFamily="34" charset="77"/>
              </a:rPr>
              <a:t> UC security</a:t>
            </a:r>
          </a:p>
        </p:txBody>
      </p:sp>
      <p:pic>
        <p:nvPicPr>
          <p:cNvPr id="79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F1873EB7-1A38-B347-BDCD-7145AEA1E0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  <p:pic>
        <p:nvPicPr>
          <p:cNvPr id="4" name="Picture 3" descr="A picture containing timeline&#10;&#10;Description automatically generated">
            <a:extLst>
              <a:ext uri="{FF2B5EF4-FFF2-40B4-BE49-F238E27FC236}">
                <a16:creationId xmlns:a16="http://schemas.microsoft.com/office/drawing/2014/main" id="{ABCDAC2C-C9DB-4740-AEF8-B322E66284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9674" y="447284"/>
            <a:ext cx="2529484" cy="1155093"/>
          </a:xfrm>
          <a:prstGeom prst="rect">
            <a:avLst/>
          </a:prstGeom>
        </p:spPr>
      </p:pic>
      <p:sp>
        <p:nvSpPr>
          <p:cNvPr id="67" name="L-shape 66">
            <a:extLst>
              <a:ext uri="{FF2B5EF4-FFF2-40B4-BE49-F238E27FC236}">
                <a16:creationId xmlns:a16="http://schemas.microsoft.com/office/drawing/2014/main" id="{B71C6768-BBBD-484A-91F1-0C2C1D9597AC}"/>
              </a:ext>
            </a:extLst>
          </p:cNvPr>
          <p:cNvSpPr/>
          <p:nvPr/>
        </p:nvSpPr>
        <p:spPr>
          <a:xfrm rot="10800000">
            <a:off x="2568117" y="2587293"/>
            <a:ext cx="4251158" cy="3905582"/>
          </a:xfrm>
          <a:prstGeom prst="corner">
            <a:avLst>
              <a:gd name="adj1" fmla="val 10743"/>
              <a:gd name="adj2" fmla="val 10086"/>
            </a:avLst>
          </a:prstGeom>
          <a:solidFill>
            <a:srgbClr val="5EA5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 dirty="0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A1B37505-9FD8-FB49-ACAE-2AAEAC04CC79}"/>
              </a:ext>
            </a:extLst>
          </p:cNvPr>
          <p:cNvSpPr/>
          <p:nvPr/>
        </p:nvSpPr>
        <p:spPr>
          <a:xfrm>
            <a:off x="2568116" y="5305549"/>
            <a:ext cx="1090864" cy="1086852"/>
          </a:xfrm>
          <a:prstGeom prst="rect">
            <a:avLst/>
          </a:prstGeom>
          <a:solidFill>
            <a:srgbClr val="5EA5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F</a:t>
            </a:r>
            <a:r>
              <a:rPr lang="en-PT" baseline="-25000" dirty="0">
                <a:latin typeface="Avenir Next LT Pro" panose="020B0504020202020204" pitchFamily="34" charset="77"/>
              </a:rPr>
              <a:t>OLE</a:t>
            </a:r>
            <a:endParaRPr lang="en-PT" dirty="0">
              <a:latin typeface="Avenir Next LT Pro" panose="020B0504020202020204" pitchFamily="34" charset="7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E9B7B955-9242-C848-887A-2E336E2CC4B6}"/>
              </a:ext>
            </a:extLst>
          </p:cNvPr>
          <p:cNvSpPr txBox="1"/>
          <p:nvPr/>
        </p:nvSpPr>
        <p:spPr>
          <a:xfrm>
            <a:off x="2594551" y="2589786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dirty="0">
                <a:solidFill>
                  <a:srgbClr val="FFFFFF"/>
                </a:solidFill>
                <a:latin typeface="Avenir Next LT Pro" panose="020B0504020202020204" pitchFamily="34" charset="77"/>
              </a:rPr>
              <a:t>E</a:t>
            </a:r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C9F9817A-28FF-A842-9ECB-2419631CC40E}"/>
              </a:ext>
            </a:extLst>
          </p:cNvPr>
          <p:cNvCxnSpPr>
            <a:cxnSpLocks/>
          </p:cNvCxnSpPr>
          <p:nvPr/>
        </p:nvCxnSpPr>
        <p:spPr>
          <a:xfrm flipH="1">
            <a:off x="4917600" y="5909289"/>
            <a:ext cx="136800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6C923C84-B87E-9C40-9A29-CA24E1DD803E}"/>
              </a:ext>
            </a:extLst>
          </p:cNvPr>
          <p:cNvSpPr txBox="1"/>
          <p:nvPr/>
        </p:nvSpPr>
        <p:spPr>
          <a:xfrm>
            <a:off x="76534" y="3161038"/>
            <a:ext cx="242726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b="1" dirty="0">
                <a:latin typeface="Avenir Next LT Pro" panose="020B0504020202020204" pitchFamily="34" charset="77"/>
              </a:rPr>
              <a:t>Indistinguishability:</a:t>
            </a:r>
          </a:p>
          <a:p>
            <a:endParaRPr lang="en-PT" b="1" dirty="0">
              <a:latin typeface="Avenir Next LT Pro" panose="020B0504020202020204" pitchFamily="34" charset="77"/>
            </a:endParaRPr>
          </a:p>
          <a:p>
            <a:pPr algn="ctr"/>
            <a:r>
              <a:rPr lang="en-PT" dirty="0">
                <a:latin typeface="Avenir Next LT Pro" panose="020B0504020202020204" pitchFamily="34" charset="77"/>
              </a:rPr>
              <a:t>Fake commitments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E50DDF08-7741-DB43-A5F0-AAC5E72600BF}"/>
              </a:ext>
            </a:extLst>
          </p:cNvPr>
          <p:cNvSpPr txBox="1"/>
          <p:nvPr/>
        </p:nvSpPr>
        <p:spPr>
          <a:xfrm>
            <a:off x="8863263" y="2269958"/>
            <a:ext cx="630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dirty="0">
                <a:latin typeface="Avenir Next LT Pro" panose="020B0504020202020204" pitchFamily="34" charset="77"/>
              </a:rPr>
              <a:t>Real</a:t>
            </a:r>
          </a:p>
        </p:txBody>
      </p:sp>
      <p:sp>
        <p:nvSpPr>
          <p:cNvPr id="83" name="L-shape 82">
            <a:extLst>
              <a:ext uri="{FF2B5EF4-FFF2-40B4-BE49-F238E27FC236}">
                <a16:creationId xmlns:a16="http://schemas.microsoft.com/office/drawing/2014/main" id="{53324298-06C5-E643-A072-B856B9B11131}"/>
              </a:ext>
            </a:extLst>
          </p:cNvPr>
          <p:cNvSpPr/>
          <p:nvPr/>
        </p:nvSpPr>
        <p:spPr>
          <a:xfrm rot="10800000">
            <a:off x="7796463" y="3144251"/>
            <a:ext cx="2679032" cy="2646948"/>
          </a:xfrm>
          <a:prstGeom prst="corner">
            <a:avLst>
              <a:gd name="adj1" fmla="val 16904"/>
              <a:gd name="adj2" fmla="val 15836"/>
            </a:avLst>
          </a:prstGeom>
          <a:solidFill>
            <a:srgbClr val="5EA5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 dirty="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D3A505E2-55A3-884B-8996-3ED111165CAB}"/>
              </a:ext>
            </a:extLst>
          </p:cNvPr>
          <p:cNvSpPr txBox="1"/>
          <p:nvPr/>
        </p:nvSpPr>
        <p:spPr>
          <a:xfrm>
            <a:off x="7796462" y="3144251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dirty="0">
                <a:solidFill>
                  <a:srgbClr val="FFFFFF"/>
                </a:solidFill>
                <a:latin typeface="Avenir Next LT Pro" panose="020B0504020202020204" pitchFamily="34" charset="77"/>
              </a:rPr>
              <a:t>E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5C01A2CF-2D4D-A945-85CA-8A9EE903AF6B}"/>
              </a:ext>
            </a:extLst>
          </p:cNvPr>
          <p:cNvSpPr/>
          <p:nvPr/>
        </p:nvSpPr>
        <p:spPr>
          <a:xfrm>
            <a:off x="8142207" y="4092264"/>
            <a:ext cx="320922" cy="328863"/>
          </a:xfrm>
          <a:prstGeom prst="rect">
            <a:avLst/>
          </a:prstGeom>
          <a:solidFill>
            <a:srgbClr val="5EA5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A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6C1C2194-0D28-2548-BDBC-2935C9E0A4AD}"/>
              </a:ext>
            </a:extLst>
          </p:cNvPr>
          <p:cNvSpPr/>
          <p:nvPr/>
        </p:nvSpPr>
        <p:spPr>
          <a:xfrm>
            <a:off x="8833749" y="5151043"/>
            <a:ext cx="320922" cy="328863"/>
          </a:xfrm>
          <a:prstGeom prst="rect">
            <a:avLst/>
          </a:prstGeom>
          <a:solidFill>
            <a:srgbClr val="5EA5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B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34442456-4218-404E-9057-5482FB7E1927}"/>
              </a:ext>
            </a:extLst>
          </p:cNvPr>
          <p:cNvCxnSpPr>
            <a:cxnSpLocks/>
          </p:cNvCxnSpPr>
          <p:nvPr/>
        </p:nvCxnSpPr>
        <p:spPr>
          <a:xfrm>
            <a:off x="8302668" y="4478113"/>
            <a:ext cx="456847" cy="837361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F5E7356F-FD5C-F946-BEC0-8959B47B54BF}"/>
              </a:ext>
            </a:extLst>
          </p:cNvPr>
          <p:cNvSpPr txBox="1"/>
          <p:nvPr/>
        </p:nvSpPr>
        <p:spPr>
          <a:xfrm>
            <a:off x="8484972" y="4578139"/>
            <a:ext cx="8274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sz="105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Transcript</a:t>
            </a:r>
          </a:p>
        </p:txBody>
      </p: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C12272C2-35C8-544B-8D81-F4C7375C49C9}"/>
              </a:ext>
            </a:extLst>
          </p:cNvPr>
          <p:cNvCxnSpPr>
            <a:cxnSpLocks/>
          </p:cNvCxnSpPr>
          <p:nvPr/>
        </p:nvCxnSpPr>
        <p:spPr>
          <a:xfrm>
            <a:off x="8302668" y="3642173"/>
            <a:ext cx="0" cy="430887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D4B0AFE6-0AA8-8945-B9D2-D708D7047A57}"/>
              </a:ext>
            </a:extLst>
          </p:cNvPr>
          <p:cNvCxnSpPr>
            <a:cxnSpLocks/>
          </p:cNvCxnSpPr>
          <p:nvPr/>
        </p:nvCxnSpPr>
        <p:spPr>
          <a:xfrm flipH="1">
            <a:off x="9296400" y="5315475"/>
            <a:ext cx="704774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FFF59E39-C3AF-0A41-A30D-ADD08BA2796B}"/>
              </a:ext>
            </a:extLst>
          </p:cNvPr>
          <p:cNvSpPr txBox="1"/>
          <p:nvPr/>
        </p:nvSpPr>
        <p:spPr>
          <a:xfrm>
            <a:off x="8386657" y="3642173"/>
            <a:ext cx="74571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sz="105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Inputs &amp;</a:t>
            </a:r>
          </a:p>
          <a:p>
            <a:r>
              <a:rPr lang="en-PT" sz="105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 Outputs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9B511676-A924-594E-90F4-A040F5A104CD}"/>
              </a:ext>
            </a:extLst>
          </p:cNvPr>
          <p:cNvSpPr txBox="1"/>
          <p:nvPr/>
        </p:nvSpPr>
        <p:spPr>
          <a:xfrm>
            <a:off x="9209674" y="5405696"/>
            <a:ext cx="74571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sz="105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Inputs &amp;</a:t>
            </a:r>
          </a:p>
          <a:p>
            <a:r>
              <a:rPr lang="en-PT" sz="105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 Outputs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4BF45CEE-F5C6-6F4C-BA9D-F9FE3C213B9E}"/>
              </a:ext>
            </a:extLst>
          </p:cNvPr>
          <p:cNvSpPr/>
          <p:nvPr/>
        </p:nvSpPr>
        <p:spPr>
          <a:xfrm>
            <a:off x="7516369" y="2269958"/>
            <a:ext cx="3364992" cy="3639332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 dirty="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C649D72C-6308-304B-92ED-3F69EE1FF3C5}"/>
              </a:ext>
            </a:extLst>
          </p:cNvPr>
          <p:cNvSpPr txBox="1"/>
          <p:nvPr/>
        </p:nvSpPr>
        <p:spPr>
          <a:xfrm>
            <a:off x="4282873" y="1795657"/>
            <a:ext cx="7026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Ideal</a:t>
            </a:r>
          </a:p>
          <a:p>
            <a:pPr algn="ctr"/>
            <a:r>
              <a:rPr lang="en-PT" dirty="0">
                <a:solidFill>
                  <a:srgbClr val="C00000"/>
                </a:solidFill>
                <a:latin typeface="Avenir Next LT Pro" panose="020B0504020202020204" pitchFamily="34" charset="77"/>
              </a:rPr>
              <a:t>Alice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8BB993A9-5B42-CA46-9D77-0BBB54E5FA6A}"/>
              </a:ext>
            </a:extLst>
          </p:cNvPr>
          <p:cNvSpPr/>
          <p:nvPr/>
        </p:nvSpPr>
        <p:spPr>
          <a:xfrm>
            <a:off x="4051318" y="3776703"/>
            <a:ext cx="320922" cy="328863"/>
          </a:xfrm>
          <a:prstGeom prst="rect">
            <a:avLst/>
          </a:prstGeom>
          <a:solidFill>
            <a:srgbClr val="5EA5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S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2476FFB0-62E5-F94D-B47D-A01135EC6028}"/>
              </a:ext>
            </a:extLst>
          </p:cNvPr>
          <p:cNvSpPr txBox="1"/>
          <p:nvPr/>
        </p:nvSpPr>
        <p:spPr>
          <a:xfrm>
            <a:off x="4282873" y="3298195"/>
            <a:ext cx="8274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sz="105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Transcript</a:t>
            </a:r>
          </a:p>
        </p:txBody>
      </p: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6FFBD41A-2EDD-2A4B-838A-1628FC3EEDE7}"/>
              </a:ext>
            </a:extLst>
          </p:cNvPr>
          <p:cNvCxnSpPr>
            <a:cxnSpLocks/>
          </p:cNvCxnSpPr>
          <p:nvPr/>
        </p:nvCxnSpPr>
        <p:spPr>
          <a:xfrm>
            <a:off x="4220453" y="3056233"/>
            <a:ext cx="0" cy="666167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7A73ACB8-DDD7-F040-B2F2-AE4C4997EE91}"/>
              </a:ext>
            </a:extLst>
          </p:cNvPr>
          <p:cNvSpPr txBox="1"/>
          <p:nvPr/>
        </p:nvSpPr>
        <p:spPr>
          <a:xfrm>
            <a:off x="3132729" y="4017549"/>
            <a:ext cx="74571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sz="105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Inputs &amp;</a:t>
            </a:r>
          </a:p>
          <a:p>
            <a:r>
              <a:rPr lang="en-PT" sz="105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 Outputs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12495EA2-1553-DA41-81FD-A112A19C0980}"/>
              </a:ext>
            </a:extLst>
          </p:cNvPr>
          <p:cNvSpPr/>
          <p:nvPr/>
        </p:nvSpPr>
        <p:spPr>
          <a:xfrm>
            <a:off x="2942465" y="4606716"/>
            <a:ext cx="320922" cy="32886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dirty="0">
                <a:solidFill>
                  <a:schemeClr val="bg1"/>
                </a:solidFill>
                <a:latin typeface="Avenir Next LT Pro" panose="020B0504020202020204" pitchFamily="34" charset="77"/>
              </a:rPr>
              <a:t>A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DA4EA057-4566-E549-BC6E-0E9425314503}"/>
              </a:ext>
            </a:extLst>
          </p:cNvPr>
          <p:cNvSpPr/>
          <p:nvPr/>
        </p:nvSpPr>
        <p:spPr>
          <a:xfrm>
            <a:off x="4500243" y="5744856"/>
            <a:ext cx="320922" cy="328863"/>
          </a:xfrm>
          <a:prstGeom prst="rect">
            <a:avLst/>
          </a:prstGeom>
          <a:solidFill>
            <a:srgbClr val="5E7E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dirty="0">
                <a:solidFill>
                  <a:schemeClr val="bg1"/>
                </a:solidFill>
                <a:latin typeface="Avenir Next LT Pro" panose="020B0504020202020204" pitchFamily="34" charset="77"/>
              </a:rPr>
              <a:t>B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B901B00A-008F-F446-A528-77BD539945D1}"/>
              </a:ext>
            </a:extLst>
          </p:cNvPr>
          <p:cNvSpPr txBox="1"/>
          <p:nvPr/>
        </p:nvSpPr>
        <p:spPr>
          <a:xfrm>
            <a:off x="5180524" y="5909289"/>
            <a:ext cx="74571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sz="105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Inputs &amp;</a:t>
            </a:r>
          </a:p>
          <a:p>
            <a:r>
              <a:rPr lang="en-PT" sz="105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 Outputs</a:t>
            </a:r>
          </a:p>
        </p:txBody>
      </p: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81B59CCC-74E3-BE41-9E27-788D6E36C8DA}"/>
              </a:ext>
            </a:extLst>
          </p:cNvPr>
          <p:cNvCxnSpPr>
            <a:cxnSpLocks/>
          </p:cNvCxnSpPr>
          <p:nvPr/>
        </p:nvCxnSpPr>
        <p:spPr>
          <a:xfrm flipH="1">
            <a:off x="3756521" y="5909288"/>
            <a:ext cx="671479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Elbow Connector 109">
            <a:extLst>
              <a:ext uri="{FF2B5EF4-FFF2-40B4-BE49-F238E27FC236}">
                <a16:creationId xmlns:a16="http://schemas.microsoft.com/office/drawing/2014/main" id="{8C356A0E-35E1-1740-B866-1C3EC7CE2F03}"/>
              </a:ext>
            </a:extLst>
          </p:cNvPr>
          <p:cNvCxnSpPr>
            <a:stCxn id="95" idx="1"/>
            <a:endCxn id="101" idx="0"/>
          </p:cNvCxnSpPr>
          <p:nvPr/>
        </p:nvCxnSpPr>
        <p:spPr>
          <a:xfrm rot="10800000" flipV="1">
            <a:off x="3102926" y="3941134"/>
            <a:ext cx="948392" cy="665581"/>
          </a:xfrm>
          <a:prstGeom prst="bentConnector2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12135998-98C5-044E-A87B-CE7F64C9739A}"/>
              </a:ext>
            </a:extLst>
          </p:cNvPr>
          <p:cNvCxnSpPr>
            <a:cxnSpLocks/>
          </p:cNvCxnSpPr>
          <p:nvPr/>
        </p:nvCxnSpPr>
        <p:spPr>
          <a:xfrm>
            <a:off x="3102925" y="4964158"/>
            <a:ext cx="0" cy="27123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2AACEC66-B872-7143-B2DB-CA7F94DC7F30}"/>
              </a:ext>
            </a:extLst>
          </p:cNvPr>
          <p:cNvSpPr txBox="1"/>
          <p:nvPr/>
        </p:nvSpPr>
        <p:spPr>
          <a:xfrm>
            <a:off x="76534" y="4706390"/>
            <a:ext cx="1751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b="1" dirty="0">
                <a:latin typeface="Avenir Next LT Pro" panose="020B0504020202020204" pitchFamily="34" charset="77"/>
              </a:rPr>
              <a:t>Extractability:</a:t>
            </a: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D7447D8C-9DD1-4640-833A-B4D026B18D51}"/>
              </a:ext>
            </a:extLst>
          </p:cNvPr>
          <p:cNvSpPr/>
          <p:nvPr/>
        </p:nvSpPr>
        <p:spPr>
          <a:xfrm>
            <a:off x="76534" y="4708944"/>
            <a:ext cx="2449588" cy="147616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E507039C-D8C1-774C-86E9-1FEC943B4D96}"/>
              </a:ext>
            </a:extLst>
          </p:cNvPr>
          <p:cNvSpPr/>
          <p:nvPr/>
        </p:nvSpPr>
        <p:spPr>
          <a:xfrm>
            <a:off x="91134" y="3161038"/>
            <a:ext cx="2434988" cy="147616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141002778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Quantum OLE </a:t>
            </a:r>
            <a:r>
              <a:rPr lang="en-PT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|</a:t>
            </a:r>
            <a:r>
              <a:rPr lang="en-PT" dirty="0">
                <a:latin typeface="Avenir Next LT Pro" panose="020B0504020202020204" pitchFamily="34" charset="77"/>
              </a:rPr>
              <a:t> UC security</a:t>
            </a:r>
          </a:p>
        </p:txBody>
      </p:sp>
      <p:pic>
        <p:nvPicPr>
          <p:cNvPr id="79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F1873EB7-1A38-B347-BDCD-7145AEA1E0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  <p:pic>
        <p:nvPicPr>
          <p:cNvPr id="4" name="Picture 3" descr="A picture containing timeline&#10;&#10;Description automatically generated">
            <a:extLst>
              <a:ext uri="{FF2B5EF4-FFF2-40B4-BE49-F238E27FC236}">
                <a16:creationId xmlns:a16="http://schemas.microsoft.com/office/drawing/2014/main" id="{ABCDAC2C-C9DB-4740-AEF8-B322E66284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9674" y="447284"/>
            <a:ext cx="2529484" cy="1155093"/>
          </a:xfrm>
          <a:prstGeom prst="rect">
            <a:avLst/>
          </a:prstGeom>
        </p:spPr>
      </p:pic>
      <p:sp>
        <p:nvSpPr>
          <p:cNvPr id="67" name="L-shape 66">
            <a:extLst>
              <a:ext uri="{FF2B5EF4-FFF2-40B4-BE49-F238E27FC236}">
                <a16:creationId xmlns:a16="http://schemas.microsoft.com/office/drawing/2014/main" id="{B71C6768-BBBD-484A-91F1-0C2C1D9597AC}"/>
              </a:ext>
            </a:extLst>
          </p:cNvPr>
          <p:cNvSpPr/>
          <p:nvPr/>
        </p:nvSpPr>
        <p:spPr>
          <a:xfrm rot="10800000">
            <a:off x="2568117" y="2587293"/>
            <a:ext cx="4251158" cy="3905582"/>
          </a:xfrm>
          <a:prstGeom prst="corner">
            <a:avLst>
              <a:gd name="adj1" fmla="val 10743"/>
              <a:gd name="adj2" fmla="val 10086"/>
            </a:avLst>
          </a:prstGeom>
          <a:solidFill>
            <a:srgbClr val="5EA5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 dirty="0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A1B37505-9FD8-FB49-ACAE-2AAEAC04CC79}"/>
              </a:ext>
            </a:extLst>
          </p:cNvPr>
          <p:cNvSpPr/>
          <p:nvPr/>
        </p:nvSpPr>
        <p:spPr>
          <a:xfrm>
            <a:off x="2568116" y="5305549"/>
            <a:ext cx="1090864" cy="1086852"/>
          </a:xfrm>
          <a:prstGeom prst="rect">
            <a:avLst/>
          </a:prstGeom>
          <a:solidFill>
            <a:srgbClr val="5EA5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F</a:t>
            </a:r>
            <a:r>
              <a:rPr lang="en-PT" baseline="-25000" dirty="0">
                <a:latin typeface="Avenir Next LT Pro" panose="020B0504020202020204" pitchFamily="34" charset="77"/>
              </a:rPr>
              <a:t>OLE</a:t>
            </a:r>
            <a:endParaRPr lang="en-PT" dirty="0">
              <a:latin typeface="Avenir Next LT Pro" panose="020B0504020202020204" pitchFamily="34" charset="7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E9B7B955-9242-C848-887A-2E336E2CC4B6}"/>
              </a:ext>
            </a:extLst>
          </p:cNvPr>
          <p:cNvSpPr txBox="1"/>
          <p:nvPr/>
        </p:nvSpPr>
        <p:spPr>
          <a:xfrm>
            <a:off x="2594551" y="2589786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dirty="0">
                <a:solidFill>
                  <a:srgbClr val="FFFFFF"/>
                </a:solidFill>
                <a:latin typeface="Avenir Next LT Pro" panose="020B0504020202020204" pitchFamily="34" charset="77"/>
              </a:rPr>
              <a:t>E</a:t>
            </a:r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C9F9817A-28FF-A842-9ECB-2419631CC40E}"/>
              </a:ext>
            </a:extLst>
          </p:cNvPr>
          <p:cNvCxnSpPr>
            <a:cxnSpLocks/>
          </p:cNvCxnSpPr>
          <p:nvPr/>
        </p:nvCxnSpPr>
        <p:spPr>
          <a:xfrm flipH="1">
            <a:off x="4917600" y="5909289"/>
            <a:ext cx="136800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6C923C84-B87E-9C40-9A29-CA24E1DD803E}"/>
              </a:ext>
            </a:extLst>
          </p:cNvPr>
          <p:cNvSpPr txBox="1"/>
          <p:nvPr/>
        </p:nvSpPr>
        <p:spPr>
          <a:xfrm>
            <a:off x="76534" y="3161038"/>
            <a:ext cx="242726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b="1" dirty="0">
                <a:latin typeface="Avenir Next LT Pro" panose="020B0504020202020204" pitchFamily="34" charset="77"/>
              </a:rPr>
              <a:t>Indistinguishability:</a:t>
            </a:r>
          </a:p>
          <a:p>
            <a:endParaRPr lang="en-PT" b="1" dirty="0">
              <a:latin typeface="Avenir Next LT Pro" panose="020B0504020202020204" pitchFamily="34" charset="77"/>
            </a:endParaRPr>
          </a:p>
          <a:p>
            <a:pPr algn="ctr"/>
            <a:r>
              <a:rPr lang="en-PT" dirty="0">
                <a:latin typeface="Avenir Next LT Pro" panose="020B0504020202020204" pitchFamily="34" charset="77"/>
              </a:rPr>
              <a:t>Fake commitments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E50DDF08-7741-DB43-A5F0-AAC5E72600BF}"/>
              </a:ext>
            </a:extLst>
          </p:cNvPr>
          <p:cNvSpPr txBox="1"/>
          <p:nvPr/>
        </p:nvSpPr>
        <p:spPr>
          <a:xfrm>
            <a:off x="8863263" y="2269958"/>
            <a:ext cx="630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dirty="0">
                <a:latin typeface="Avenir Next LT Pro" panose="020B0504020202020204" pitchFamily="34" charset="77"/>
              </a:rPr>
              <a:t>Real</a:t>
            </a:r>
          </a:p>
        </p:txBody>
      </p:sp>
      <p:sp>
        <p:nvSpPr>
          <p:cNvPr id="83" name="L-shape 82">
            <a:extLst>
              <a:ext uri="{FF2B5EF4-FFF2-40B4-BE49-F238E27FC236}">
                <a16:creationId xmlns:a16="http://schemas.microsoft.com/office/drawing/2014/main" id="{53324298-06C5-E643-A072-B856B9B11131}"/>
              </a:ext>
            </a:extLst>
          </p:cNvPr>
          <p:cNvSpPr/>
          <p:nvPr/>
        </p:nvSpPr>
        <p:spPr>
          <a:xfrm rot="10800000">
            <a:off x="7796463" y="3144251"/>
            <a:ext cx="2679032" cy="2646948"/>
          </a:xfrm>
          <a:prstGeom prst="corner">
            <a:avLst>
              <a:gd name="adj1" fmla="val 16904"/>
              <a:gd name="adj2" fmla="val 15836"/>
            </a:avLst>
          </a:prstGeom>
          <a:solidFill>
            <a:srgbClr val="5EA5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 dirty="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D3A505E2-55A3-884B-8996-3ED111165CAB}"/>
              </a:ext>
            </a:extLst>
          </p:cNvPr>
          <p:cNvSpPr txBox="1"/>
          <p:nvPr/>
        </p:nvSpPr>
        <p:spPr>
          <a:xfrm>
            <a:off x="7796462" y="3144251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dirty="0">
                <a:solidFill>
                  <a:srgbClr val="FFFFFF"/>
                </a:solidFill>
                <a:latin typeface="Avenir Next LT Pro" panose="020B0504020202020204" pitchFamily="34" charset="77"/>
              </a:rPr>
              <a:t>E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5C01A2CF-2D4D-A945-85CA-8A9EE903AF6B}"/>
              </a:ext>
            </a:extLst>
          </p:cNvPr>
          <p:cNvSpPr/>
          <p:nvPr/>
        </p:nvSpPr>
        <p:spPr>
          <a:xfrm>
            <a:off x="8142207" y="4092264"/>
            <a:ext cx="320922" cy="328863"/>
          </a:xfrm>
          <a:prstGeom prst="rect">
            <a:avLst/>
          </a:prstGeom>
          <a:solidFill>
            <a:srgbClr val="5EA5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A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6C1C2194-0D28-2548-BDBC-2935C9E0A4AD}"/>
              </a:ext>
            </a:extLst>
          </p:cNvPr>
          <p:cNvSpPr/>
          <p:nvPr/>
        </p:nvSpPr>
        <p:spPr>
          <a:xfrm>
            <a:off x="8833749" y="5151043"/>
            <a:ext cx="320922" cy="328863"/>
          </a:xfrm>
          <a:prstGeom prst="rect">
            <a:avLst/>
          </a:prstGeom>
          <a:solidFill>
            <a:srgbClr val="5EA5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B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34442456-4218-404E-9057-5482FB7E1927}"/>
              </a:ext>
            </a:extLst>
          </p:cNvPr>
          <p:cNvCxnSpPr>
            <a:cxnSpLocks/>
          </p:cNvCxnSpPr>
          <p:nvPr/>
        </p:nvCxnSpPr>
        <p:spPr>
          <a:xfrm>
            <a:off x="8302668" y="4478113"/>
            <a:ext cx="456847" cy="837361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F5E7356F-FD5C-F946-BEC0-8959B47B54BF}"/>
              </a:ext>
            </a:extLst>
          </p:cNvPr>
          <p:cNvSpPr txBox="1"/>
          <p:nvPr/>
        </p:nvSpPr>
        <p:spPr>
          <a:xfrm>
            <a:off x="8484972" y="4578139"/>
            <a:ext cx="8274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sz="105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Transcript</a:t>
            </a:r>
          </a:p>
        </p:txBody>
      </p: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C12272C2-35C8-544B-8D81-F4C7375C49C9}"/>
              </a:ext>
            </a:extLst>
          </p:cNvPr>
          <p:cNvCxnSpPr>
            <a:cxnSpLocks/>
          </p:cNvCxnSpPr>
          <p:nvPr/>
        </p:nvCxnSpPr>
        <p:spPr>
          <a:xfrm>
            <a:off x="8302668" y="3642173"/>
            <a:ext cx="0" cy="430887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D4B0AFE6-0AA8-8945-B9D2-D708D7047A57}"/>
              </a:ext>
            </a:extLst>
          </p:cNvPr>
          <p:cNvCxnSpPr>
            <a:cxnSpLocks/>
          </p:cNvCxnSpPr>
          <p:nvPr/>
        </p:nvCxnSpPr>
        <p:spPr>
          <a:xfrm flipH="1">
            <a:off x="9296400" y="5315475"/>
            <a:ext cx="704774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FFF59E39-C3AF-0A41-A30D-ADD08BA2796B}"/>
              </a:ext>
            </a:extLst>
          </p:cNvPr>
          <p:cNvSpPr txBox="1"/>
          <p:nvPr/>
        </p:nvSpPr>
        <p:spPr>
          <a:xfrm>
            <a:off x="8386657" y="3642173"/>
            <a:ext cx="74571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sz="105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Inputs &amp;</a:t>
            </a:r>
          </a:p>
          <a:p>
            <a:r>
              <a:rPr lang="en-PT" sz="105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 Outputs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9B511676-A924-594E-90F4-A040F5A104CD}"/>
              </a:ext>
            </a:extLst>
          </p:cNvPr>
          <p:cNvSpPr txBox="1"/>
          <p:nvPr/>
        </p:nvSpPr>
        <p:spPr>
          <a:xfrm>
            <a:off x="9209674" y="5405696"/>
            <a:ext cx="74571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sz="105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Inputs &amp;</a:t>
            </a:r>
          </a:p>
          <a:p>
            <a:r>
              <a:rPr lang="en-PT" sz="105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 Outputs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4BF45CEE-F5C6-6F4C-BA9D-F9FE3C213B9E}"/>
              </a:ext>
            </a:extLst>
          </p:cNvPr>
          <p:cNvSpPr/>
          <p:nvPr/>
        </p:nvSpPr>
        <p:spPr>
          <a:xfrm>
            <a:off x="7516369" y="2269958"/>
            <a:ext cx="3364992" cy="3639332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 dirty="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C649D72C-6308-304B-92ED-3F69EE1FF3C5}"/>
              </a:ext>
            </a:extLst>
          </p:cNvPr>
          <p:cNvSpPr txBox="1"/>
          <p:nvPr/>
        </p:nvSpPr>
        <p:spPr>
          <a:xfrm>
            <a:off x="4282873" y="1795657"/>
            <a:ext cx="7026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Ideal</a:t>
            </a:r>
          </a:p>
          <a:p>
            <a:pPr algn="ctr"/>
            <a:r>
              <a:rPr lang="en-PT" dirty="0">
                <a:solidFill>
                  <a:srgbClr val="C00000"/>
                </a:solidFill>
                <a:latin typeface="Avenir Next LT Pro" panose="020B0504020202020204" pitchFamily="34" charset="77"/>
              </a:rPr>
              <a:t>Alice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8BB993A9-5B42-CA46-9D77-0BBB54E5FA6A}"/>
              </a:ext>
            </a:extLst>
          </p:cNvPr>
          <p:cNvSpPr/>
          <p:nvPr/>
        </p:nvSpPr>
        <p:spPr>
          <a:xfrm>
            <a:off x="4051318" y="3776703"/>
            <a:ext cx="320922" cy="328863"/>
          </a:xfrm>
          <a:prstGeom prst="rect">
            <a:avLst/>
          </a:prstGeom>
          <a:solidFill>
            <a:srgbClr val="5EA5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S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2476FFB0-62E5-F94D-B47D-A01135EC6028}"/>
              </a:ext>
            </a:extLst>
          </p:cNvPr>
          <p:cNvSpPr txBox="1"/>
          <p:nvPr/>
        </p:nvSpPr>
        <p:spPr>
          <a:xfrm>
            <a:off x="4282873" y="3298195"/>
            <a:ext cx="8274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sz="105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Transcript</a:t>
            </a:r>
          </a:p>
        </p:txBody>
      </p: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6FFBD41A-2EDD-2A4B-838A-1628FC3EEDE7}"/>
              </a:ext>
            </a:extLst>
          </p:cNvPr>
          <p:cNvCxnSpPr>
            <a:cxnSpLocks/>
          </p:cNvCxnSpPr>
          <p:nvPr/>
        </p:nvCxnSpPr>
        <p:spPr>
          <a:xfrm>
            <a:off x="4220453" y="3056233"/>
            <a:ext cx="0" cy="666167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7A73ACB8-DDD7-F040-B2F2-AE4C4997EE91}"/>
              </a:ext>
            </a:extLst>
          </p:cNvPr>
          <p:cNvSpPr txBox="1"/>
          <p:nvPr/>
        </p:nvSpPr>
        <p:spPr>
          <a:xfrm>
            <a:off x="3132729" y="4017549"/>
            <a:ext cx="74571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sz="105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Inputs &amp;</a:t>
            </a:r>
          </a:p>
          <a:p>
            <a:r>
              <a:rPr lang="en-PT" sz="105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 Outputs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12495EA2-1553-DA41-81FD-A112A19C0980}"/>
              </a:ext>
            </a:extLst>
          </p:cNvPr>
          <p:cNvSpPr/>
          <p:nvPr/>
        </p:nvSpPr>
        <p:spPr>
          <a:xfrm>
            <a:off x="2942465" y="4606716"/>
            <a:ext cx="320922" cy="32886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dirty="0">
                <a:solidFill>
                  <a:schemeClr val="bg1"/>
                </a:solidFill>
                <a:latin typeface="Avenir Next LT Pro" panose="020B0504020202020204" pitchFamily="34" charset="77"/>
              </a:rPr>
              <a:t>A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DA4EA057-4566-E549-BC6E-0E9425314503}"/>
              </a:ext>
            </a:extLst>
          </p:cNvPr>
          <p:cNvSpPr/>
          <p:nvPr/>
        </p:nvSpPr>
        <p:spPr>
          <a:xfrm>
            <a:off x="4500243" y="5744856"/>
            <a:ext cx="320922" cy="328863"/>
          </a:xfrm>
          <a:prstGeom prst="rect">
            <a:avLst/>
          </a:prstGeom>
          <a:solidFill>
            <a:srgbClr val="5E7E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dirty="0">
                <a:solidFill>
                  <a:schemeClr val="bg1"/>
                </a:solidFill>
                <a:latin typeface="Avenir Next LT Pro" panose="020B0504020202020204" pitchFamily="34" charset="77"/>
              </a:rPr>
              <a:t>B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B901B00A-008F-F446-A528-77BD539945D1}"/>
              </a:ext>
            </a:extLst>
          </p:cNvPr>
          <p:cNvSpPr txBox="1"/>
          <p:nvPr/>
        </p:nvSpPr>
        <p:spPr>
          <a:xfrm>
            <a:off x="5180524" y="5909289"/>
            <a:ext cx="74571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sz="105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Inputs &amp;</a:t>
            </a:r>
          </a:p>
          <a:p>
            <a:r>
              <a:rPr lang="en-PT" sz="105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 Outputs</a:t>
            </a:r>
          </a:p>
        </p:txBody>
      </p: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81B59CCC-74E3-BE41-9E27-788D6E36C8DA}"/>
              </a:ext>
            </a:extLst>
          </p:cNvPr>
          <p:cNvCxnSpPr>
            <a:cxnSpLocks/>
          </p:cNvCxnSpPr>
          <p:nvPr/>
        </p:nvCxnSpPr>
        <p:spPr>
          <a:xfrm flipH="1">
            <a:off x="3756521" y="5909288"/>
            <a:ext cx="671479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Elbow Connector 109">
            <a:extLst>
              <a:ext uri="{FF2B5EF4-FFF2-40B4-BE49-F238E27FC236}">
                <a16:creationId xmlns:a16="http://schemas.microsoft.com/office/drawing/2014/main" id="{8C356A0E-35E1-1740-B866-1C3EC7CE2F03}"/>
              </a:ext>
            </a:extLst>
          </p:cNvPr>
          <p:cNvCxnSpPr>
            <a:stCxn id="95" idx="1"/>
            <a:endCxn id="101" idx="0"/>
          </p:cNvCxnSpPr>
          <p:nvPr/>
        </p:nvCxnSpPr>
        <p:spPr>
          <a:xfrm rot="10800000" flipV="1">
            <a:off x="3102926" y="3941134"/>
            <a:ext cx="948392" cy="665581"/>
          </a:xfrm>
          <a:prstGeom prst="bentConnector2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12135998-98C5-044E-A87B-CE7F64C9739A}"/>
              </a:ext>
            </a:extLst>
          </p:cNvPr>
          <p:cNvCxnSpPr>
            <a:cxnSpLocks/>
          </p:cNvCxnSpPr>
          <p:nvPr/>
        </p:nvCxnSpPr>
        <p:spPr>
          <a:xfrm>
            <a:off x="3102925" y="4964158"/>
            <a:ext cx="0" cy="27123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2AACEC66-B872-7143-B2DB-CA7F94DC7F30}"/>
              </a:ext>
            </a:extLst>
          </p:cNvPr>
          <p:cNvSpPr txBox="1"/>
          <p:nvPr/>
        </p:nvSpPr>
        <p:spPr>
          <a:xfrm>
            <a:off x="76534" y="4706390"/>
            <a:ext cx="1751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b="1" dirty="0">
                <a:latin typeface="Avenir Next LT Pro" panose="020B0504020202020204" pitchFamily="34" charset="77"/>
              </a:rPr>
              <a:t>Extractability:</a:t>
            </a: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D7447D8C-9DD1-4640-833A-B4D026B18D51}"/>
              </a:ext>
            </a:extLst>
          </p:cNvPr>
          <p:cNvSpPr/>
          <p:nvPr/>
        </p:nvSpPr>
        <p:spPr>
          <a:xfrm>
            <a:off x="76534" y="4708944"/>
            <a:ext cx="2449588" cy="147616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E507039C-D8C1-774C-86E9-1FEC943B4D96}"/>
              </a:ext>
            </a:extLst>
          </p:cNvPr>
          <p:cNvSpPr/>
          <p:nvPr/>
        </p:nvSpPr>
        <p:spPr>
          <a:xfrm>
            <a:off x="91134" y="3161038"/>
            <a:ext cx="2434988" cy="147616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pic>
        <p:nvPicPr>
          <p:cNvPr id="36" name="Picture 35" descr="A picture containing diagram&#10;&#10;Description automatically generated">
            <a:extLst>
              <a:ext uri="{FF2B5EF4-FFF2-40B4-BE49-F238E27FC236}">
                <a16:creationId xmlns:a16="http://schemas.microsoft.com/office/drawing/2014/main" id="{E5FC1DC3-6A91-EB4F-9493-5E1EA6F92B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241" y="5269948"/>
            <a:ext cx="2349853" cy="354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578565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Quantum OLE </a:t>
            </a:r>
            <a:r>
              <a:rPr lang="en-PT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|</a:t>
            </a:r>
            <a:r>
              <a:rPr lang="en-PT" dirty="0">
                <a:latin typeface="Avenir Next LT Pro" panose="020B0504020202020204" pitchFamily="34" charset="77"/>
              </a:rPr>
              <a:t> UC security</a:t>
            </a:r>
          </a:p>
        </p:txBody>
      </p:sp>
      <p:pic>
        <p:nvPicPr>
          <p:cNvPr id="79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F1873EB7-1A38-B347-BDCD-7145AEA1E0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  <p:pic>
        <p:nvPicPr>
          <p:cNvPr id="4" name="Picture 3" descr="A picture containing timeline&#10;&#10;Description automatically generated">
            <a:extLst>
              <a:ext uri="{FF2B5EF4-FFF2-40B4-BE49-F238E27FC236}">
                <a16:creationId xmlns:a16="http://schemas.microsoft.com/office/drawing/2014/main" id="{ABCDAC2C-C9DB-4740-AEF8-B322E66284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9674" y="447284"/>
            <a:ext cx="2529484" cy="1155093"/>
          </a:xfrm>
          <a:prstGeom prst="rect">
            <a:avLst/>
          </a:prstGeom>
        </p:spPr>
      </p:pic>
      <p:sp>
        <p:nvSpPr>
          <p:cNvPr id="67" name="L-shape 66">
            <a:extLst>
              <a:ext uri="{FF2B5EF4-FFF2-40B4-BE49-F238E27FC236}">
                <a16:creationId xmlns:a16="http://schemas.microsoft.com/office/drawing/2014/main" id="{B71C6768-BBBD-484A-91F1-0C2C1D9597AC}"/>
              </a:ext>
            </a:extLst>
          </p:cNvPr>
          <p:cNvSpPr/>
          <p:nvPr/>
        </p:nvSpPr>
        <p:spPr>
          <a:xfrm rot="10800000">
            <a:off x="2568117" y="2587293"/>
            <a:ext cx="4251158" cy="3905582"/>
          </a:xfrm>
          <a:prstGeom prst="corner">
            <a:avLst>
              <a:gd name="adj1" fmla="val 10743"/>
              <a:gd name="adj2" fmla="val 10086"/>
            </a:avLst>
          </a:prstGeom>
          <a:solidFill>
            <a:srgbClr val="5EA5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 dirty="0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A1B37505-9FD8-FB49-ACAE-2AAEAC04CC79}"/>
              </a:ext>
            </a:extLst>
          </p:cNvPr>
          <p:cNvSpPr/>
          <p:nvPr/>
        </p:nvSpPr>
        <p:spPr>
          <a:xfrm>
            <a:off x="2568116" y="5305549"/>
            <a:ext cx="1090864" cy="1086852"/>
          </a:xfrm>
          <a:prstGeom prst="rect">
            <a:avLst/>
          </a:prstGeom>
          <a:solidFill>
            <a:srgbClr val="5EA5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F</a:t>
            </a:r>
            <a:r>
              <a:rPr lang="en-PT" baseline="-25000" dirty="0">
                <a:latin typeface="Avenir Next LT Pro" panose="020B0504020202020204" pitchFamily="34" charset="77"/>
              </a:rPr>
              <a:t>OLE</a:t>
            </a:r>
            <a:endParaRPr lang="en-PT" dirty="0">
              <a:latin typeface="Avenir Next LT Pro" panose="020B0504020202020204" pitchFamily="34" charset="7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E9B7B955-9242-C848-887A-2E336E2CC4B6}"/>
              </a:ext>
            </a:extLst>
          </p:cNvPr>
          <p:cNvSpPr txBox="1"/>
          <p:nvPr/>
        </p:nvSpPr>
        <p:spPr>
          <a:xfrm>
            <a:off x="2594551" y="2589786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dirty="0">
                <a:solidFill>
                  <a:srgbClr val="FFFFFF"/>
                </a:solidFill>
                <a:latin typeface="Avenir Next LT Pro" panose="020B0504020202020204" pitchFamily="34" charset="77"/>
              </a:rPr>
              <a:t>E</a:t>
            </a:r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C9F9817A-28FF-A842-9ECB-2419631CC40E}"/>
              </a:ext>
            </a:extLst>
          </p:cNvPr>
          <p:cNvCxnSpPr>
            <a:cxnSpLocks/>
          </p:cNvCxnSpPr>
          <p:nvPr/>
        </p:nvCxnSpPr>
        <p:spPr>
          <a:xfrm flipH="1">
            <a:off x="4917600" y="5909289"/>
            <a:ext cx="136800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6C923C84-B87E-9C40-9A29-CA24E1DD803E}"/>
              </a:ext>
            </a:extLst>
          </p:cNvPr>
          <p:cNvSpPr txBox="1"/>
          <p:nvPr/>
        </p:nvSpPr>
        <p:spPr>
          <a:xfrm>
            <a:off x="76534" y="3161038"/>
            <a:ext cx="2427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b="1" dirty="0">
                <a:latin typeface="Avenir Next LT Pro" panose="020B0504020202020204" pitchFamily="34" charset="77"/>
              </a:rPr>
              <a:t>Indistinguishability: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E50DDF08-7741-DB43-A5F0-AAC5E72600BF}"/>
              </a:ext>
            </a:extLst>
          </p:cNvPr>
          <p:cNvSpPr txBox="1"/>
          <p:nvPr/>
        </p:nvSpPr>
        <p:spPr>
          <a:xfrm>
            <a:off x="8863263" y="2269958"/>
            <a:ext cx="630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dirty="0">
                <a:latin typeface="Avenir Next LT Pro" panose="020B0504020202020204" pitchFamily="34" charset="77"/>
              </a:rPr>
              <a:t>Real</a:t>
            </a:r>
          </a:p>
        </p:txBody>
      </p:sp>
      <p:sp>
        <p:nvSpPr>
          <p:cNvPr id="83" name="L-shape 82">
            <a:extLst>
              <a:ext uri="{FF2B5EF4-FFF2-40B4-BE49-F238E27FC236}">
                <a16:creationId xmlns:a16="http://schemas.microsoft.com/office/drawing/2014/main" id="{53324298-06C5-E643-A072-B856B9B11131}"/>
              </a:ext>
            </a:extLst>
          </p:cNvPr>
          <p:cNvSpPr/>
          <p:nvPr/>
        </p:nvSpPr>
        <p:spPr>
          <a:xfrm rot="10800000">
            <a:off x="7796463" y="3144251"/>
            <a:ext cx="2679032" cy="2646948"/>
          </a:xfrm>
          <a:prstGeom prst="corner">
            <a:avLst>
              <a:gd name="adj1" fmla="val 16904"/>
              <a:gd name="adj2" fmla="val 15836"/>
            </a:avLst>
          </a:prstGeom>
          <a:solidFill>
            <a:srgbClr val="5EA5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 dirty="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D3A505E2-55A3-884B-8996-3ED111165CAB}"/>
              </a:ext>
            </a:extLst>
          </p:cNvPr>
          <p:cNvSpPr txBox="1"/>
          <p:nvPr/>
        </p:nvSpPr>
        <p:spPr>
          <a:xfrm>
            <a:off x="7796462" y="3144251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dirty="0">
                <a:solidFill>
                  <a:srgbClr val="FFFFFF"/>
                </a:solidFill>
                <a:latin typeface="Avenir Next LT Pro" panose="020B0504020202020204" pitchFamily="34" charset="77"/>
              </a:rPr>
              <a:t>E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5C01A2CF-2D4D-A945-85CA-8A9EE903AF6B}"/>
              </a:ext>
            </a:extLst>
          </p:cNvPr>
          <p:cNvSpPr/>
          <p:nvPr/>
        </p:nvSpPr>
        <p:spPr>
          <a:xfrm>
            <a:off x="8142207" y="4092264"/>
            <a:ext cx="320922" cy="328863"/>
          </a:xfrm>
          <a:prstGeom prst="rect">
            <a:avLst/>
          </a:prstGeom>
          <a:solidFill>
            <a:srgbClr val="5EA5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A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6C1C2194-0D28-2548-BDBC-2935C9E0A4AD}"/>
              </a:ext>
            </a:extLst>
          </p:cNvPr>
          <p:cNvSpPr/>
          <p:nvPr/>
        </p:nvSpPr>
        <p:spPr>
          <a:xfrm>
            <a:off x="8833749" y="5151043"/>
            <a:ext cx="320922" cy="328863"/>
          </a:xfrm>
          <a:prstGeom prst="rect">
            <a:avLst/>
          </a:prstGeom>
          <a:solidFill>
            <a:srgbClr val="5EA5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B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34442456-4218-404E-9057-5482FB7E1927}"/>
              </a:ext>
            </a:extLst>
          </p:cNvPr>
          <p:cNvCxnSpPr>
            <a:cxnSpLocks/>
          </p:cNvCxnSpPr>
          <p:nvPr/>
        </p:nvCxnSpPr>
        <p:spPr>
          <a:xfrm>
            <a:off x="8302668" y="4478113"/>
            <a:ext cx="456847" cy="837361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F5E7356F-FD5C-F946-BEC0-8959B47B54BF}"/>
              </a:ext>
            </a:extLst>
          </p:cNvPr>
          <p:cNvSpPr txBox="1"/>
          <p:nvPr/>
        </p:nvSpPr>
        <p:spPr>
          <a:xfrm>
            <a:off x="8484972" y="4578139"/>
            <a:ext cx="8274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sz="105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Transcript</a:t>
            </a:r>
          </a:p>
        </p:txBody>
      </p: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C12272C2-35C8-544B-8D81-F4C7375C49C9}"/>
              </a:ext>
            </a:extLst>
          </p:cNvPr>
          <p:cNvCxnSpPr>
            <a:cxnSpLocks/>
          </p:cNvCxnSpPr>
          <p:nvPr/>
        </p:nvCxnSpPr>
        <p:spPr>
          <a:xfrm>
            <a:off x="8302668" y="3642173"/>
            <a:ext cx="0" cy="430887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D4B0AFE6-0AA8-8945-B9D2-D708D7047A57}"/>
              </a:ext>
            </a:extLst>
          </p:cNvPr>
          <p:cNvCxnSpPr>
            <a:cxnSpLocks/>
          </p:cNvCxnSpPr>
          <p:nvPr/>
        </p:nvCxnSpPr>
        <p:spPr>
          <a:xfrm flipH="1">
            <a:off x="9296400" y="5315475"/>
            <a:ext cx="704774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FFF59E39-C3AF-0A41-A30D-ADD08BA2796B}"/>
              </a:ext>
            </a:extLst>
          </p:cNvPr>
          <p:cNvSpPr txBox="1"/>
          <p:nvPr/>
        </p:nvSpPr>
        <p:spPr>
          <a:xfrm>
            <a:off x="8386657" y="3642173"/>
            <a:ext cx="74571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sz="105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Inputs &amp;</a:t>
            </a:r>
          </a:p>
          <a:p>
            <a:r>
              <a:rPr lang="en-PT" sz="105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 Outputs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9B511676-A924-594E-90F4-A040F5A104CD}"/>
              </a:ext>
            </a:extLst>
          </p:cNvPr>
          <p:cNvSpPr txBox="1"/>
          <p:nvPr/>
        </p:nvSpPr>
        <p:spPr>
          <a:xfrm>
            <a:off x="9209674" y="5405696"/>
            <a:ext cx="74571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sz="105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Inputs &amp;</a:t>
            </a:r>
          </a:p>
          <a:p>
            <a:r>
              <a:rPr lang="en-PT" sz="105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 Outputs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4BF45CEE-F5C6-6F4C-BA9D-F9FE3C213B9E}"/>
              </a:ext>
            </a:extLst>
          </p:cNvPr>
          <p:cNvSpPr/>
          <p:nvPr/>
        </p:nvSpPr>
        <p:spPr>
          <a:xfrm>
            <a:off x="7516369" y="2269958"/>
            <a:ext cx="3364992" cy="3639332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 dirty="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C649D72C-6308-304B-92ED-3F69EE1FF3C5}"/>
              </a:ext>
            </a:extLst>
          </p:cNvPr>
          <p:cNvSpPr txBox="1"/>
          <p:nvPr/>
        </p:nvSpPr>
        <p:spPr>
          <a:xfrm>
            <a:off x="4282873" y="1795657"/>
            <a:ext cx="7026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Ideal</a:t>
            </a:r>
          </a:p>
          <a:p>
            <a:pPr algn="ctr"/>
            <a:r>
              <a:rPr lang="en-PT" dirty="0">
                <a:solidFill>
                  <a:srgbClr val="C00000"/>
                </a:solidFill>
                <a:latin typeface="Avenir Next LT Pro" panose="020B0504020202020204" pitchFamily="34" charset="77"/>
              </a:rPr>
              <a:t>Bob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8BB993A9-5B42-CA46-9D77-0BBB54E5FA6A}"/>
              </a:ext>
            </a:extLst>
          </p:cNvPr>
          <p:cNvSpPr/>
          <p:nvPr/>
        </p:nvSpPr>
        <p:spPr>
          <a:xfrm>
            <a:off x="4051318" y="3776703"/>
            <a:ext cx="320922" cy="328863"/>
          </a:xfrm>
          <a:prstGeom prst="rect">
            <a:avLst/>
          </a:prstGeom>
          <a:solidFill>
            <a:srgbClr val="5EA5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S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2476FFB0-62E5-F94D-B47D-A01135EC6028}"/>
              </a:ext>
            </a:extLst>
          </p:cNvPr>
          <p:cNvSpPr txBox="1"/>
          <p:nvPr/>
        </p:nvSpPr>
        <p:spPr>
          <a:xfrm>
            <a:off x="4282873" y="3298195"/>
            <a:ext cx="8274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sz="105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Transcript</a:t>
            </a:r>
          </a:p>
        </p:txBody>
      </p: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6FFBD41A-2EDD-2A4B-838A-1628FC3EEDE7}"/>
              </a:ext>
            </a:extLst>
          </p:cNvPr>
          <p:cNvCxnSpPr>
            <a:cxnSpLocks/>
          </p:cNvCxnSpPr>
          <p:nvPr/>
        </p:nvCxnSpPr>
        <p:spPr>
          <a:xfrm>
            <a:off x="4220453" y="3056233"/>
            <a:ext cx="0" cy="666167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7A73ACB8-DDD7-F040-B2F2-AE4C4997EE91}"/>
              </a:ext>
            </a:extLst>
          </p:cNvPr>
          <p:cNvSpPr txBox="1"/>
          <p:nvPr/>
        </p:nvSpPr>
        <p:spPr>
          <a:xfrm>
            <a:off x="3132729" y="4017549"/>
            <a:ext cx="74571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sz="105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Inputs &amp;</a:t>
            </a:r>
          </a:p>
          <a:p>
            <a:r>
              <a:rPr lang="en-PT" sz="105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 Outputs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12495EA2-1553-DA41-81FD-A112A19C0980}"/>
              </a:ext>
            </a:extLst>
          </p:cNvPr>
          <p:cNvSpPr/>
          <p:nvPr/>
        </p:nvSpPr>
        <p:spPr>
          <a:xfrm>
            <a:off x="2942465" y="4606716"/>
            <a:ext cx="320922" cy="32886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dirty="0">
                <a:solidFill>
                  <a:schemeClr val="bg1"/>
                </a:solidFill>
                <a:latin typeface="Avenir Next LT Pro" panose="020B0504020202020204" pitchFamily="34" charset="77"/>
              </a:rPr>
              <a:t>B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DA4EA057-4566-E549-BC6E-0E9425314503}"/>
              </a:ext>
            </a:extLst>
          </p:cNvPr>
          <p:cNvSpPr/>
          <p:nvPr/>
        </p:nvSpPr>
        <p:spPr>
          <a:xfrm>
            <a:off x="4500243" y="5744856"/>
            <a:ext cx="320922" cy="328863"/>
          </a:xfrm>
          <a:prstGeom prst="rect">
            <a:avLst/>
          </a:prstGeom>
          <a:solidFill>
            <a:srgbClr val="5E7E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dirty="0">
                <a:solidFill>
                  <a:schemeClr val="bg1"/>
                </a:solidFill>
                <a:latin typeface="Avenir Next LT Pro" panose="020B0504020202020204" pitchFamily="34" charset="77"/>
              </a:rPr>
              <a:t>A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B901B00A-008F-F446-A528-77BD539945D1}"/>
              </a:ext>
            </a:extLst>
          </p:cNvPr>
          <p:cNvSpPr txBox="1"/>
          <p:nvPr/>
        </p:nvSpPr>
        <p:spPr>
          <a:xfrm>
            <a:off x="5180524" y="5909289"/>
            <a:ext cx="74571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sz="105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Inputs &amp;</a:t>
            </a:r>
          </a:p>
          <a:p>
            <a:r>
              <a:rPr lang="en-PT" sz="105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 Outputs</a:t>
            </a:r>
          </a:p>
        </p:txBody>
      </p: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81B59CCC-74E3-BE41-9E27-788D6E36C8DA}"/>
              </a:ext>
            </a:extLst>
          </p:cNvPr>
          <p:cNvCxnSpPr>
            <a:cxnSpLocks/>
          </p:cNvCxnSpPr>
          <p:nvPr/>
        </p:nvCxnSpPr>
        <p:spPr>
          <a:xfrm flipH="1">
            <a:off x="3756521" y="5909288"/>
            <a:ext cx="671479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Elbow Connector 109">
            <a:extLst>
              <a:ext uri="{FF2B5EF4-FFF2-40B4-BE49-F238E27FC236}">
                <a16:creationId xmlns:a16="http://schemas.microsoft.com/office/drawing/2014/main" id="{8C356A0E-35E1-1740-B866-1C3EC7CE2F03}"/>
              </a:ext>
            </a:extLst>
          </p:cNvPr>
          <p:cNvCxnSpPr>
            <a:stCxn id="95" idx="1"/>
            <a:endCxn id="101" idx="0"/>
          </p:cNvCxnSpPr>
          <p:nvPr/>
        </p:nvCxnSpPr>
        <p:spPr>
          <a:xfrm rot="10800000" flipV="1">
            <a:off x="3102926" y="3941134"/>
            <a:ext cx="948392" cy="665581"/>
          </a:xfrm>
          <a:prstGeom prst="bentConnector2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12135998-98C5-044E-A87B-CE7F64C9739A}"/>
              </a:ext>
            </a:extLst>
          </p:cNvPr>
          <p:cNvCxnSpPr>
            <a:cxnSpLocks/>
          </p:cNvCxnSpPr>
          <p:nvPr/>
        </p:nvCxnSpPr>
        <p:spPr>
          <a:xfrm>
            <a:off x="3102925" y="4964158"/>
            <a:ext cx="0" cy="27123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2AACEC66-B872-7143-B2DB-CA7F94DC7F30}"/>
              </a:ext>
            </a:extLst>
          </p:cNvPr>
          <p:cNvSpPr txBox="1"/>
          <p:nvPr/>
        </p:nvSpPr>
        <p:spPr>
          <a:xfrm>
            <a:off x="76534" y="4706390"/>
            <a:ext cx="2434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b="1" dirty="0">
                <a:latin typeface="Avenir Next LT Pro" panose="020B0504020202020204" pitchFamily="34" charset="77"/>
              </a:rPr>
              <a:t>Extractability:</a:t>
            </a: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D7447D8C-9DD1-4640-833A-B4D026B18D51}"/>
              </a:ext>
            </a:extLst>
          </p:cNvPr>
          <p:cNvSpPr/>
          <p:nvPr/>
        </p:nvSpPr>
        <p:spPr>
          <a:xfrm>
            <a:off x="76534" y="4708944"/>
            <a:ext cx="2449588" cy="147616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E507039C-D8C1-774C-86E9-1FEC943B4D96}"/>
              </a:ext>
            </a:extLst>
          </p:cNvPr>
          <p:cNvSpPr/>
          <p:nvPr/>
        </p:nvSpPr>
        <p:spPr>
          <a:xfrm>
            <a:off x="91134" y="3161038"/>
            <a:ext cx="2434988" cy="147616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3769820459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Quantum OLE </a:t>
            </a:r>
            <a:r>
              <a:rPr lang="en-PT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|</a:t>
            </a:r>
            <a:r>
              <a:rPr lang="en-PT" dirty="0">
                <a:latin typeface="Avenir Next LT Pro" panose="020B0504020202020204" pitchFamily="34" charset="77"/>
              </a:rPr>
              <a:t> UC security</a:t>
            </a:r>
          </a:p>
        </p:txBody>
      </p:sp>
      <p:pic>
        <p:nvPicPr>
          <p:cNvPr id="79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F1873EB7-1A38-B347-BDCD-7145AEA1E0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  <p:pic>
        <p:nvPicPr>
          <p:cNvPr id="4" name="Picture 3" descr="A picture containing timeline&#10;&#10;Description automatically generated">
            <a:extLst>
              <a:ext uri="{FF2B5EF4-FFF2-40B4-BE49-F238E27FC236}">
                <a16:creationId xmlns:a16="http://schemas.microsoft.com/office/drawing/2014/main" id="{ABCDAC2C-C9DB-4740-AEF8-B322E66284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9674" y="447284"/>
            <a:ext cx="2529484" cy="1155093"/>
          </a:xfrm>
          <a:prstGeom prst="rect">
            <a:avLst/>
          </a:prstGeom>
        </p:spPr>
      </p:pic>
      <p:sp>
        <p:nvSpPr>
          <p:cNvPr id="67" name="L-shape 66">
            <a:extLst>
              <a:ext uri="{FF2B5EF4-FFF2-40B4-BE49-F238E27FC236}">
                <a16:creationId xmlns:a16="http://schemas.microsoft.com/office/drawing/2014/main" id="{B71C6768-BBBD-484A-91F1-0C2C1D9597AC}"/>
              </a:ext>
            </a:extLst>
          </p:cNvPr>
          <p:cNvSpPr/>
          <p:nvPr/>
        </p:nvSpPr>
        <p:spPr>
          <a:xfrm rot="10800000">
            <a:off x="2568117" y="2587293"/>
            <a:ext cx="4251158" cy="3905582"/>
          </a:xfrm>
          <a:prstGeom prst="corner">
            <a:avLst>
              <a:gd name="adj1" fmla="val 10743"/>
              <a:gd name="adj2" fmla="val 10086"/>
            </a:avLst>
          </a:prstGeom>
          <a:solidFill>
            <a:srgbClr val="5EA5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 dirty="0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A1B37505-9FD8-FB49-ACAE-2AAEAC04CC79}"/>
              </a:ext>
            </a:extLst>
          </p:cNvPr>
          <p:cNvSpPr/>
          <p:nvPr/>
        </p:nvSpPr>
        <p:spPr>
          <a:xfrm>
            <a:off x="2568116" y="5305549"/>
            <a:ext cx="1090864" cy="1086852"/>
          </a:xfrm>
          <a:prstGeom prst="rect">
            <a:avLst/>
          </a:prstGeom>
          <a:solidFill>
            <a:srgbClr val="5EA5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F</a:t>
            </a:r>
            <a:r>
              <a:rPr lang="en-PT" baseline="-25000" dirty="0">
                <a:latin typeface="Avenir Next LT Pro" panose="020B0504020202020204" pitchFamily="34" charset="77"/>
              </a:rPr>
              <a:t>OLE</a:t>
            </a:r>
            <a:endParaRPr lang="en-PT" dirty="0">
              <a:latin typeface="Avenir Next LT Pro" panose="020B0504020202020204" pitchFamily="34" charset="7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E9B7B955-9242-C848-887A-2E336E2CC4B6}"/>
              </a:ext>
            </a:extLst>
          </p:cNvPr>
          <p:cNvSpPr txBox="1"/>
          <p:nvPr/>
        </p:nvSpPr>
        <p:spPr>
          <a:xfrm>
            <a:off x="2594551" y="2589786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dirty="0">
                <a:solidFill>
                  <a:srgbClr val="FFFFFF"/>
                </a:solidFill>
                <a:latin typeface="Avenir Next LT Pro" panose="020B0504020202020204" pitchFamily="34" charset="77"/>
              </a:rPr>
              <a:t>E</a:t>
            </a:r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C9F9817A-28FF-A842-9ECB-2419631CC40E}"/>
              </a:ext>
            </a:extLst>
          </p:cNvPr>
          <p:cNvCxnSpPr>
            <a:cxnSpLocks/>
          </p:cNvCxnSpPr>
          <p:nvPr/>
        </p:nvCxnSpPr>
        <p:spPr>
          <a:xfrm flipH="1">
            <a:off x="4917600" y="5909289"/>
            <a:ext cx="136800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6C923C84-B87E-9C40-9A29-CA24E1DD803E}"/>
              </a:ext>
            </a:extLst>
          </p:cNvPr>
          <p:cNvSpPr txBox="1"/>
          <p:nvPr/>
        </p:nvSpPr>
        <p:spPr>
          <a:xfrm>
            <a:off x="76534" y="3161038"/>
            <a:ext cx="2427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b="1" dirty="0">
                <a:latin typeface="Avenir Next LT Pro" panose="020B0504020202020204" pitchFamily="34" charset="77"/>
              </a:rPr>
              <a:t>Indistinguishability: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E50DDF08-7741-DB43-A5F0-AAC5E72600BF}"/>
              </a:ext>
            </a:extLst>
          </p:cNvPr>
          <p:cNvSpPr txBox="1"/>
          <p:nvPr/>
        </p:nvSpPr>
        <p:spPr>
          <a:xfrm>
            <a:off x="8863263" y="2269958"/>
            <a:ext cx="630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dirty="0">
                <a:latin typeface="Avenir Next LT Pro" panose="020B0504020202020204" pitchFamily="34" charset="77"/>
              </a:rPr>
              <a:t>Real</a:t>
            </a:r>
          </a:p>
        </p:txBody>
      </p:sp>
      <p:sp>
        <p:nvSpPr>
          <p:cNvPr id="83" name="L-shape 82">
            <a:extLst>
              <a:ext uri="{FF2B5EF4-FFF2-40B4-BE49-F238E27FC236}">
                <a16:creationId xmlns:a16="http://schemas.microsoft.com/office/drawing/2014/main" id="{53324298-06C5-E643-A072-B856B9B11131}"/>
              </a:ext>
            </a:extLst>
          </p:cNvPr>
          <p:cNvSpPr/>
          <p:nvPr/>
        </p:nvSpPr>
        <p:spPr>
          <a:xfrm rot="10800000">
            <a:off x="7796463" y="3144251"/>
            <a:ext cx="2679032" cy="2646948"/>
          </a:xfrm>
          <a:prstGeom prst="corner">
            <a:avLst>
              <a:gd name="adj1" fmla="val 16904"/>
              <a:gd name="adj2" fmla="val 15836"/>
            </a:avLst>
          </a:prstGeom>
          <a:solidFill>
            <a:srgbClr val="5EA5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 dirty="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D3A505E2-55A3-884B-8996-3ED111165CAB}"/>
              </a:ext>
            </a:extLst>
          </p:cNvPr>
          <p:cNvSpPr txBox="1"/>
          <p:nvPr/>
        </p:nvSpPr>
        <p:spPr>
          <a:xfrm>
            <a:off x="7796462" y="3144251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dirty="0">
                <a:solidFill>
                  <a:srgbClr val="FFFFFF"/>
                </a:solidFill>
                <a:latin typeface="Avenir Next LT Pro" panose="020B0504020202020204" pitchFamily="34" charset="77"/>
              </a:rPr>
              <a:t>E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5C01A2CF-2D4D-A945-85CA-8A9EE903AF6B}"/>
              </a:ext>
            </a:extLst>
          </p:cNvPr>
          <p:cNvSpPr/>
          <p:nvPr/>
        </p:nvSpPr>
        <p:spPr>
          <a:xfrm>
            <a:off x="8142207" y="4092264"/>
            <a:ext cx="320922" cy="328863"/>
          </a:xfrm>
          <a:prstGeom prst="rect">
            <a:avLst/>
          </a:prstGeom>
          <a:solidFill>
            <a:srgbClr val="5EA5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A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6C1C2194-0D28-2548-BDBC-2935C9E0A4AD}"/>
              </a:ext>
            </a:extLst>
          </p:cNvPr>
          <p:cNvSpPr/>
          <p:nvPr/>
        </p:nvSpPr>
        <p:spPr>
          <a:xfrm>
            <a:off x="8833749" y="5151043"/>
            <a:ext cx="320922" cy="328863"/>
          </a:xfrm>
          <a:prstGeom prst="rect">
            <a:avLst/>
          </a:prstGeom>
          <a:solidFill>
            <a:srgbClr val="5EA5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B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34442456-4218-404E-9057-5482FB7E1927}"/>
              </a:ext>
            </a:extLst>
          </p:cNvPr>
          <p:cNvCxnSpPr>
            <a:cxnSpLocks/>
          </p:cNvCxnSpPr>
          <p:nvPr/>
        </p:nvCxnSpPr>
        <p:spPr>
          <a:xfrm>
            <a:off x="8302668" y="4478113"/>
            <a:ext cx="456847" cy="837361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F5E7356F-FD5C-F946-BEC0-8959B47B54BF}"/>
              </a:ext>
            </a:extLst>
          </p:cNvPr>
          <p:cNvSpPr txBox="1"/>
          <p:nvPr/>
        </p:nvSpPr>
        <p:spPr>
          <a:xfrm>
            <a:off x="8484972" y="4578139"/>
            <a:ext cx="8274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sz="105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Transcript</a:t>
            </a:r>
          </a:p>
        </p:txBody>
      </p: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C12272C2-35C8-544B-8D81-F4C7375C49C9}"/>
              </a:ext>
            </a:extLst>
          </p:cNvPr>
          <p:cNvCxnSpPr>
            <a:cxnSpLocks/>
          </p:cNvCxnSpPr>
          <p:nvPr/>
        </p:nvCxnSpPr>
        <p:spPr>
          <a:xfrm>
            <a:off x="8302668" y="3642173"/>
            <a:ext cx="0" cy="430887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D4B0AFE6-0AA8-8945-B9D2-D708D7047A57}"/>
              </a:ext>
            </a:extLst>
          </p:cNvPr>
          <p:cNvCxnSpPr>
            <a:cxnSpLocks/>
          </p:cNvCxnSpPr>
          <p:nvPr/>
        </p:nvCxnSpPr>
        <p:spPr>
          <a:xfrm flipH="1">
            <a:off x="9296400" y="5315475"/>
            <a:ext cx="704774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FFF59E39-C3AF-0A41-A30D-ADD08BA2796B}"/>
              </a:ext>
            </a:extLst>
          </p:cNvPr>
          <p:cNvSpPr txBox="1"/>
          <p:nvPr/>
        </p:nvSpPr>
        <p:spPr>
          <a:xfrm>
            <a:off x="8386657" y="3642173"/>
            <a:ext cx="74571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sz="105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Inputs &amp;</a:t>
            </a:r>
          </a:p>
          <a:p>
            <a:r>
              <a:rPr lang="en-PT" sz="105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 Outputs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9B511676-A924-594E-90F4-A040F5A104CD}"/>
              </a:ext>
            </a:extLst>
          </p:cNvPr>
          <p:cNvSpPr txBox="1"/>
          <p:nvPr/>
        </p:nvSpPr>
        <p:spPr>
          <a:xfrm>
            <a:off x="9209674" y="5405696"/>
            <a:ext cx="74571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sz="105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Inputs &amp;</a:t>
            </a:r>
          </a:p>
          <a:p>
            <a:r>
              <a:rPr lang="en-PT" sz="105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 Outputs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4BF45CEE-F5C6-6F4C-BA9D-F9FE3C213B9E}"/>
              </a:ext>
            </a:extLst>
          </p:cNvPr>
          <p:cNvSpPr/>
          <p:nvPr/>
        </p:nvSpPr>
        <p:spPr>
          <a:xfrm>
            <a:off x="7516369" y="2269958"/>
            <a:ext cx="3364992" cy="3639332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 dirty="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C649D72C-6308-304B-92ED-3F69EE1FF3C5}"/>
              </a:ext>
            </a:extLst>
          </p:cNvPr>
          <p:cNvSpPr txBox="1"/>
          <p:nvPr/>
        </p:nvSpPr>
        <p:spPr>
          <a:xfrm>
            <a:off x="4282873" y="1795657"/>
            <a:ext cx="7026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Ideal</a:t>
            </a:r>
          </a:p>
          <a:p>
            <a:pPr algn="ctr"/>
            <a:r>
              <a:rPr lang="en-PT" dirty="0">
                <a:solidFill>
                  <a:srgbClr val="C00000"/>
                </a:solidFill>
                <a:latin typeface="Avenir Next LT Pro" panose="020B0504020202020204" pitchFamily="34" charset="77"/>
              </a:rPr>
              <a:t>Bob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8BB993A9-5B42-CA46-9D77-0BBB54E5FA6A}"/>
              </a:ext>
            </a:extLst>
          </p:cNvPr>
          <p:cNvSpPr/>
          <p:nvPr/>
        </p:nvSpPr>
        <p:spPr>
          <a:xfrm>
            <a:off x="4051318" y="3776703"/>
            <a:ext cx="320922" cy="328863"/>
          </a:xfrm>
          <a:prstGeom prst="rect">
            <a:avLst/>
          </a:prstGeom>
          <a:solidFill>
            <a:srgbClr val="5EA5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S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2476FFB0-62E5-F94D-B47D-A01135EC6028}"/>
              </a:ext>
            </a:extLst>
          </p:cNvPr>
          <p:cNvSpPr txBox="1"/>
          <p:nvPr/>
        </p:nvSpPr>
        <p:spPr>
          <a:xfrm>
            <a:off x="4282873" y="3298195"/>
            <a:ext cx="8274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sz="105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Transcript</a:t>
            </a:r>
          </a:p>
        </p:txBody>
      </p: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6FFBD41A-2EDD-2A4B-838A-1628FC3EEDE7}"/>
              </a:ext>
            </a:extLst>
          </p:cNvPr>
          <p:cNvCxnSpPr>
            <a:cxnSpLocks/>
          </p:cNvCxnSpPr>
          <p:nvPr/>
        </p:nvCxnSpPr>
        <p:spPr>
          <a:xfrm>
            <a:off x="4220453" y="3056233"/>
            <a:ext cx="0" cy="666167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7A73ACB8-DDD7-F040-B2F2-AE4C4997EE91}"/>
              </a:ext>
            </a:extLst>
          </p:cNvPr>
          <p:cNvSpPr txBox="1"/>
          <p:nvPr/>
        </p:nvSpPr>
        <p:spPr>
          <a:xfrm>
            <a:off x="3132729" y="4017549"/>
            <a:ext cx="74571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sz="105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Inputs &amp;</a:t>
            </a:r>
          </a:p>
          <a:p>
            <a:r>
              <a:rPr lang="en-PT" sz="105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 Outputs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12495EA2-1553-DA41-81FD-A112A19C0980}"/>
              </a:ext>
            </a:extLst>
          </p:cNvPr>
          <p:cNvSpPr/>
          <p:nvPr/>
        </p:nvSpPr>
        <p:spPr>
          <a:xfrm>
            <a:off x="2942465" y="4606716"/>
            <a:ext cx="320922" cy="32886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dirty="0">
                <a:solidFill>
                  <a:schemeClr val="bg1"/>
                </a:solidFill>
                <a:latin typeface="Avenir Next LT Pro" panose="020B0504020202020204" pitchFamily="34" charset="77"/>
              </a:rPr>
              <a:t>B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DA4EA057-4566-E549-BC6E-0E9425314503}"/>
              </a:ext>
            </a:extLst>
          </p:cNvPr>
          <p:cNvSpPr/>
          <p:nvPr/>
        </p:nvSpPr>
        <p:spPr>
          <a:xfrm>
            <a:off x="4500243" y="5744856"/>
            <a:ext cx="320922" cy="328863"/>
          </a:xfrm>
          <a:prstGeom prst="rect">
            <a:avLst/>
          </a:prstGeom>
          <a:solidFill>
            <a:srgbClr val="5E7E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dirty="0">
                <a:solidFill>
                  <a:schemeClr val="bg1"/>
                </a:solidFill>
                <a:latin typeface="Avenir Next LT Pro" panose="020B0504020202020204" pitchFamily="34" charset="77"/>
              </a:rPr>
              <a:t>A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B901B00A-008F-F446-A528-77BD539945D1}"/>
              </a:ext>
            </a:extLst>
          </p:cNvPr>
          <p:cNvSpPr txBox="1"/>
          <p:nvPr/>
        </p:nvSpPr>
        <p:spPr>
          <a:xfrm>
            <a:off x="5180524" y="5909289"/>
            <a:ext cx="74571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sz="105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Inputs &amp;</a:t>
            </a:r>
          </a:p>
          <a:p>
            <a:r>
              <a:rPr lang="en-PT" sz="105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 Outputs</a:t>
            </a:r>
          </a:p>
        </p:txBody>
      </p: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81B59CCC-74E3-BE41-9E27-788D6E36C8DA}"/>
              </a:ext>
            </a:extLst>
          </p:cNvPr>
          <p:cNvCxnSpPr>
            <a:cxnSpLocks/>
          </p:cNvCxnSpPr>
          <p:nvPr/>
        </p:nvCxnSpPr>
        <p:spPr>
          <a:xfrm flipH="1">
            <a:off x="3756521" y="5909288"/>
            <a:ext cx="671479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Elbow Connector 109">
            <a:extLst>
              <a:ext uri="{FF2B5EF4-FFF2-40B4-BE49-F238E27FC236}">
                <a16:creationId xmlns:a16="http://schemas.microsoft.com/office/drawing/2014/main" id="{8C356A0E-35E1-1740-B866-1C3EC7CE2F03}"/>
              </a:ext>
            </a:extLst>
          </p:cNvPr>
          <p:cNvCxnSpPr>
            <a:stCxn id="95" idx="1"/>
            <a:endCxn id="101" idx="0"/>
          </p:cNvCxnSpPr>
          <p:nvPr/>
        </p:nvCxnSpPr>
        <p:spPr>
          <a:xfrm rot="10800000" flipV="1">
            <a:off x="3102926" y="3941134"/>
            <a:ext cx="948392" cy="665581"/>
          </a:xfrm>
          <a:prstGeom prst="bentConnector2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12135998-98C5-044E-A87B-CE7F64C9739A}"/>
              </a:ext>
            </a:extLst>
          </p:cNvPr>
          <p:cNvCxnSpPr>
            <a:cxnSpLocks/>
          </p:cNvCxnSpPr>
          <p:nvPr/>
        </p:nvCxnSpPr>
        <p:spPr>
          <a:xfrm>
            <a:off x="3102925" y="4964158"/>
            <a:ext cx="0" cy="27123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2AACEC66-B872-7143-B2DB-CA7F94DC7F30}"/>
              </a:ext>
            </a:extLst>
          </p:cNvPr>
          <p:cNvSpPr txBox="1"/>
          <p:nvPr/>
        </p:nvSpPr>
        <p:spPr>
          <a:xfrm>
            <a:off x="76534" y="4706390"/>
            <a:ext cx="2434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b="1" dirty="0">
                <a:latin typeface="Avenir Next LT Pro" panose="020B0504020202020204" pitchFamily="34" charset="77"/>
              </a:rPr>
              <a:t>Extractability:</a:t>
            </a: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D7447D8C-9DD1-4640-833A-B4D026B18D51}"/>
              </a:ext>
            </a:extLst>
          </p:cNvPr>
          <p:cNvSpPr/>
          <p:nvPr/>
        </p:nvSpPr>
        <p:spPr>
          <a:xfrm>
            <a:off x="76534" y="4708944"/>
            <a:ext cx="2449588" cy="147616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E507039C-D8C1-774C-86E9-1FEC943B4D96}"/>
              </a:ext>
            </a:extLst>
          </p:cNvPr>
          <p:cNvSpPr/>
          <p:nvPr/>
        </p:nvSpPr>
        <p:spPr>
          <a:xfrm>
            <a:off x="91134" y="3161038"/>
            <a:ext cx="2434988" cy="147616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pic>
        <p:nvPicPr>
          <p:cNvPr id="7" name="Picture 6" descr="Text&#10;&#10;Description automatically generated with low confidence">
            <a:extLst>
              <a:ext uri="{FF2B5EF4-FFF2-40B4-BE49-F238E27FC236}">
                <a16:creationId xmlns:a16="http://schemas.microsoft.com/office/drawing/2014/main" id="{99C5DC63-0B72-AB4F-9A16-BBF2679774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328" y="3642173"/>
            <a:ext cx="2267680" cy="348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857486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Quantum OLE </a:t>
            </a:r>
            <a:r>
              <a:rPr lang="en-PT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|</a:t>
            </a:r>
            <a:r>
              <a:rPr lang="en-PT" dirty="0">
                <a:latin typeface="Avenir Next LT Pro" panose="020B0504020202020204" pitchFamily="34" charset="77"/>
              </a:rPr>
              <a:t> UC security</a:t>
            </a:r>
          </a:p>
        </p:txBody>
      </p:sp>
      <p:pic>
        <p:nvPicPr>
          <p:cNvPr id="79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F1873EB7-1A38-B347-BDCD-7145AEA1E0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  <p:pic>
        <p:nvPicPr>
          <p:cNvPr id="4" name="Picture 3" descr="A picture containing timeline&#10;&#10;Description automatically generated">
            <a:extLst>
              <a:ext uri="{FF2B5EF4-FFF2-40B4-BE49-F238E27FC236}">
                <a16:creationId xmlns:a16="http://schemas.microsoft.com/office/drawing/2014/main" id="{ABCDAC2C-C9DB-4740-AEF8-B322E66284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9674" y="447284"/>
            <a:ext cx="2529484" cy="1155093"/>
          </a:xfrm>
          <a:prstGeom prst="rect">
            <a:avLst/>
          </a:prstGeom>
        </p:spPr>
      </p:pic>
      <p:sp>
        <p:nvSpPr>
          <p:cNvPr id="67" name="L-shape 66">
            <a:extLst>
              <a:ext uri="{FF2B5EF4-FFF2-40B4-BE49-F238E27FC236}">
                <a16:creationId xmlns:a16="http://schemas.microsoft.com/office/drawing/2014/main" id="{B71C6768-BBBD-484A-91F1-0C2C1D9597AC}"/>
              </a:ext>
            </a:extLst>
          </p:cNvPr>
          <p:cNvSpPr/>
          <p:nvPr/>
        </p:nvSpPr>
        <p:spPr>
          <a:xfrm rot="10800000">
            <a:off x="2568117" y="2587293"/>
            <a:ext cx="4251158" cy="3905582"/>
          </a:xfrm>
          <a:prstGeom prst="corner">
            <a:avLst>
              <a:gd name="adj1" fmla="val 10743"/>
              <a:gd name="adj2" fmla="val 10086"/>
            </a:avLst>
          </a:prstGeom>
          <a:solidFill>
            <a:srgbClr val="5EA5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 dirty="0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A1B37505-9FD8-FB49-ACAE-2AAEAC04CC79}"/>
              </a:ext>
            </a:extLst>
          </p:cNvPr>
          <p:cNvSpPr/>
          <p:nvPr/>
        </p:nvSpPr>
        <p:spPr>
          <a:xfrm>
            <a:off x="2568116" y="5305549"/>
            <a:ext cx="1090864" cy="1086852"/>
          </a:xfrm>
          <a:prstGeom prst="rect">
            <a:avLst/>
          </a:prstGeom>
          <a:solidFill>
            <a:srgbClr val="5EA5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F</a:t>
            </a:r>
            <a:r>
              <a:rPr lang="en-PT" baseline="-25000" dirty="0">
                <a:latin typeface="Avenir Next LT Pro" panose="020B0504020202020204" pitchFamily="34" charset="77"/>
              </a:rPr>
              <a:t>OLE</a:t>
            </a:r>
            <a:endParaRPr lang="en-PT" dirty="0">
              <a:latin typeface="Avenir Next LT Pro" panose="020B0504020202020204" pitchFamily="34" charset="7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E9B7B955-9242-C848-887A-2E336E2CC4B6}"/>
              </a:ext>
            </a:extLst>
          </p:cNvPr>
          <p:cNvSpPr txBox="1"/>
          <p:nvPr/>
        </p:nvSpPr>
        <p:spPr>
          <a:xfrm>
            <a:off x="2594551" y="2589786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dirty="0">
                <a:solidFill>
                  <a:srgbClr val="FFFFFF"/>
                </a:solidFill>
                <a:latin typeface="Avenir Next LT Pro" panose="020B0504020202020204" pitchFamily="34" charset="77"/>
              </a:rPr>
              <a:t>E</a:t>
            </a:r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C9F9817A-28FF-A842-9ECB-2419631CC40E}"/>
              </a:ext>
            </a:extLst>
          </p:cNvPr>
          <p:cNvCxnSpPr>
            <a:cxnSpLocks/>
          </p:cNvCxnSpPr>
          <p:nvPr/>
        </p:nvCxnSpPr>
        <p:spPr>
          <a:xfrm flipH="1">
            <a:off x="4917600" y="5909289"/>
            <a:ext cx="136800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6C923C84-B87E-9C40-9A29-CA24E1DD803E}"/>
              </a:ext>
            </a:extLst>
          </p:cNvPr>
          <p:cNvSpPr txBox="1"/>
          <p:nvPr/>
        </p:nvSpPr>
        <p:spPr>
          <a:xfrm>
            <a:off x="76534" y="3161038"/>
            <a:ext cx="2427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b="1" dirty="0">
                <a:latin typeface="Avenir Next LT Pro" panose="020B0504020202020204" pitchFamily="34" charset="77"/>
              </a:rPr>
              <a:t>Indistinguishability: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E50DDF08-7741-DB43-A5F0-AAC5E72600BF}"/>
              </a:ext>
            </a:extLst>
          </p:cNvPr>
          <p:cNvSpPr txBox="1"/>
          <p:nvPr/>
        </p:nvSpPr>
        <p:spPr>
          <a:xfrm>
            <a:off x="8863263" y="2269958"/>
            <a:ext cx="630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dirty="0">
                <a:latin typeface="Avenir Next LT Pro" panose="020B0504020202020204" pitchFamily="34" charset="77"/>
              </a:rPr>
              <a:t>Real</a:t>
            </a:r>
          </a:p>
        </p:txBody>
      </p:sp>
      <p:sp>
        <p:nvSpPr>
          <p:cNvPr id="83" name="L-shape 82">
            <a:extLst>
              <a:ext uri="{FF2B5EF4-FFF2-40B4-BE49-F238E27FC236}">
                <a16:creationId xmlns:a16="http://schemas.microsoft.com/office/drawing/2014/main" id="{53324298-06C5-E643-A072-B856B9B11131}"/>
              </a:ext>
            </a:extLst>
          </p:cNvPr>
          <p:cNvSpPr/>
          <p:nvPr/>
        </p:nvSpPr>
        <p:spPr>
          <a:xfrm rot="10800000">
            <a:off x="7796463" y="3144251"/>
            <a:ext cx="2679032" cy="2646948"/>
          </a:xfrm>
          <a:prstGeom prst="corner">
            <a:avLst>
              <a:gd name="adj1" fmla="val 16904"/>
              <a:gd name="adj2" fmla="val 15836"/>
            </a:avLst>
          </a:prstGeom>
          <a:solidFill>
            <a:srgbClr val="5EA5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 dirty="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D3A505E2-55A3-884B-8996-3ED111165CAB}"/>
              </a:ext>
            </a:extLst>
          </p:cNvPr>
          <p:cNvSpPr txBox="1"/>
          <p:nvPr/>
        </p:nvSpPr>
        <p:spPr>
          <a:xfrm>
            <a:off x="7796462" y="3144251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dirty="0">
                <a:solidFill>
                  <a:srgbClr val="FFFFFF"/>
                </a:solidFill>
                <a:latin typeface="Avenir Next LT Pro" panose="020B0504020202020204" pitchFamily="34" charset="77"/>
              </a:rPr>
              <a:t>E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5C01A2CF-2D4D-A945-85CA-8A9EE903AF6B}"/>
              </a:ext>
            </a:extLst>
          </p:cNvPr>
          <p:cNvSpPr/>
          <p:nvPr/>
        </p:nvSpPr>
        <p:spPr>
          <a:xfrm>
            <a:off x="8142207" y="4092264"/>
            <a:ext cx="320922" cy="328863"/>
          </a:xfrm>
          <a:prstGeom prst="rect">
            <a:avLst/>
          </a:prstGeom>
          <a:solidFill>
            <a:srgbClr val="5EA5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A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6C1C2194-0D28-2548-BDBC-2935C9E0A4AD}"/>
              </a:ext>
            </a:extLst>
          </p:cNvPr>
          <p:cNvSpPr/>
          <p:nvPr/>
        </p:nvSpPr>
        <p:spPr>
          <a:xfrm>
            <a:off x="8833749" y="5151043"/>
            <a:ext cx="320922" cy="328863"/>
          </a:xfrm>
          <a:prstGeom prst="rect">
            <a:avLst/>
          </a:prstGeom>
          <a:solidFill>
            <a:srgbClr val="5EA5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B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34442456-4218-404E-9057-5482FB7E1927}"/>
              </a:ext>
            </a:extLst>
          </p:cNvPr>
          <p:cNvCxnSpPr>
            <a:cxnSpLocks/>
          </p:cNvCxnSpPr>
          <p:nvPr/>
        </p:nvCxnSpPr>
        <p:spPr>
          <a:xfrm>
            <a:off x="8302668" y="4478113"/>
            <a:ext cx="456847" cy="837361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F5E7356F-FD5C-F946-BEC0-8959B47B54BF}"/>
              </a:ext>
            </a:extLst>
          </p:cNvPr>
          <p:cNvSpPr txBox="1"/>
          <p:nvPr/>
        </p:nvSpPr>
        <p:spPr>
          <a:xfrm>
            <a:off x="8484972" y="4578139"/>
            <a:ext cx="8274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sz="105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Transcript</a:t>
            </a:r>
          </a:p>
        </p:txBody>
      </p: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C12272C2-35C8-544B-8D81-F4C7375C49C9}"/>
              </a:ext>
            </a:extLst>
          </p:cNvPr>
          <p:cNvCxnSpPr>
            <a:cxnSpLocks/>
          </p:cNvCxnSpPr>
          <p:nvPr/>
        </p:nvCxnSpPr>
        <p:spPr>
          <a:xfrm>
            <a:off x="8302668" y="3642173"/>
            <a:ext cx="0" cy="430887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D4B0AFE6-0AA8-8945-B9D2-D708D7047A57}"/>
              </a:ext>
            </a:extLst>
          </p:cNvPr>
          <p:cNvCxnSpPr>
            <a:cxnSpLocks/>
          </p:cNvCxnSpPr>
          <p:nvPr/>
        </p:nvCxnSpPr>
        <p:spPr>
          <a:xfrm flipH="1">
            <a:off x="9296400" y="5315475"/>
            <a:ext cx="704774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FFF59E39-C3AF-0A41-A30D-ADD08BA2796B}"/>
              </a:ext>
            </a:extLst>
          </p:cNvPr>
          <p:cNvSpPr txBox="1"/>
          <p:nvPr/>
        </p:nvSpPr>
        <p:spPr>
          <a:xfrm>
            <a:off x="8386657" y="3642173"/>
            <a:ext cx="74571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sz="105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Inputs &amp;</a:t>
            </a:r>
          </a:p>
          <a:p>
            <a:r>
              <a:rPr lang="en-PT" sz="105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 Outputs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9B511676-A924-594E-90F4-A040F5A104CD}"/>
              </a:ext>
            </a:extLst>
          </p:cNvPr>
          <p:cNvSpPr txBox="1"/>
          <p:nvPr/>
        </p:nvSpPr>
        <p:spPr>
          <a:xfrm>
            <a:off x="9209674" y="5405696"/>
            <a:ext cx="74571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sz="105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Inputs &amp;</a:t>
            </a:r>
          </a:p>
          <a:p>
            <a:r>
              <a:rPr lang="en-PT" sz="105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 Outputs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4BF45CEE-F5C6-6F4C-BA9D-F9FE3C213B9E}"/>
              </a:ext>
            </a:extLst>
          </p:cNvPr>
          <p:cNvSpPr/>
          <p:nvPr/>
        </p:nvSpPr>
        <p:spPr>
          <a:xfrm>
            <a:off x="7516369" y="2269958"/>
            <a:ext cx="3364992" cy="3639332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 dirty="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C649D72C-6308-304B-92ED-3F69EE1FF3C5}"/>
              </a:ext>
            </a:extLst>
          </p:cNvPr>
          <p:cNvSpPr txBox="1"/>
          <p:nvPr/>
        </p:nvSpPr>
        <p:spPr>
          <a:xfrm>
            <a:off x="4282873" y="1795657"/>
            <a:ext cx="7026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Ideal</a:t>
            </a:r>
          </a:p>
          <a:p>
            <a:pPr algn="ctr"/>
            <a:r>
              <a:rPr lang="en-PT" dirty="0">
                <a:solidFill>
                  <a:srgbClr val="C00000"/>
                </a:solidFill>
                <a:latin typeface="Avenir Next LT Pro" panose="020B0504020202020204" pitchFamily="34" charset="77"/>
              </a:rPr>
              <a:t>Bob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8BB993A9-5B42-CA46-9D77-0BBB54E5FA6A}"/>
              </a:ext>
            </a:extLst>
          </p:cNvPr>
          <p:cNvSpPr/>
          <p:nvPr/>
        </p:nvSpPr>
        <p:spPr>
          <a:xfrm>
            <a:off x="4051318" y="3776703"/>
            <a:ext cx="320922" cy="328863"/>
          </a:xfrm>
          <a:prstGeom prst="rect">
            <a:avLst/>
          </a:prstGeom>
          <a:solidFill>
            <a:srgbClr val="5EA5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S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2476FFB0-62E5-F94D-B47D-A01135EC6028}"/>
              </a:ext>
            </a:extLst>
          </p:cNvPr>
          <p:cNvSpPr txBox="1"/>
          <p:nvPr/>
        </p:nvSpPr>
        <p:spPr>
          <a:xfrm>
            <a:off x="4282873" y="3298195"/>
            <a:ext cx="8274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sz="105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Transcript</a:t>
            </a:r>
          </a:p>
        </p:txBody>
      </p: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6FFBD41A-2EDD-2A4B-838A-1628FC3EEDE7}"/>
              </a:ext>
            </a:extLst>
          </p:cNvPr>
          <p:cNvCxnSpPr>
            <a:cxnSpLocks/>
          </p:cNvCxnSpPr>
          <p:nvPr/>
        </p:nvCxnSpPr>
        <p:spPr>
          <a:xfrm>
            <a:off x="4220453" y="3056233"/>
            <a:ext cx="0" cy="666167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7A73ACB8-DDD7-F040-B2F2-AE4C4997EE91}"/>
              </a:ext>
            </a:extLst>
          </p:cNvPr>
          <p:cNvSpPr txBox="1"/>
          <p:nvPr/>
        </p:nvSpPr>
        <p:spPr>
          <a:xfrm>
            <a:off x="3132729" y="4017549"/>
            <a:ext cx="74571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sz="105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Inputs &amp;</a:t>
            </a:r>
          </a:p>
          <a:p>
            <a:r>
              <a:rPr lang="en-PT" sz="105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 Outputs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12495EA2-1553-DA41-81FD-A112A19C0980}"/>
              </a:ext>
            </a:extLst>
          </p:cNvPr>
          <p:cNvSpPr/>
          <p:nvPr/>
        </p:nvSpPr>
        <p:spPr>
          <a:xfrm>
            <a:off x="2942465" y="4606716"/>
            <a:ext cx="320922" cy="32886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dirty="0">
                <a:solidFill>
                  <a:schemeClr val="bg1"/>
                </a:solidFill>
                <a:latin typeface="Avenir Next LT Pro" panose="020B0504020202020204" pitchFamily="34" charset="77"/>
              </a:rPr>
              <a:t>B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DA4EA057-4566-E549-BC6E-0E9425314503}"/>
              </a:ext>
            </a:extLst>
          </p:cNvPr>
          <p:cNvSpPr/>
          <p:nvPr/>
        </p:nvSpPr>
        <p:spPr>
          <a:xfrm>
            <a:off x="4500243" y="5744856"/>
            <a:ext cx="320922" cy="328863"/>
          </a:xfrm>
          <a:prstGeom prst="rect">
            <a:avLst/>
          </a:prstGeom>
          <a:solidFill>
            <a:srgbClr val="5E7E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dirty="0">
                <a:solidFill>
                  <a:schemeClr val="bg1"/>
                </a:solidFill>
                <a:latin typeface="Avenir Next LT Pro" panose="020B0504020202020204" pitchFamily="34" charset="77"/>
              </a:rPr>
              <a:t>A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B901B00A-008F-F446-A528-77BD539945D1}"/>
              </a:ext>
            </a:extLst>
          </p:cNvPr>
          <p:cNvSpPr txBox="1"/>
          <p:nvPr/>
        </p:nvSpPr>
        <p:spPr>
          <a:xfrm>
            <a:off x="5180524" y="5909289"/>
            <a:ext cx="74571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sz="105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Inputs &amp;</a:t>
            </a:r>
          </a:p>
          <a:p>
            <a:r>
              <a:rPr lang="en-PT" sz="105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 Outputs</a:t>
            </a:r>
          </a:p>
        </p:txBody>
      </p: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81B59CCC-74E3-BE41-9E27-788D6E36C8DA}"/>
              </a:ext>
            </a:extLst>
          </p:cNvPr>
          <p:cNvCxnSpPr>
            <a:cxnSpLocks/>
          </p:cNvCxnSpPr>
          <p:nvPr/>
        </p:nvCxnSpPr>
        <p:spPr>
          <a:xfrm flipH="1">
            <a:off x="3756521" y="5909288"/>
            <a:ext cx="671479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Elbow Connector 109">
            <a:extLst>
              <a:ext uri="{FF2B5EF4-FFF2-40B4-BE49-F238E27FC236}">
                <a16:creationId xmlns:a16="http://schemas.microsoft.com/office/drawing/2014/main" id="{8C356A0E-35E1-1740-B866-1C3EC7CE2F03}"/>
              </a:ext>
            </a:extLst>
          </p:cNvPr>
          <p:cNvCxnSpPr>
            <a:stCxn id="95" idx="1"/>
            <a:endCxn id="101" idx="0"/>
          </p:cNvCxnSpPr>
          <p:nvPr/>
        </p:nvCxnSpPr>
        <p:spPr>
          <a:xfrm rot="10800000" flipV="1">
            <a:off x="3102926" y="3941134"/>
            <a:ext cx="948392" cy="665581"/>
          </a:xfrm>
          <a:prstGeom prst="bentConnector2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12135998-98C5-044E-A87B-CE7F64C9739A}"/>
              </a:ext>
            </a:extLst>
          </p:cNvPr>
          <p:cNvCxnSpPr>
            <a:cxnSpLocks/>
          </p:cNvCxnSpPr>
          <p:nvPr/>
        </p:nvCxnSpPr>
        <p:spPr>
          <a:xfrm>
            <a:off x="3102925" y="4964158"/>
            <a:ext cx="0" cy="27123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2AACEC66-B872-7143-B2DB-CA7F94DC7F30}"/>
              </a:ext>
            </a:extLst>
          </p:cNvPr>
          <p:cNvSpPr txBox="1"/>
          <p:nvPr/>
        </p:nvSpPr>
        <p:spPr>
          <a:xfrm>
            <a:off x="76534" y="4706390"/>
            <a:ext cx="2434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b="1" dirty="0">
                <a:latin typeface="Avenir Next LT Pro" panose="020B0504020202020204" pitchFamily="34" charset="77"/>
              </a:rPr>
              <a:t>Extractability:</a:t>
            </a: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D7447D8C-9DD1-4640-833A-B4D026B18D51}"/>
              </a:ext>
            </a:extLst>
          </p:cNvPr>
          <p:cNvSpPr/>
          <p:nvPr/>
        </p:nvSpPr>
        <p:spPr>
          <a:xfrm>
            <a:off x="76534" y="4708944"/>
            <a:ext cx="2449588" cy="147616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E507039C-D8C1-774C-86E9-1FEC943B4D96}"/>
              </a:ext>
            </a:extLst>
          </p:cNvPr>
          <p:cNvSpPr/>
          <p:nvPr/>
        </p:nvSpPr>
        <p:spPr>
          <a:xfrm>
            <a:off x="91134" y="3161038"/>
            <a:ext cx="2434988" cy="147616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pic>
        <p:nvPicPr>
          <p:cNvPr id="7" name="Picture 6" descr="Text&#10;&#10;Description automatically generated with low confidence">
            <a:extLst>
              <a:ext uri="{FF2B5EF4-FFF2-40B4-BE49-F238E27FC236}">
                <a16:creationId xmlns:a16="http://schemas.microsoft.com/office/drawing/2014/main" id="{99C5DC63-0B72-AB4F-9A16-BBF2679774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328" y="3642173"/>
            <a:ext cx="2267680" cy="34862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57B4A01-AF93-634C-89A4-CB64A2E7D5EA}"/>
              </a:ext>
            </a:extLst>
          </p:cNvPr>
          <p:cNvSpPr txBox="1"/>
          <p:nvPr/>
        </p:nvSpPr>
        <p:spPr>
          <a:xfrm>
            <a:off x="498903" y="4176155"/>
            <a:ext cx="31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b="1" dirty="0">
                <a:latin typeface="Avenir Next LT Pro" panose="020B0504020202020204" pitchFamily="34" charset="77"/>
              </a:rPr>
              <a:t>a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E25C809-77DC-C74B-982E-2C1633EE3A57}"/>
              </a:ext>
            </a:extLst>
          </p:cNvPr>
          <p:cNvCxnSpPr>
            <a:cxnSpLocks/>
            <a:stCxn id="8" idx="3"/>
            <a:endCxn id="43" idx="1"/>
          </p:cNvCxnSpPr>
          <p:nvPr/>
        </p:nvCxnSpPr>
        <p:spPr>
          <a:xfrm flipV="1">
            <a:off x="813413" y="4353746"/>
            <a:ext cx="972098" cy="70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D7747B42-E4ED-194D-AA73-F932FBA76916}"/>
              </a:ext>
            </a:extLst>
          </p:cNvPr>
          <p:cNvSpPr txBox="1"/>
          <p:nvPr/>
        </p:nvSpPr>
        <p:spPr>
          <a:xfrm>
            <a:off x="1785511" y="4169080"/>
            <a:ext cx="31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dirty="0">
                <a:latin typeface="Avenir Next LT Pro" panose="020B0504020202020204" pitchFamily="34" charset="77"/>
              </a:rPr>
              <a:t>a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1E873DC-3811-5E4E-AE94-D24892E88EE4}"/>
              </a:ext>
            </a:extLst>
          </p:cNvPr>
          <p:cNvSpPr txBox="1"/>
          <p:nvPr/>
        </p:nvSpPr>
        <p:spPr>
          <a:xfrm>
            <a:off x="819000" y="4153072"/>
            <a:ext cx="1000595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sz="105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Privacy </a:t>
            </a:r>
          </a:p>
          <a:p>
            <a:pPr algn="ctr"/>
            <a:r>
              <a:rPr lang="en-PT" sz="105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Amplification</a:t>
            </a:r>
          </a:p>
        </p:txBody>
      </p:sp>
    </p:spTree>
    <p:extLst>
      <p:ext uri="{BB962C8B-B14F-4D97-AF65-F5344CB8AC3E}">
        <p14:creationId xmlns:p14="http://schemas.microsoft.com/office/powerpoint/2010/main" val="94518241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Quantum OLE </a:t>
            </a:r>
            <a:r>
              <a:rPr lang="en-PT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|</a:t>
            </a:r>
            <a:r>
              <a:rPr lang="en-PT" dirty="0">
                <a:latin typeface="Avenir Next LT Pro" panose="020B0504020202020204" pitchFamily="34" charset="77"/>
              </a:rPr>
              <a:t> UC security</a:t>
            </a:r>
          </a:p>
        </p:txBody>
      </p:sp>
      <p:pic>
        <p:nvPicPr>
          <p:cNvPr id="79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F1873EB7-1A38-B347-BDCD-7145AEA1E0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  <p:pic>
        <p:nvPicPr>
          <p:cNvPr id="4" name="Picture 3" descr="A picture containing timeline&#10;&#10;Description automatically generated">
            <a:extLst>
              <a:ext uri="{FF2B5EF4-FFF2-40B4-BE49-F238E27FC236}">
                <a16:creationId xmlns:a16="http://schemas.microsoft.com/office/drawing/2014/main" id="{ABCDAC2C-C9DB-4740-AEF8-B322E66284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9674" y="447284"/>
            <a:ext cx="2529484" cy="1155093"/>
          </a:xfrm>
          <a:prstGeom prst="rect">
            <a:avLst/>
          </a:prstGeom>
        </p:spPr>
      </p:pic>
      <p:sp>
        <p:nvSpPr>
          <p:cNvPr id="67" name="L-shape 66">
            <a:extLst>
              <a:ext uri="{FF2B5EF4-FFF2-40B4-BE49-F238E27FC236}">
                <a16:creationId xmlns:a16="http://schemas.microsoft.com/office/drawing/2014/main" id="{B71C6768-BBBD-484A-91F1-0C2C1D9597AC}"/>
              </a:ext>
            </a:extLst>
          </p:cNvPr>
          <p:cNvSpPr/>
          <p:nvPr/>
        </p:nvSpPr>
        <p:spPr>
          <a:xfrm rot="10800000">
            <a:off x="2568117" y="2587293"/>
            <a:ext cx="4251158" cy="3905582"/>
          </a:xfrm>
          <a:prstGeom prst="corner">
            <a:avLst>
              <a:gd name="adj1" fmla="val 10743"/>
              <a:gd name="adj2" fmla="val 10086"/>
            </a:avLst>
          </a:prstGeom>
          <a:solidFill>
            <a:srgbClr val="5EA5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 dirty="0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A1B37505-9FD8-FB49-ACAE-2AAEAC04CC79}"/>
              </a:ext>
            </a:extLst>
          </p:cNvPr>
          <p:cNvSpPr/>
          <p:nvPr/>
        </p:nvSpPr>
        <p:spPr>
          <a:xfrm>
            <a:off x="2568116" y="5305549"/>
            <a:ext cx="1090864" cy="1086852"/>
          </a:xfrm>
          <a:prstGeom prst="rect">
            <a:avLst/>
          </a:prstGeom>
          <a:solidFill>
            <a:srgbClr val="5EA5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F</a:t>
            </a:r>
            <a:r>
              <a:rPr lang="en-PT" baseline="-25000" dirty="0">
                <a:latin typeface="Avenir Next LT Pro" panose="020B0504020202020204" pitchFamily="34" charset="77"/>
              </a:rPr>
              <a:t>OLE</a:t>
            </a:r>
            <a:endParaRPr lang="en-PT" dirty="0">
              <a:latin typeface="Avenir Next LT Pro" panose="020B0504020202020204" pitchFamily="34" charset="7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E9B7B955-9242-C848-887A-2E336E2CC4B6}"/>
              </a:ext>
            </a:extLst>
          </p:cNvPr>
          <p:cNvSpPr txBox="1"/>
          <p:nvPr/>
        </p:nvSpPr>
        <p:spPr>
          <a:xfrm>
            <a:off x="2594551" y="2589786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dirty="0">
                <a:solidFill>
                  <a:srgbClr val="FFFFFF"/>
                </a:solidFill>
                <a:latin typeface="Avenir Next LT Pro" panose="020B0504020202020204" pitchFamily="34" charset="77"/>
              </a:rPr>
              <a:t>E</a:t>
            </a:r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C9F9817A-28FF-A842-9ECB-2419631CC40E}"/>
              </a:ext>
            </a:extLst>
          </p:cNvPr>
          <p:cNvCxnSpPr>
            <a:cxnSpLocks/>
          </p:cNvCxnSpPr>
          <p:nvPr/>
        </p:nvCxnSpPr>
        <p:spPr>
          <a:xfrm flipH="1">
            <a:off x="4917600" y="5909289"/>
            <a:ext cx="136800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6C923C84-B87E-9C40-9A29-CA24E1DD803E}"/>
              </a:ext>
            </a:extLst>
          </p:cNvPr>
          <p:cNvSpPr txBox="1"/>
          <p:nvPr/>
        </p:nvSpPr>
        <p:spPr>
          <a:xfrm>
            <a:off x="76534" y="3161038"/>
            <a:ext cx="2427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b="1" dirty="0">
                <a:latin typeface="Avenir Next LT Pro" panose="020B0504020202020204" pitchFamily="34" charset="77"/>
              </a:rPr>
              <a:t>Indistinguishability: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E50DDF08-7741-DB43-A5F0-AAC5E72600BF}"/>
              </a:ext>
            </a:extLst>
          </p:cNvPr>
          <p:cNvSpPr txBox="1"/>
          <p:nvPr/>
        </p:nvSpPr>
        <p:spPr>
          <a:xfrm>
            <a:off x="8863263" y="2269958"/>
            <a:ext cx="630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dirty="0">
                <a:latin typeface="Avenir Next LT Pro" panose="020B0504020202020204" pitchFamily="34" charset="77"/>
              </a:rPr>
              <a:t>Real</a:t>
            </a:r>
          </a:p>
        </p:txBody>
      </p:sp>
      <p:sp>
        <p:nvSpPr>
          <p:cNvPr id="83" name="L-shape 82">
            <a:extLst>
              <a:ext uri="{FF2B5EF4-FFF2-40B4-BE49-F238E27FC236}">
                <a16:creationId xmlns:a16="http://schemas.microsoft.com/office/drawing/2014/main" id="{53324298-06C5-E643-A072-B856B9B11131}"/>
              </a:ext>
            </a:extLst>
          </p:cNvPr>
          <p:cNvSpPr/>
          <p:nvPr/>
        </p:nvSpPr>
        <p:spPr>
          <a:xfrm rot="10800000">
            <a:off x="7796463" y="3144251"/>
            <a:ext cx="2679032" cy="2646948"/>
          </a:xfrm>
          <a:prstGeom prst="corner">
            <a:avLst>
              <a:gd name="adj1" fmla="val 16904"/>
              <a:gd name="adj2" fmla="val 15836"/>
            </a:avLst>
          </a:prstGeom>
          <a:solidFill>
            <a:srgbClr val="5EA5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 dirty="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D3A505E2-55A3-884B-8996-3ED111165CAB}"/>
              </a:ext>
            </a:extLst>
          </p:cNvPr>
          <p:cNvSpPr txBox="1"/>
          <p:nvPr/>
        </p:nvSpPr>
        <p:spPr>
          <a:xfrm>
            <a:off x="7796462" y="3144251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dirty="0">
                <a:solidFill>
                  <a:srgbClr val="FFFFFF"/>
                </a:solidFill>
                <a:latin typeface="Avenir Next LT Pro" panose="020B0504020202020204" pitchFamily="34" charset="77"/>
              </a:rPr>
              <a:t>E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5C01A2CF-2D4D-A945-85CA-8A9EE903AF6B}"/>
              </a:ext>
            </a:extLst>
          </p:cNvPr>
          <p:cNvSpPr/>
          <p:nvPr/>
        </p:nvSpPr>
        <p:spPr>
          <a:xfrm>
            <a:off x="8142207" y="4092264"/>
            <a:ext cx="320922" cy="328863"/>
          </a:xfrm>
          <a:prstGeom prst="rect">
            <a:avLst/>
          </a:prstGeom>
          <a:solidFill>
            <a:srgbClr val="5EA5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A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6C1C2194-0D28-2548-BDBC-2935C9E0A4AD}"/>
              </a:ext>
            </a:extLst>
          </p:cNvPr>
          <p:cNvSpPr/>
          <p:nvPr/>
        </p:nvSpPr>
        <p:spPr>
          <a:xfrm>
            <a:off x="8833749" y="5151043"/>
            <a:ext cx="320922" cy="328863"/>
          </a:xfrm>
          <a:prstGeom prst="rect">
            <a:avLst/>
          </a:prstGeom>
          <a:solidFill>
            <a:srgbClr val="5EA5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B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34442456-4218-404E-9057-5482FB7E1927}"/>
              </a:ext>
            </a:extLst>
          </p:cNvPr>
          <p:cNvCxnSpPr>
            <a:cxnSpLocks/>
          </p:cNvCxnSpPr>
          <p:nvPr/>
        </p:nvCxnSpPr>
        <p:spPr>
          <a:xfrm>
            <a:off x="8302668" y="4478113"/>
            <a:ext cx="456847" cy="837361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F5E7356F-FD5C-F946-BEC0-8959B47B54BF}"/>
              </a:ext>
            </a:extLst>
          </p:cNvPr>
          <p:cNvSpPr txBox="1"/>
          <p:nvPr/>
        </p:nvSpPr>
        <p:spPr>
          <a:xfrm>
            <a:off x="8484972" y="4578139"/>
            <a:ext cx="8274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sz="105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Transcript</a:t>
            </a:r>
          </a:p>
        </p:txBody>
      </p: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C12272C2-35C8-544B-8D81-F4C7375C49C9}"/>
              </a:ext>
            </a:extLst>
          </p:cNvPr>
          <p:cNvCxnSpPr>
            <a:cxnSpLocks/>
          </p:cNvCxnSpPr>
          <p:nvPr/>
        </p:nvCxnSpPr>
        <p:spPr>
          <a:xfrm>
            <a:off x="8302668" y="3642173"/>
            <a:ext cx="0" cy="430887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D4B0AFE6-0AA8-8945-B9D2-D708D7047A57}"/>
              </a:ext>
            </a:extLst>
          </p:cNvPr>
          <p:cNvCxnSpPr>
            <a:cxnSpLocks/>
          </p:cNvCxnSpPr>
          <p:nvPr/>
        </p:nvCxnSpPr>
        <p:spPr>
          <a:xfrm flipH="1">
            <a:off x="9296400" y="5315475"/>
            <a:ext cx="704774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FFF59E39-C3AF-0A41-A30D-ADD08BA2796B}"/>
              </a:ext>
            </a:extLst>
          </p:cNvPr>
          <p:cNvSpPr txBox="1"/>
          <p:nvPr/>
        </p:nvSpPr>
        <p:spPr>
          <a:xfrm>
            <a:off x="8386657" y="3642173"/>
            <a:ext cx="74571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sz="105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Inputs &amp;</a:t>
            </a:r>
          </a:p>
          <a:p>
            <a:r>
              <a:rPr lang="en-PT" sz="105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 Outputs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9B511676-A924-594E-90F4-A040F5A104CD}"/>
              </a:ext>
            </a:extLst>
          </p:cNvPr>
          <p:cNvSpPr txBox="1"/>
          <p:nvPr/>
        </p:nvSpPr>
        <p:spPr>
          <a:xfrm>
            <a:off x="9209674" y="5405696"/>
            <a:ext cx="74571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sz="105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Inputs &amp;</a:t>
            </a:r>
          </a:p>
          <a:p>
            <a:r>
              <a:rPr lang="en-PT" sz="105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 Outputs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4BF45CEE-F5C6-6F4C-BA9D-F9FE3C213B9E}"/>
              </a:ext>
            </a:extLst>
          </p:cNvPr>
          <p:cNvSpPr/>
          <p:nvPr/>
        </p:nvSpPr>
        <p:spPr>
          <a:xfrm>
            <a:off x="7516369" y="2269958"/>
            <a:ext cx="3364992" cy="3639332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 dirty="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C649D72C-6308-304B-92ED-3F69EE1FF3C5}"/>
              </a:ext>
            </a:extLst>
          </p:cNvPr>
          <p:cNvSpPr txBox="1"/>
          <p:nvPr/>
        </p:nvSpPr>
        <p:spPr>
          <a:xfrm>
            <a:off x="4282873" y="1795657"/>
            <a:ext cx="7026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Ideal</a:t>
            </a:r>
          </a:p>
          <a:p>
            <a:pPr algn="ctr"/>
            <a:r>
              <a:rPr lang="en-PT" dirty="0">
                <a:solidFill>
                  <a:srgbClr val="C00000"/>
                </a:solidFill>
                <a:latin typeface="Avenir Next LT Pro" panose="020B0504020202020204" pitchFamily="34" charset="77"/>
              </a:rPr>
              <a:t>Bob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8BB993A9-5B42-CA46-9D77-0BBB54E5FA6A}"/>
              </a:ext>
            </a:extLst>
          </p:cNvPr>
          <p:cNvSpPr/>
          <p:nvPr/>
        </p:nvSpPr>
        <p:spPr>
          <a:xfrm>
            <a:off x="4051318" y="3776703"/>
            <a:ext cx="320922" cy="328863"/>
          </a:xfrm>
          <a:prstGeom prst="rect">
            <a:avLst/>
          </a:prstGeom>
          <a:solidFill>
            <a:srgbClr val="5EA5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S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2476FFB0-62E5-F94D-B47D-A01135EC6028}"/>
              </a:ext>
            </a:extLst>
          </p:cNvPr>
          <p:cNvSpPr txBox="1"/>
          <p:nvPr/>
        </p:nvSpPr>
        <p:spPr>
          <a:xfrm>
            <a:off x="4282873" y="3298195"/>
            <a:ext cx="8274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sz="105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Transcript</a:t>
            </a:r>
          </a:p>
        </p:txBody>
      </p: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6FFBD41A-2EDD-2A4B-838A-1628FC3EEDE7}"/>
              </a:ext>
            </a:extLst>
          </p:cNvPr>
          <p:cNvCxnSpPr>
            <a:cxnSpLocks/>
          </p:cNvCxnSpPr>
          <p:nvPr/>
        </p:nvCxnSpPr>
        <p:spPr>
          <a:xfrm>
            <a:off x="4220453" y="3056233"/>
            <a:ext cx="0" cy="666167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7A73ACB8-DDD7-F040-B2F2-AE4C4997EE91}"/>
              </a:ext>
            </a:extLst>
          </p:cNvPr>
          <p:cNvSpPr txBox="1"/>
          <p:nvPr/>
        </p:nvSpPr>
        <p:spPr>
          <a:xfrm>
            <a:off x="3132729" y="4017549"/>
            <a:ext cx="74571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sz="105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Inputs &amp;</a:t>
            </a:r>
          </a:p>
          <a:p>
            <a:r>
              <a:rPr lang="en-PT" sz="105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 Outputs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12495EA2-1553-DA41-81FD-A112A19C0980}"/>
              </a:ext>
            </a:extLst>
          </p:cNvPr>
          <p:cNvSpPr/>
          <p:nvPr/>
        </p:nvSpPr>
        <p:spPr>
          <a:xfrm>
            <a:off x="2942465" y="4606716"/>
            <a:ext cx="320922" cy="32886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dirty="0">
                <a:solidFill>
                  <a:schemeClr val="bg1"/>
                </a:solidFill>
                <a:latin typeface="Avenir Next LT Pro" panose="020B0504020202020204" pitchFamily="34" charset="77"/>
              </a:rPr>
              <a:t>B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DA4EA057-4566-E549-BC6E-0E9425314503}"/>
              </a:ext>
            </a:extLst>
          </p:cNvPr>
          <p:cNvSpPr/>
          <p:nvPr/>
        </p:nvSpPr>
        <p:spPr>
          <a:xfrm>
            <a:off x="4500243" y="5744856"/>
            <a:ext cx="320922" cy="328863"/>
          </a:xfrm>
          <a:prstGeom prst="rect">
            <a:avLst/>
          </a:prstGeom>
          <a:solidFill>
            <a:srgbClr val="5E7E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dirty="0">
                <a:solidFill>
                  <a:schemeClr val="bg1"/>
                </a:solidFill>
                <a:latin typeface="Avenir Next LT Pro" panose="020B0504020202020204" pitchFamily="34" charset="77"/>
              </a:rPr>
              <a:t>A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B901B00A-008F-F446-A528-77BD539945D1}"/>
              </a:ext>
            </a:extLst>
          </p:cNvPr>
          <p:cNvSpPr txBox="1"/>
          <p:nvPr/>
        </p:nvSpPr>
        <p:spPr>
          <a:xfrm>
            <a:off x="5180524" y="5909289"/>
            <a:ext cx="74571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sz="105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Inputs &amp;</a:t>
            </a:r>
          </a:p>
          <a:p>
            <a:r>
              <a:rPr lang="en-PT" sz="105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 Outputs</a:t>
            </a:r>
          </a:p>
        </p:txBody>
      </p: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81B59CCC-74E3-BE41-9E27-788D6E36C8DA}"/>
              </a:ext>
            </a:extLst>
          </p:cNvPr>
          <p:cNvCxnSpPr>
            <a:cxnSpLocks/>
          </p:cNvCxnSpPr>
          <p:nvPr/>
        </p:nvCxnSpPr>
        <p:spPr>
          <a:xfrm flipH="1">
            <a:off x="3756521" y="5909288"/>
            <a:ext cx="671479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Elbow Connector 109">
            <a:extLst>
              <a:ext uri="{FF2B5EF4-FFF2-40B4-BE49-F238E27FC236}">
                <a16:creationId xmlns:a16="http://schemas.microsoft.com/office/drawing/2014/main" id="{8C356A0E-35E1-1740-B866-1C3EC7CE2F03}"/>
              </a:ext>
            </a:extLst>
          </p:cNvPr>
          <p:cNvCxnSpPr>
            <a:stCxn id="95" idx="1"/>
            <a:endCxn id="101" idx="0"/>
          </p:cNvCxnSpPr>
          <p:nvPr/>
        </p:nvCxnSpPr>
        <p:spPr>
          <a:xfrm rot="10800000" flipV="1">
            <a:off x="3102926" y="3941134"/>
            <a:ext cx="948392" cy="665581"/>
          </a:xfrm>
          <a:prstGeom prst="bentConnector2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12135998-98C5-044E-A87B-CE7F64C9739A}"/>
              </a:ext>
            </a:extLst>
          </p:cNvPr>
          <p:cNvCxnSpPr>
            <a:cxnSpLocks/>
          </p:cNvCxnSpPr>
          <p:nvPr/>
        </p:nvCxnSpPr>
        <p:spPr>
          <a:xfrm>
            <a:off x="3102925" y="4964158"/>
            <a:ext cx="0" cy="27123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2AACEC66-B872-7143-B2DB-CA7F94DC7F30}"/>
              </a:ext>
            </a:extLst>
          </p:cNvPr>
          <p:cNvSpPr txBox="1"/>
          <p:nvPr/>
        </p:nvSpPr>
        <p:spPr>
          <a:xfrm>
            <a:off x="76534" y="4706390"/>
            <a:ext cx="24349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b="1" dirty="0">
                <a:latin typeface="Avenir Next LT Pro" panose="020B0504020202020204" pitchFamily="34" charset="77"/>
              </a:rPr>
              <a:t>Extractability:</a:t>
            </a:r>
          </a:p>
          <a:p>
            <a:endParaRPr lang="en-PT" b="1" dirty="0">
              <a:latin typeface="Avenir Next LT Pro" panose="020B0504020202020204" pitchFamily="34" charset="77"/>
            </a:endParaRPr>
          </a:p>
          <a:p>
            <a:pPr algn="ctr"/>
            <a:r>
              <a:rPr lang="en-PT" dirty="0">
                <a:latin typeface="Avenir Next LT Pro" panose="020B0504020202020204" pitchFamily="34" charset="77"/>
              </a:rPr>
              <a:t>Com. functionality</a:t>
            </a:r>
          </a:p>
          <a:p>
            <a:endParaRPr lang="en-PT" dirty="0">
              <a:latin typeface="Avenir Next LT Pro" panose="020B0504020202020204" pitchFamily="34" charset="77"/>
            </a:endParaRP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D7447D8C-9DD1-4640-833A-B4D026B18D51}"/>
              </a:ext>
            </a:extLst>
          </p:cNvPr>
          <p:cNvSpPr/>
          <p:nvPr/>
        </p:nvSpPr>
        <p:spPr>
          <a:xfrm>
            <a:off x="76534" y="4708944"/>
            <a:ext cx="2449588" cy="147616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E507039C-D8C1-774C-86E9-1FEC943B4D96}"/>
              </a:ext>
            </a:extLst>
          </p:cNvPr>
          <p:cNvSpPr/>
          <p:nvPr/>
        </p:nvSpPr>
        <p:spPr>
          <a:xfrm>
            <a:off x="91134" y="3161038"/>
            <a:ext cx="2434988" cy="147616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pic>
        <p:nvPicPr>
          <p:cNvPr id="7" name="Picture 6" descr="Text&#10;&#10;Description automatically generated with low confidence">
            <a:extLst>
              <a:ext uri="{FF2B5EF4-FFF2-40B4-BE49-F238E27FC236}">
                <a16:creationId xmlns:a16="http://schemas.microsoft.com/office/drawing/2014/main" id="{99C5DC63-0B72-AB4F-9A16-BBF2679774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328" y="3642173"/>
            <a:ext cx="2267680" cy="34862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57B4A01-AF93-634C-89A4-CB64A2E7D5EA}"/>
              </a:ext>
            </a:extLst>
          </p:cNvPr>
          <p:cNvSpPr txBox="1"/>
          <p:nvPr/>
        </p:nvSpPr>
        <p:spPr>
          <a:xfrm>
            <a:off x="498903" y="4176155"/>
            <a:ext cx="31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b="1" dirty="0">
                <a:latin typeface="Avenir Next LT Pro" panose="020B0504020202020204" pitchFamily="34" charset="77"/>
              </a:rPr>
              <a:t>a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E25C809-77DC-C74B-982E-2C1633EE3A57}"/>
              </a:ext>
            </a:extLst>
          </p:cNvPr>
          <p:cNvCxnSpPr>
            <a:cxnSpLocks/>
            <a:stCxn id="8" idx="3"/>
            <a:endCxn id="43" idx="1"/>
          </p:cNvCxnSpPr>
          <p:nvPr/>
        </p:nvCxnSpPr>
        <p:spPr>
          <a:xfrm flipV="1">
            <a:off x="813413" y="4353746"/>
            <a:ext cx="972098" cy="70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D7747B42-E4ED-194D-AA73-F932FBA76916}"/>
              </a:ext>
            </a:extLst>
          </p:cNvPr>
          <p:cNvSpPr txBox="1"/>
          <p:nvPr/>
        </p:nvSpPr>
        <p:spPr>
          <a:xfrm>
            <a:off x="1785511" y="4169080"/>
            <a:ext cx="31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dirty="0">
                <a:latin typeface="Avenir Next LT Pro" panose="020B0504020202020204" pitchFamily="34" charset="77"/>
              </a:rPr>
              <a:t>a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1E873DC-3811-5E4E-AE94-D24892E88EE4}"/>
              </a:ext>
            </a:extLst>
          </p:cNvPr>
          <p:cNvSpPr txBox="1"/>
          <p:nvPr/>
        </p:nvSpPr>
        <p:spPr>
          <a:xfrm>
            <a:off x="819000" y="4153072"/>
            <a:ext cx="1000595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sz="105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Privacy </a:t>
            </a:r>
          </a:p>
          <a:p>
            <a:pPr algn="ctr"/>
            <a:r>
              <a:rPr lang="en-PT" sz="105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Amplification</a:t>
            </a:r>
          </a:p>
        </p:txBody>
      </p:sp>
    </p:spTree>
    <p:extLst>
      <p:ext uri="{BB962C8B-B14F-4D97-AF65-F5344CB8AC3E}">
        <p14:creationId xmlns:p14="http://schemas.microsoft.com/office/powerpoint/2010/main" val="3662330696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Future work</a:t>
            </a:r>
          </a:p>
        </p:txBody>
      </p:sp>
      <p:pic>
        <p:nvPicPr>
          <p:cNvPr id="9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CE03CE94-B9D3-1E45-9515-DA7C134442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8BEAC99-8595-7E41-B721-EE11893C1F50}"/>
              </a:ext>
            </a:extLst>
          </p:cNvPr>
          <p:cNvSpPr txBox="1"/>
          <p:nvPr/>
        </p:nvSpPr>
        <p:spPr>
          <a:xfrm>
            <a:off x="5461000" y="1690688"/>
            <a:ext cx="127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2800" dirty="0">
                <a:latin typeface="Avenir Next LT Pro" panose="020B0504020202020204" pitchFamily="34" charset="77"/>
              </a:rPr>
              <a:t>SMC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98D7D61-6796-4D45-8E8D-09B9DA055F8F}"/>
              </a:ext>
            </a:extLst>
          </p:cNvPr>
          <p:cNvGrpSpPr/>
          <p:nvPr/>
        </p:nvGrpSpPr>
        <p:grpSpPr>
          <a:xfrm>
            <a:off x="3423854" y="4544502"/>
            <a:ext cx="932820" cy="932820"/>
            <a:chOff x="2955279" y="2965308"/>
            <a:chExt cx="1872000" cy="1872000"/>
          </a:xfrm>
        </p:grpSpPr>
        <p:pic>
          <p:nvPicPr>
            <p:cNvPr id="12" name="Picture 11" descr="Diagram, schematic&#10;&#10;Description automatically generated">
              <a:extLst>
                <a:ext uri="{FF2B5EF4-FFF2-40B4-BE49-F238E27FC236}">
                  <a16:creationId xmlns:a16="http://schemas.microsoft.com/office/drawing/2014/main" id="{78AC0627-7E7E-114C-86E9-440F5CC0CD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62207" y="3446516"/>
              <a:ext cx="1605392" cy="945742"/>
            </a:xfrm>
            <a:prstGeom prst="rect">
              <a:avLst/>
            </a:prstGeom>
          </p:spPr>
        </p:pic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283B13A-C503-8F46-BFC2-AA36C1C07853}"/>
                </a:ext>
              </a:extLst>
            </p:cNvPr>
            <p:cNvSpPr/>
            <p:nvPr/>
          </p:nvSpPr>
          <p:spPr>
            <a:xfrm>
              <a:off x="2955279" y="2965308"/>
              <a:ext cx="1872000" cy="1872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BAF6A0F-8A11-3A4E-BA23-D1CBDDBB3BD2}"/>
              </a:ext>
            </a:extLst>
          </p:cNvPr>
          <p:cNvGrpSpPr/>
          <p:nvPr/>
        </p:nvGrpSpPr>
        <p:grpSpPr>
          <a:xfrm>
            <a:off x="7833292" y="4544502"/>
            <a:ext cx="932820" cy="932820"/>
            <a:chOff x="7364721" y="2983387"/>
            <a:chExt cx="1872000" cy="1872000"/>
          </a:xfrm>
        </p:grpSpPr>
        <p:pic>
          <p:nvPicPr>
            <p:cNvPr id="6" name="Picture 5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08428C13-52EC-7A4E-83F4-CB5EA2A3240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782235" y="3429000"/>
              <a:ext cx="1036971" cy="944616"/>
            </a:xfrm>
            <a:prstGeom prst="rect">
              <a:avLst/>
            </a:prstGeom>
          </p:spPr>
        </p:pic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00F1FE80-DC51-0F48-B472-069DFE925199}"/>
                </a:ext>
              </a:extLst>
            </p:cNvPr>
            <p:cNvSpPr/>
            <p:nvPr/>
          </p:nvSpPr>
          <p:spPr>
            <a:xfrm>
              <a:off x="7364721" y="2983387"/>
              <a:ext cx="1872000" cy="1872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8B70DD96-29D5-B54D-8669-5DEE059C5856}"/>
              </a:ext>
            </a:extLst>
          </p:cNvPr>
          <p:cNvSpPr txBox="1"/>
          <p:nvPr/>
        </p:nvSpPr>
        <p:spPr>
          <a:xfrm>
            <a:off x="432817" y="4820374"/>
            <a:ext cx="1605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2000" dirty="0">
                <a:latin typeface="Avenir Next LT Pro" panose="020B0504020202020204" pitchFamily="34" charset="77"/>
              </a:rPr>
              <a:t>Circuit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DBE273B-98A9-7E45-A5B2-3B7B14C715B0}"/>
              </a:ext>
            </a:extLst>
          </p:cNvPr>
          <p:cNvCxnSpPr/>
          <p:nvPr/>
        </p:nvCxnSpPr>
        <p:spPr>
          <a:xfrm>
            <a:off x="447039" y="4416552"/>
            <a:ext cx="10597896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148E78B-AF76-5C41-821F-A44E9E980375}"/>
              </a:ext>
            </a:extLst>
          </p:cNvPr>
          <p:cNvCxnSpPr/>
          <p:nvPr/>
        </p:nvCxnSpPr>
        <p:spPr>
          <a:xfrm>
            <a:off x="432817" y="5605338"/>
            <a:ext cx="10597896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C315049-B747-F647-B867-E7FC5CBB5594}"/>
              </a:ext>
            </a:extLst>
          </p:cNvPr>
          <p:cNvCxnSpPr>
            <a:cxnSpLocks/>
          </p:cNvCxnSpPr>
          <p:nvPr/>
        </p:nvCxnSpPr>
        <p:spPr>
          <a:xfrm>
            <a:off x="3867912" y="2459736"/>
            <a:ext cx="0" cy="1819656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787054D0-C96B-9746-BB68-E2BB9943AA08}"/>
              </a:ext>
            </a:extLst>
          </p:cNvPr>
          <p:cNvSpPr txBox="1"/>
          <p:nvPr/>
        </p:nvSpPr>
        <p:spPr>
          <a:xfrm>
            <a:off x="3088585" y="3044999"/>
            <a:ext cx="1605391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sz="20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Oblivious Transfer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D2E8976-94D3-6D4D-BB1F-4905FA714BA3}"/>
              </a:ext>
            </a:extLst>
          </p:cNvPr>
          <p:cNvCxnSpPr>
            <a:cxnSpLocks/>
          </p:cNvCxnSpPr>
          <p:nvPr/>
        </p:nvCxnSpPr>
        <p:spPr>
          <a:xfrm>
            <a:off x="8306580" y="2459736"/>
            <a:ext cx="0" cy="1819656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5582152D-28CD-8348-B937-BCDDAF220907}"/>
              </a:ext>
            </a:extLst>
          </p:cNvPr>
          <p:cNvSpPr txBox="1"/>
          <p:nvPr/>
        </p:nvSpPr>
        <p:spPr>
          <a:xfrm>
            <a:off x="7498023" y="2891110"/>
            <a:ext cx="1605391" cy="101566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sz="20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Oblivious Linear Evaluation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945822-265C-D447-B055-C73E411291E0}"/>
              </a:ext>
            </a:extLst>
          </p:cNvPr>
          <p:cNvSpPr txBox="1"/>
          <p:nvPr/>
        </p:nvSpPr>
        <p:spPr>
          <a:xfrm>
            <a:off x="2280296" y="2333826"/>
            <a:ext cx="1183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E97E47"/>
                </a:solidFill>
                <a:latin typeface="Avenir Next LT Pro" panose="020B0504020202020204" pitchFamily="34" charset="77"/>
              </a:rPr>
              <a:t>Quantum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EBAA6C2-560B-F843-84FD-1E3695C1BA01}"/>
              </a:ext>
            </a:extLst>
          </p:cNvPr>
          <p:cNvSpPr txBox="1"/>
          <p:nvPr/>
        </p:nvSpPr>
        <p:spPr>
          <a:xfrm>
            <a:off x="6718964" y="2338933"/>
            <a:ext cx="1183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E97E47"/>
                </a:solidFill>
                <a:latin typeface="Avenir Next LT Pro" panose="020B0504020202020204" pitchFamily="34" charset="77"/>
              </a:rPr>
              <a:t>Quantum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B3AF52F-CFE7-FD48-BDDC-CAE9D6E42A4C}"/>
              </a:ext>
            </a:extLst>
          </p:cNvPr>
          <p:cNvSpPr txBox="1"/>
          <p:nvPr/>
        </p:nvSpPr>
        <p:spPr>
          <a:xfrm>
            <a:off x="4324404" y="2342495"/>
            <a:ext cx="910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5EA5C7"/>
                </a:solidFill>
                <a:latin typeface="Avenir Next LT Pro" panose="020B0504020202020204" pitchFamily="34" charset="77"/>
              </a:rPr>
              <a:t>Classic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52145A7-5078-E148-9E2A-7A0D6844B8DE}"/>
              </a:ext>
            </a:extLst>
          </p:cNvPr>
          <p:cNvSpPr txBox="1"/>
          <p:nvPr/>
        </p:nvSpPr>
        <p:spPr>
          <a:xfrm>
            <a:off x="8710858" y="2333825"/>
            <a:ext cx="910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5EA5C7"/>
                </a:solidFill>
                <a:latin typeface="Avenir Next LT Pro" panose="020B0504020202020204" pitchFamily="34" charset="77"/>
              </a:rPr>
              <a:t>Classic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AED80B-58A3-9348-BF75-5BD06E15B26B}"/>
              </a:ext>
            </a:extLst>
          </p:cNvPr>
          <p:cNvSpPr txBox="1"/>
          <p:nvPr/>
        </p:nvSpPr>
        <p:spPr>
          <a:xfrm>
            <a:off x="1676400" y="2844875"/>
            <a:ext cx="178722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600" dirty="0">
                <a:solidFill>
                  <a:srgbClr val="E97E47"/>
                </a:solidFill>
                <a:latin typeface="Avenir Next LT Pro" panose="020B0504020202020204" pitchFamily="34" charset="77"/>
              </a:rPr>
              <a:t>[BBCS’91] </a:t>
            </a:r>
          </a:p>
          <a:p>
            <a:r>
              <a:rPr lang="en-PT" sz="1600" dirty="0">
                <a:solidFill>
                  <a:srgbClr val="E97E47"/>
                </a:solidFill>
                <a:latin typeface="Avenir Next LT Pro" panose="020B0504020202020204" pitchFamily="34" charset="77"/>
              </a:rPr>
              <a:t>[FS’09]</a:t>
            </a:r>
          </a:p>
          <a:p>
            <a:r>
              <a:rPr lang="en-PT" sz="1600" dirty="0">
                <a:solidFill>
                  <a:srgbClr val="E97E47"/>
                </a:solidFill>
                <a:latin typeface="Avenir Next LT Pro" panose="020B0504020202020204" pitchFamily="34" charset="77"/>
              </a:rPr>
              <a:t>[DFS+05] [WST’08] …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5AB1CBA-190F-0B45-B416-37ABCF0974DC}"/>
              </a:ext>
            </a:extLst>
          </p:cNvPr>
          <p:cNvSpPr txBox="1"/>
          <p:nvPr/>
        </p:nvSpPr>
        <p:spPr>
          <a:xfrm>
            <a:off x="4533710" y="2840462"/>
            <a:ext cx="140304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[EGL’85] SimpleOT</a:t>
            </a:r>
          </a:p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…</a:t>
            </a:r>
            <a:endParaRPr lang="en-PT" dirty="0">
              <a:solidFill>
                <a:srgbClr val="5EA5C7"/>
              </a:solidFill>
              <a:latin typeface="Avenir Next LT Pro" panose="020B0504020202020204" pitchFamily="34" charset="77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1840A8C-9949-DC47-8BE0-87072F812FA7}"/>
              </a:ext>
            </a:extLst>
          </p:cNvPr>
          <p:cNvSpPr/>
          <p:nvPr/>
        </p:nvSpPr>
        <p:spPr>
          <a:xfrm>
            <a:off x="1756664" y="3968715"/>
            <a:ext cx="1080179" cy="310678"/>
          </a:xfrm>
          <a:prstGeom prst="rect">
            <a:avLst/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9CAB0F1-B2BF-9141-BAC7-6BF9404E6BF6}"/>
              </a:ext>
            </a:extLst>
          </p:cNvPr>
          <p:cNvSpPr txBox="1"/>
          <p:nvPr/>
        </p:nvSpPr>
        <p:spPr>
          <a:xfrm>
            <a:off x="4533710" y="3964191"/>
            <a:ext cx="14030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[YAV’22]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DD8EF44-39BF-334C-AA3C-1382F1B1AF0E}"/>
              </a:ext>
            </a:extLst>
          </p:cNvPr>
          <p:cNvSpPr txBox="1"/>
          <p:nvPr/>
        </p:nvSpPr>
        <p:spPr>
          <a:xfrm>
            <a:off x="3068471" y="3994871"/>
            <a:ext cx="1605391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sz="12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Review</a:t>
            </a:r>
          </a:p>
        </p:txBody>
      </p:sp>
      <p:sp>
        <p:nvSpPr>
          <p:cNvPr id="49" name="Bent Arrow 48">
            <a:extLst>
              <a:ext uri="{FF2B5EF4-FFF2-40B4-BE49-F238E27FC236}">
                <a16:creationId xmlns:a16="http://schemas.microsoft.com/office/drawing/2014/main" id="{4409365E-4B3F-A144-938E-1BABBD9CB0A2}"/>
              </a:ext>
            </a:extLst>
          </p:cNvPr>
          <p:cNvSpPr/>
          <p:nvPr/>
        </p:nvSpPr>
        <p:spPr>
          <a:xfrm rot="5400000">
            <a:off x="1947428" y="3775263"/>
            <a:ext cx="1979895" cy="358638"/>
          </a:xfrm>
          <a:prstGeom prst="bentArrow">
            <a:avLst>
              <a:gd name="adj1" fmla="val 25000"/>
              <a:gd name="adj2" fmla="val 37964"/>
              <a:gd name="adj3" fmla="val 50000"/>
              <a:gd name="adj4" fmla="val 43750"/>
            </a:avLst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D8BFCC7-9B46-7441-87EF-242B65333289}"/>
              </a:ext>
            </a:extLst>
          </p:cNvPr>
          <p:cNvSpPr txBox="1"/>
          <p:nvPr/>
        </p:nvSpPr>
        <p:spPr>
          <a:xfrm>
            <a:off x="447039" y="5900216"/>
            <a:ext cx="1605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2000" dirty="0">
                <a:latin typeface="Avenir Next LT Pro" panose="020B0504020202020204" pitchFamily="34" charset="77"/>
              </a:rPr>
              <a:t>Application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0A54BEA-6D8A-734D-9BB4-B99403E10DD8}"/>
              </a:ext>
            </a:extLst>
          </p:cNvPr>
          <p:cNvSpPr txBox="1"/>
          <p:nvPr/>
        </p:nvSpPr>
        <p:spPr>
          <a:xfrm>
            <a:off x="433833" y="3218527"/>
            <a:ext cx="1605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2000" dirty="0">
                <a:latin typeface="Avenir Next LT Pro" panose="020B0504020202020204" pitchFamily="34" charset="77"/>
              </a:rPr>
              <a:t>Primitive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8950610-34CD-5A40-A4B6-A6CFC0BD1EFB}"/>
              </a:ext>
            </a:extLst>
          </p:cNvPr>
          <p:cNvCxnSpPr>
            <a:cxnSpLocks/>
          </p:cNvCxnSpPr>
          <p:nvPr/>
        </p:nvCxnSpPr>
        <p:spPr>
          <a:xfrm>
            <a:off x="6096000" y="2459736"/>
            <a:ext cx="0" cy="401647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Down Arrow 52">
            <a:extLst>
              <a:ext uri="{FF2B5EF4-FFF2-40B4-BE49-F238E27FC236}">
                <a16:creationId xmlns:a16="http://schemas.microsoft.com/office/drawing/2014/main" id="{50D641D1-2142-1A43-A165-985ADCEFA66B}"/>
              </a:ext>
            </a:extLst>
          </p:cNvPr>
          <p:cNvSpPr/>
          <p:nvPr/>
        </p:nvSpPr>
        <p:spPr>
          <a:xfrm>
            <a:off x="2865001" y="5089212"/>
            <a:ext cx="256937" cy="932818"/>
          </a:xfrm>
          <a:prstGeom prst="downArrow">
            <a:avLst>
              <a:gd name="adj1" fmla="val 40801"/>
              <a:gd name="adj2" fmla="val 57267"/>
            </a:avLst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54" name="Bent Arrow 53">
            <a:extLst>
              <a:ext uri="{FF2B5EF4-FFF2-40B4-BE49-F238E27FC236}">
                <a16:creationId xmlns:a16="http://schemas.microsoft.com/office/drawing/2014/main" id="{8E85CBF3-A7B1-F445-87D1-A1E3DD3A5E20}"/>
              </a:ext>
            </a:extLst>
          </p:cNvPr>
          <p:cNvSpPr/>
          <p:nvPr/>
        </p:nvSpPr>
        <p:spPr>
          <a:xfrm rot="16200000" flipH="1">
            <a:off x="3840618" y="3898097"/>
            <a:ext cx="1734233" cy="358638"/>
          </a:xfrm>
          <a:prstGeom prst="bentArrow">
            <a:avLst>
              <a:gd name="adj1" fmla="val 25000"/>
              <a:gd name="adj2" fmla="val 37964"/>
              <a:gd name="adj3" fmla="val 50000"/>
              <a:gd name="adj4" fmla="val 43750"/>
            </a:avLst>
          </a:prstGeom>
          <a:solidFill>
            <a:srgbClr val="5EA5C7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55" name="Down Arrow 54">
            <a:extLst>
              <a:ext uri="{FF2B5EF4-FFF2-40B4-BE49-F238E27FC236}">
                <a16:creationId xmlns:a16="http://schemas.microsoft.com/office/drawing/2014/main" id="{C7C5B9DC-A531-3F44-A51C-395328235B47}"/>
              </a:ext>
            </a:extLst>
          </p:cNvPr>
          <p:cNvSpPr/>
          <p:nvPr/>
        </p:nvSpPr>
        <p:spPr>
          <a:xfrm>
            <a:off x="4546089" y="5082866"/>
            <a:ext cx="256937" cy="932818"/>
          </a:xfrm>
          <a:prstGeom prst="downArrow">
            <a:avLst>
              <a:gd name="adj1" fmla="val 40801"/>
              <a:gd name="adj2" fmla="val 57267"/>
            </a:avLst>
          </a:prstGeom>
          <a:solidFill>
            <a:srgbClr val="5EA5C7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3E64BD6-6325-EB42-8F94-374D1BE279E0}"/>
              </a:ext>
            </a:extLst>
          </p:cNvPr>
          <p:cNvSpPr txBox="1"/>
          <p:nvPr/>
        </p:nvSpPr>
        <p:spPr>
          <a:xfrm>
            <a:off x="9112560" y="2847424"/>
            <a:ext cx="14030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[NP’99] </a:t>
            </a:r>
          </a:p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TinyOLE</a:t>
            </a:r>
          </a:p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…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6E5487C-C0B3-7644-B61D-7A70DCAA9545}"/>
              </a:ext>
            </a:extLst>
          </p:cNvPr>
          <p:cNvSpPr txBox="1"/>
          <p:nvPr/>
        </p:nvSpPr>
        <p:spPr>
          <a:xfrm>
            <a:off x="9112560" y="4853083"/>
            <a:ext cx="14030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MASCOT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626303F-3D97-FC46-B780-B5853D578F47}"/>
              </a:ext>
            </a:extLst>
          </p:cNvPr>
          <p:cNvSpPr txBox="1"/>
          <p:nvPr/>
        </p:nvSpPr>
        <p:spPr>
          <a:xfrm>
            <a:off x="10605108" y="4789088"/>
            <a:ext cx="1169843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sz="12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OT reduction</a:t>
            </a:r>
          </a:p>
          <a:p>
            <a:pPr algn="ctr"/>
            <a:r>
              <a:rPr lang="en-GB" sz="12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i</a:t>
            </a:r>
            <a:r>
              <a:rPr lang="en-PT" sz="12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nto SPDZ</a:t>
            </a:r>
          </a:p>
        </p:txBody>
      </p:sp>
      <p:sp>
        <p:nvSpPr>
          <p:cNvPr id="59" name="Bent Arrow 58">
            <a:extLst>
              <a:ext uri="{FF2B5EF4-FFF2-40B4-BE49-F238E27FC236}">
                <a16:creationId xmlns:a16="http://schemas.microsoft.com/office/drawing/2014/main" id="{9443ABD8-D6BD-4D41-ABD7-7CB0DF03E834}"/>
              </a:ext>
            </a:extLst>
          </p:cNvPr>
          <p:cNvSpPr/>
          <p:nvPr/>
        </p:nvSpPr>
        <p:spPr>
          <a:xfrm rot="5400000">
            <a:off x="7048321" y="2097439"/>
            <a:ext cx="1663331" cy="3868183"/>
          </a:xfrm>
          <a:prstGeom prst="bentArrow">
            <a:avLst>
              <a:gd name="adj1" fmla="val 4379"/>
              <a:gd name="adj2" fmla="val 6956"/>
              <a:gd name="adj3" fmla="val 9919"/>
              <a:gd name="adj4" fmla="val 43750"/>
            </a:avLst>
          </a:prstGeom>
          <a:solidFill>
            <a:srgbClr val="5EA5C7"/>
          </a:solidFill>
          <a:ln>
            <a:solidFill>
              <a:srgbClr val="5EA5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61" name="Bent Arrow 60">
            <a:extLst>
              <a:ext uri="{FF2B5EF4-FFF2-40B4-BE49-F238E27FC236}">
                <a16:creationId xmlns:a16="http://schemas.microsoft.com/office/drawing/2014/main" id="{D79717E3-A203-1F44-B9A4-CA3B8C05DC74}"/>
              </a:ext>
            </a:extLst>
          </p:cNvPr>
          <p:cNvSpPr/>
          <p:nvPr/>
        </p:nvSpPr>
        <p:spPr>
          <a:xfrm rot="5400000">
            <a:off x="5687914" y="362082"/>
            <a:ext cx="1902894" cy="7099337"/>
          </a:xfrm>
          <a:prstGeom prst="bentArrow">
            <a:avLst>
              <a:gd name="adj1" fmla="val 4138"/>
              <a:gd name="adj2" fmla="val 6966"/>
              <a:gd name="adj3" fmla="val 9007"/>
              <a:gd name="adj4" fmla="val 43750"/>
            </a:avLst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63" name="Down Arrow 62">
            <a:extLst>
              <a:ext uri="{FF2B5EF4-FFF2-40B4-BE49-F238E27FC236}">
                <a16:creationId xmlns:a16="http://schemas.microsoft.com/office/drawing/2014/main" id="{804CDE40-3BA8-A143-9702-349EA839C163}"/>
              </a:ext>
            </a:extLst>
          </p:cNvPr>
          <p:cNvSpPr/>
          <p:nvPr/>
        </p:nvSpPr>
        <p:spPr>
          <a:xfrm>
            <a:off x="9584733" y="5191637"/>
            <a:ext cx="229345" cy="828123"/>
          </a:xfrm>
          <a:prstGeom prst="downArrow">
            <a:avLst>
              <a:gd name="adj1" fmla="val 40801"/>
              <a:gd name="adj2" fmla="val 57267"/>
            </a:avLst>
          </a:prstGeom>
          <a:solidFill>
            <a:srgbClr val="5EA5C7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65" name="Down Arrow 64">
            <a:extLst>
              <a:ext uri="{FF2B5EF4-FFF2-40B4-BE49-F238E27FC236}">
                <a16:creationId xmlns:a16="http://schemas.microsoft.com/office/drawing/2014/main" id="{7B089E6B-E820-B345-AD25-EA192BA375D0}"/>
              </a:ext>
            </a:extLst>
          </p:cNvPr>
          <p:cNvSpPr/>
          <p:nvPr/>
        </p:nvSpPr>
        <p:spPr>
          <a:xfrm>
            <a:off x="9946078" y="5185844"/>
            <a:ext cx="256937" cy="828119"/>
          </a:xfrm>
          <a:prstGeom prst="downArrow">
            <a:avLst>
              <a:gd name="adj1" fmla="val 40801"/>
              <a:gd name="adj2" fmla="val 57267"/>
            </a:avLst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F65C35-F0AB-5544-93B4-FEF97CBFEDE0}"/>
              </a:ext>
            </a:extLst>
          </p:cNvPr>
          <p:cNvSpPr txBox="1"/>
          <p:nvPr/>
        </p:nvSpPr>
        <p:spPr>
          <a:xfrm>
            <a:off x="1736847" y="3949499"/>
            <a:ext cx="10050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[</a:t>
            </a:r>
            <a:r>
              <a:rPr lang="en-PT" sz="1600" b="1" dirty="0">
                <a:solidFill>
                  <a:schemeClr val="bg1"/>
                </a:solidFill>
                <a:latin typeface="Avenir Next LT Pro" panose="020B0504020202020204" pitchFamily="34" charset="77"/>
              </a:rPr>
              <a:t>S</a:t>
            </a:r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PM’22]</a:t>
            </a:r>
          </a:p>
        </p:txBody>
      </p:sp>
      <p:sp>
        <p:nvSpPr>
          <p:cNvPr id="46" name="Circular Arrow 45">
            <a:extLst>
              <a:ext uri="{FF2B5EF4-FFF2-40B4-BE49-F238E27FC236}">
                <a16:creationId xmlns:a16="http://schemas.microsoft.com/office/drawing/2014/main" id="{62132586-5BC8-4F48-BBB5-892DB06330CC}"/>
              </a:ext>
            </a:extLst>
          </p:cNvPr>
          <p:cNvSpPr/>
          <p:nvPr/>
        </p:nvSpPr>
        <p:spPr>
          <a:xfrm>
            <a:off x="2992591" y="1475855"/>
            <a:ext cx="1787226" cy="1726156"/>
          </a:xfrm>
          <a:prstGeom prst="circularArrow">
            <a:avLst>
              <a:gd name="adj1" fmla="val 6535"/>
              <a:gd name="adj2" fmla="val 1034925"/>
              <a:gd name="adj3" fmla="val 20457680"/>
              <a:gd name="adj4" fmla="val 10800000"/>
              <a:gd name="adj5" fmla="val 12500"/>
            </a:avLst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8F064C8-C6B9-C24F-8015-267C376A3349}"/>
              </a:ext>
            </a:extLst>
          </p:cNvPr>
          <p:cNvSpPr txBox="1"/>
          <p:nvPr/>
        </p:nvSpPr>
        <p:spPr>
          <a:xfrm>
            <a:off x="3423719" y="1894635"/>
            <a:ext cx="8883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sz="1600" b="1" dirty="0">
                <a:solidFill>
                  <a:srgbClr val="5E7E47"/>
                </a:solidFill>
                <a:latin typeface="Avenir Next LT Pro" panose="020B0504020202020204" pitchFamily="34" charset="77"/>
              </a:rPr>
              <a:t>S</a:t>
            </a:r>
            <a:r>
              <a:rPr lang="en-PT" sz="1600" dirty="0">
                <a:solidFill>
                  <a:srgbClr val="5E7E47"/>
                </a:solidFill>
                <a:latin typeface="Avenir Next LT Pro" panose="020B0504020202020204" pitchFamily="34" charset="77"/>
              </a:rPr>
              <a:t>PM’21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4BA57FB-783E-B240-A2A3-4EE9684DEC30}"/>
              </a:ext>
            </a:extLst>
          </p:cNvPr>
          <p:cNvSpPr txBox="1"/>
          <p:nvPr/>
        </p:nvSpPr>
        <p:spPr>
          <a:xfrm>
            <a:off x="3010737" y="3692976"/>
            <a:ext cx="9916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sz="1600" dirty="0">
                <a:solidFill>
                  <a:srgbClr val="5E7E47"/>
                </a:solidFill>
                <a:latin typeface="Avenir Next LT Pro" panose="020B0504020202020204" pitchFamily="34" charset="77"/>
              </a:rPr>
              <a:t>O</a:t>
            </a:r>
            <a:r>
              <a:rPr lang="en-GB" sz="1600" dirty="0">
                <a:solidFill>
                  <a:srgbClr val="5E7E47"/>
                </a:solidFill>
                <a:latin typeface="Avenir Next LT Pro" panose="020B0504020202020204" pitchFamily="34" charset="77"/>
              </a:rPr>
              <a:t>T</a:t>
            </a:r>
            <a:r>
              <a:rPr lang="en-PT" sz="1600" dirty="0">
                <a:solidFill>
                  <a:srgbClr val="5E7E47"/>
                </a:solidFill>
                <a:latin typeface="Avenir Next LT Pro" panose="020B0504020202020204" pitchFamily="34" charset="77"/>
              </a:rPr>
              <a:t>Keys*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A4359BE5-8DAE-7348-B67C-627255AB7A26}"/>
              </a:ext>
            </a:extLst>
          </p:cNvPr>
          <p:cNvSpPr/>
          <p:nvPr/>
        </p:nvSpPr>
        <p:spPr>
          <a:xfrm>
            <a:off x="2449209" y="6446478"/>
            <a:ext cx="1080179" cy="310678"/>
          </a:xfrm>
          <a:prstGeom prst="rect">
            <a:avLst/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01CDA73-341B-694B-AAA3-F00C160250A7}"/>
              </a:ext>
            </a:extLst>
          </p:cNvPr>
          <p:cNvSpPr txBox="1"/>
          <p:nvPr/>
        </p:nvSpPr>
        <p:spPr>
          <a:xfrm>
            <a:off x="2409567" y="6427262"/>
            <a:ext cx="11594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[</a:t>
            </a:r>
            <a:r>
              <a:rPr lang="en-PT" sz="1600" b="1" dirty="0">
                <a:solidFill>
                  <a:schemeClr val="bg1"/>
                </a:solidFill>
                <a:latin typeface="Avenir Next LT Pro" panose="020B0504020202020204" pitchFamily="34" charset="77"/>
              </a:rPr>
              <a:t>S</a:t>
            </a:r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CPM’22]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287EA991-DF19-3A4C-9985-A8FDEED86565}"/>
              </a:ext>
            </a:extLst>
          </p:cNvPr>
          <p:cNvSpPr/>
          <p:nvPr/>
        </p:nvSpPr>
        <p:spPr>
          <a:xfrm>
            <a:off x="2452502" y="6075060"/>
            <a:ext cx="1080179" cy="310678"/>
          </a:xfrm>
          <a:prstGeom prst="rect">
            <a:avLst/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04C73CE4-FFEF-804D-BD9E-377640D37358}"/>
              </a:ext>
            </a:extLst>
          </p:cNvPr>
          <p:cNvSpPr txBox="1"/>
          <p:nvPr/>
        </p:nvSpPr>
        <p:spPr>
          <a:xfrm>
            <a:off x="2412860" y="6055844"/>
            <a:ext cx="11594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[</a:t>
            </a:r>
            <a:r>
              <a:rPr lang="en-PT" sz="1600" b="1" dirty="0">
                <a:solidFill>
                  <a:schemeClr val="bg1"/>
                </a:solidFill>
                <a:latin typeface="Avenir Next LT Pro" panose="020B0504020202020204" pitchFamily="34" charset="77"/>
              </a:rPr>
              <a:t>S</a:t>
            </a:r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CPM’21]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08262680-2961-024F-86F8-3A6D6AF7257E}"/>
              </a:ext>
            </a:extLst>
          </p:cNvPr>
          <p:cNvSpPr/>
          <p:nvPr/>
        </p:nvSpPr>
        <p:spPr>
          <a:xfrm>
            <a:off x="6227364" y="3449311"/>
            <a:ext cx="1080179" cy="310678"/>
          </a:xfrm>
          <a:prstGeom prst="rect">
            <a:avLst/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0C27741-3C3C-954A-90E1-93AEBAE4BAA3}"/>
              </a:ext>
            </a:extLst>
          </p:cNvPr>
          <p:cNvSpPr txBox="1"/>
          <p:nvPr/>
        </p:nvSpPr>
        <p:spPr>
          <a:xfrm>
            <a:off x="6187722" y="3430095"/>
            <a:ext cx="11594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[</a:t>
            </a:r>
            <a:r>
              <a:rPr lang="en-PT" sz="1600" b="1" dirty="0">
                <a:solidFill>
                  <a:schemeClr val="bg1"/>
                </a:solidFill>
                <a:latin typeface="Avenir Next LT Pro" panose="020B0504020202020204" pitchFamily="34" charset="77"/>
              </a:rPr>
              <a:t>S</a:t>
            </a:r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VM’22]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7669757-B934-3245-8E91-093484E9D06C}"/>
              </a:ext>
            </a:extLst>
          </p:cNvPr>
          <p:cNvSpPr txBox="1"/>
          <p:nvPr/>
        </p:nvSpPr>
        <p:spPr>
          <a:xfrm>
            <a:off x="10093120" y="3690456"/>
            <a:ext cx="13087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sz="1600" dirty="0">
                <a:solidFill>
                  <a:srgbClr val="5E7E47"/>
                </a:solidFill>
                <a:latin typeface="Avenir Next LT Pro" panose="020B0504020202020204" pitchFamily="34" charset="77"/>
              </a:rPr>
              <a:t>QMP-SPDZ*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5170B1AF-2A8C-D543-AA41-0E022500F86F}"/>
              </a:ext>
            </a:extLst>
          </p:cNvPr>
          <p:cNvSpPr/>
          <p:nvPr/>
        </p:nvSpPr>
        <p:spPr>
          <a:xfrm>
            <a:off x="9485288" y="6074871"/>
            <a:ext cx="1080179" cy="310678"/>
          </a:xfrm>
          <a:prstGeom prst="rect">
            <a:avLst/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9FBC1A88-CC25-2B48-B81E-108322441F06}"/>
              </a:ext>
            </a:extLst>
          </p:cNvPr>
          <p:cNvSpPr txBox="1"/>
          <p:nvPr/>
        </p:nvSpPr>
        <p:spPr>
          <a:xfrm>
            <a:off x="9445646" y="6055655"/>
            <a:ext cx="11594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[T</a:t>
            </a:r>
            <a:r>
              <a:rPr lang="en-PT" sz="1600" b="1" dirty="0">
                <a:solidFill>
                  <a:schemeClr val="bg1"/>
                </a:solidFill>
                <a:latin typeface="Avenir Next LT Pro" panose="020B0504020202020204" pitchFamily="34" charset="77"/>
              </a:rPr>
              <a:t>S</a:t>
            </a:r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SP’23]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F6DC1BE3-A403-B545-B292-FEB7B03000E5}"/>
              </a:ext>
            </a:extLst>
          </p:cNvPr>
          <p:cNvSpPr txBox="1"/>
          <p:nvPr/>
        </p:nvSpPr>
        <p:spPr>
          <a:xfrm>
            <a:off x="4669594" y="3692324"/>
            <a:ext cx="9046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libscapi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5868EE7C-FE19-C940-A3E6-C80511216607}"/>
              </a:ext>
            </a:extLst>
          </p:cNvPr>
          <p:cNvSpPr txBox="1"/>
          <p:nvPr/>
        </p:nvSpPr>
        <p:spPr>
          <a:xfrm>
            <a:off x="8548325" y="3891047"/>
            <a:ext cx="1118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MP-SPDZ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F19E6AA6-16E2-1445-BEBF-2911A8945ABB}"/>
              </a:ext>
            </a:extLst>
          </p:cNvPr>
          <p:cNvSpPr txBox="1"/>
          <p:nvPr/>
        </p:nvSpPr>
        <p:spPr>
          <a:xfrm>
            <a:off x="6138965" y="6515456"/>
            <a:ext cx="19509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sz="1200" dirty="0">
                <a:solidFill>
                  <a:srgbClr val="5E7E47"/>
                </a:solidFill>
                <a:latin typeface="Avenir Next LT Pro" panose="020B0504020202020204" pitchFamily="34" charset="77"/>
              </a:rPr>
              <a:t>* github.com/manel1874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BF1DE57E-38A3-B246-A153-79FF04807627}"/>
              </a:ext>
            </a:extLst>
          </p:cNvPr>
          <p:cNvSpPr txBox="1"/>
          <p:nvPr/>
        </p:nvSpPr>
        <p:spPr>
          <a:xfrm>
            <a:off x="4324404" y="6041921"/>
            <a:ext cx="17286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Secure auctions</a:t>
            </a:r>
          </a:p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Secure voting</a:t>
            </a:r>
          </a:p>
        </p:txBody>
      </p:sp>
    </p:spTree>
    <p:extLst>
      <p:ext uri="{BB962C8B-B14F-4D97-AF65-F5344CB8AC3E}">
        <p14:creationId xmlns:p14="http://schemas.microsoft.com/office/powerpoint/2010/main" val="926550123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Future work</a:t>
            </a:r>
          </a:p>
        </p:txBody>
      </p:sp>
      <p:pic>
        <p:nvPicPr>
          <p:cNvPr id="9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CE03CE94-B9D3-1E45-9515-DA7C134442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8BEAC99-8595-7E41-B721-EE11893C1F50}"/>
              </a:ext>
            </a:extLst>
          </p:cNvPr>
          <p:cNvSpPr txBox="1"/>
          <p:nvPr/>
        </p:nvSpPr>
        <p:spPr>
          <a:xfrm>
            <a:off x="5461000" y="1690688"/>
            <a:ext cx="127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2800" dirty="0">
                <a:latin typeface="Avenir Next LT Pro" panose="020B0504020202020204" pitchFamily="34" charset="77"/>
              </a:rPr>
              <a:t>SMC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98D7D61-6796-4D45-8E8D-09B9DA055F8F}"/>
              </a:ext>
            </a:extLst>
          </p:cNvPr>
          <p:cNvGrpSpPr/>
          <p:nvPr/>
        </p:nvGrpSpPr>
        <p:grpSpPr>
          <a:xfrm>
            <a:off x="3423854" y="4544502"/>
            <a:ext cx="932820" cy="932820"/>
            <a:chOff x="2955279" y="2965308"/>
            <a:chExt cx="1872000" cy="1872000"/>
          </a:xfrm>
        </p:grpSpPr>
        <p:pic>
          <p:nvPicPr>
            <p:cNvPr id="12" name="Picture 11" descr="Diagram, schematic&#10;&#10;Description automatically generated">
              <a:extLst>
                <a:ext uri="{FF2B5EF4-FFF2-40B4-BE49-F238E27FC236}">
                  <a16:creationId xmlns:a16="http://schemas.microsoft.com/office/drawing/2014/main" id="{78AC0627-7E7E-114C-86E9-440F5CC0CD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62207" y="3446516"/>
              <a:ext cx="1605392" cy="945742"/>
            </a:xfrm>
            <a:prstGeom prst="rect">
              <a:avLst/>
            </a:prstGeom>
          </p:spPr>
        </p:pic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283B13A-C503-8F46-BFC2-AA36C1C07853}"/>
                </a:ext>
              </a:extLst>
            </p:cNvPr>
            <p:cNvSpPr/>
            <p:nvPr/>
          </p:nvSpPr>
          <p:spPr>
            <a:xfrm>
              <a:off x="2955279" y="2965308"/>
              <a:ext cx="1872000" cy="1872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BAF6A0F-8A11-3A4E-BA23-D1CBDDBB3BD2}"/>
              </a:ext>
            </a:extLst>
          </p:cNvPr>
          <p:cNvGrpSpPr/>
          <p:nvPr/>
        </p:nvGrpSpPr>
        <p:grpSpPr>
          <a:xfrm>
            <a:off x="7833292" y="4544502"/>
            <a:ext cx="932820" cy="932820"/>
            <a:chOff x="7364721" y="2983387"/>
            <a:chExt cx="1872000" cy="1872000"/>
          </a:xfrm>
        </p:grpSpPr>
        <p:pic>
          <p:nvPicPr>
            <p:cNvPr id="6" name="Picture 5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08428C13-52EC-7A4E-83F4-CB5EA2A3240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782235" y="3429000"/>
              <a:ext cx="1036971" cy="944616"/>
            </a:xfrm>
            <a:prstGeom prst="rect">
              <a:avLst/>
            </a:prstGeom>
          </p:spPr>
        </p:pic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00F1FE80-DC51-0F48-B472-069DFE925199}"/>
                </a:ext>
              </a:extLst>
            </p:cNvPr>
            <p:cNvSpPr/>
            <p:nvPr/>
          </p:nvSpPr>
          <p:spPr>
            <a:xfrm>
              <a:off x="7364721" y="2983387"/>
              <a:ext cx="1872000" cy="1872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8B70DD96-29D5-B54D-8669-5DEE059C5856}"/>
              </a:ext>
            </a:extLst>
          </p:cNvPr>
          <p:cNvSpPr txBox="1"/>
          <p:nvPr/>
        </p:nvSpPr>
        <p:spPr>
          <a:xfrm>
            <a:off x="432817" y="4820374"/>
            <a:ext cx="1605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2000" dirty="0">
                <a:latin typeface="Avenir Next LT Pro" panose="020B0504020202020204" pitchFamily="34" charset="77"/>
              </a:rPr>
              <a:t>Circuit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DBE273B-98A9-7E45-A5B2-3B7B14C715B0}"/>
              </a:ext>
            </a:extLst>
          </p:cNvPr>
          <p:cNvCxnSpPr/>
          <p:nvPr/>
        </p:nvCxnSpPr>
        <p:spPr>
          <a:xfrm>
            <a:off x="447039" y="4416552"/>
            <a:ext cx="10597896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148E78B-AF76-5C41-821F-A44E9E980375}"/>
              </a:ext>
            </a:extLst>
          </p:cNvPr>
          <p:cNvCxnSpPr/>
          <p:nvPr/>
        </p:nvCxnSpPr>
        <p:spPr>
          <a:xfrm>
            <a:off x="432817" y="5605338"/>
            <a:ext cx="10597896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C315049-B747-F647-B867-E7FC5CBB5594}"/>
              </a:ext>
            </a:extLst>
          </p:cNvPr>
          <p:cNvCxnSpPr>
            <a:cxnSpLocks/>
          </p:cNvCxnSpPr>
          <p:nvPr/>
        </p:nvCxnSpPr>
        <p:spPr>
          <a:xfrm>
            <a:off x="3867912" y="2459736"/>
            <a:ext cx="0" cy="1819656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787054D0-C96B-9746-BB68-E2BB9943AA08}"/>
              </a:ext>
            </a:extLst>
          </p:cNvPr>
          <p:cNvSpPr txBox="1"/>
          <p:nvPr/>
        </p:nvSpPr>
        <p:spPr>
          <a:xfrm>
            <a:off x="3088585" y="3044999"/>
            <a:ext cx="1605391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sz="20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Oblivious Transfer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D2E8976-94D3-6D4D-BB1F-4905FA714BA3}"/>
              </a:ext>
            </a:extLst>
          </p:cNvPr>
          <p:cNvCxnSpPr>
            <a:cxnSpLocks/>
          </p:cNvCxnSpPr>
          <p:nvPr/>
        </p:nvCxnSpPr>
        <p:spPr>
          <a:xfrm>
            <a:off x="8306580" y="2459736"/>
            <a:ext cx="0" cy="1819656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5582152D-28CD-8348-B937-BCDDAF220907}"/>
              </a:ext>
            </a:extLst>
          </p:cNvPr>
          <p:cNvSpPr txBox="1"/>
          <p:nvPr/>
        </p:nvSpPr>
        <p:spPr>
          <a:xfrm>
            <a:off x="7498023" y="2891110"/>
            <a:ext cx="1605391" cy="101566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sz="20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Oblivious Linear Evaluation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945822-265C-D447-B055-C73E411291E0}"/>
              </a:ext>
            </a:extLst>
          </p:cNvPr>
          <p:cNvSpPr txBox="1"/>
          <p:nvPr/>
        </p:nvSpPr>
        <p:spPr>
          <a:xfrm>
            <a:off x="2280296" y="2333826"/>
            <a:ext cx="1183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E97E47"/>
                </a:solidFill>
                <a:latin typeface="Avenir Next LT Pro" panose="020B0504020202020204" pitchFamily="34" charset="77"/>
              </a:rPr>
              <a:t>Quantum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EBAA6C2-560B-F843-84FD-1E3695C1BA01}"/>
              </a:ext>
            </a:extLst>
          </p:cNvPr>
          <p:cNvSpPr txBox="1"/>
          <p:nvPr/>
        </p:nvSpPr>
        <p:spPr>
          <a:xfrm>
            <a:off x="6718964" y="2338933"/>
            <a:ext cx="1183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E97E47"/>
                </a:solidFill>
                <a:latin typeface="Avenir Next LT Pro" panose="020B0504020202020204" pitchFamily="34" charset="77"/>
              </a:rPr>
              <a:t>Quantum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B3AF52F-CFE7-FD48-BDDC-CAE9D6E42A4C}"/>
              </a:ext>
            </a:extLst>
          </p:cNvPr>
          <p:cNvSpPr txBox="1"/>
          <p:nvPr/>
        </p:nvSpPr>
        <p:spPr>
          <a:xfrm>
            <a:off x="4324404" y="2342495"/>
            <a:ext cx="910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5EA5C7"/>
                </a:solidFill>
                <a:latin typeface="Avenir Next LT Pro" panose="020B0504020202020204" pitchFamily="34" charset="77"/>
              </a:rPr>
              <a:t>Classic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52145A7-5078-E148-9E2A-7A0D6844B8DE}"/>
              </a:ext>
            </a:extLst>
          </p:cNvPr>
          <p:cNvSpPr txBox="1"/>
          <p:nvPr/>
        </p:nvSpPr>
        <p:spPr>
          <a:xfrm>
            <a:off x="8710858" y="2333825"/>
            <a:ext cx="910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5EA5C7"/>
                </a:solidFill>
                <a:latin typeface="Avenir Next LT Pro" panose="020B0504020202020204" pitchFamily="34" charset="77"/>
              </a:rPr>
              <a:t>Classic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AED80B-58A3-9348-BF75-5BD06E15B26B}"/>
              </a:ext>
            </a:extLst>
          </p:cNvPr>
          <p:cNvSpPr txBox="1"/>
          <p:nvPr/>
        </p:nvSpPr>
        <p:spPr>
          <a:xfrm>
            <a:off x="1676400" y="2844875"/>
            <a:ext cx="178722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600" dirty="0">
                <a:solidFill>
                  <a:srgbClr val="E97E47"/>
                </a:solidFill>
                <a:latin typeface="Avenir Next LT Pro" panose="020B0504020202020204" pitchFamily="34" charset="77"/>
              </a:rPr>
              <a:t>[BBCS’91] </a:t>
            </a:r>
          </a:p>
          <a:p>
            <a:r>
              <a:rPr lang="en-PT" sz="1600" dirty="0">
                <a:solidFill>
                  <a:srgbClr val="E97E47"/>
                </a:solidFill>
                <a:latin typeface="Avenir Next LT Pro" panose="020B0504020202020204" pitchFamily="34" charset="77"/>
              </a:rPr>
              <a:t>[FS’09]</a:t>
            </a:r>
          </a:p>
          <a:p>
            <a:r>
              <a:rPr lang="en-PT" sz="1600" dirty="0">
                <a:solidFill>
                  <a:srgbClr val="E97E47"/>
                </a:solidFill>
                <a:latin typeface="Avenir Next LT Pro" panose="020B0504020202020204" pitchFamily="34" charset="77"/>
              </a:rPr>
              <a:t>[DFS+05] [WST’08] …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5AB1CBA-190F-0B45-B416-37ABCF0974DC}"/>
              </a:ext>
            </a:extLst>
          </p:cNvPr>
          <p:cNvSpPr txBox="1"/>
          <p:nvPr/>
        </p:nvSpPr>
        <p:spPr>
          <a:xfrm>
            <a:off x="4533710" y="2840462"/>
            <a:ext cx="140304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[EGL’85] SimpleOT</a:t>
            </a:r>
          </a:p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…</a:t>
            </a:r>
            <a:endParaRPr lang="en-PT" dirty="0">
              <a:solidFill>
                <a:srgbClr val="5EA5C7"/>
              </a:solidFill>
              <a:latin typeface="Avenir Next LT Pro" panose="020B0504020202020204" pitchFamily="34" charset="77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1840A8C-9949-DC47-8BE0-87072F812FA7}"/>
              </a:ext>
            </a:extLst>
          </p:cNvPr>
          <p:cNvSpPr/>
          <p:nvPr/>
        </p:nvSpPr>
        <p:spPr>
          <a:xfrm>
            <a:off x="1756664" y="3968715"/>
            <a:ext cx="1080179" cy="310678"/>
          </a:xfrm>
          <a:prstGeom prst="rect">
            <a:avLst/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9CAB0F1-B2BF-9141-BAC7-6BF9404E6BF6}"/>
              </a:ext>
            </a:extLst>
          </p:cNvPr>
          <p:cNvSpPr txBox="1"/>
          <p:nvPr/>
        </p:nvSpPr>
        <p:spPr>
          <a:xfrm>
            <a:off x="4533710" y="3964191"/>
            <a:ext cx="14030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[YAV’22]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DD8EF44-39BF-334C-AA3C-1382F1B1AF0E}"/>
              </a:ext>
            </a:extLst>
          </p:cNvPr>
          <p:cNvSpPr txBox="1"/>
          <p:nvPr/>
        </p:nvSpPr>
        <p:spPr>
          <a:xfrm>
            <a:off x="3068471" y="3994871"/>
            <a:ext cx="1605391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sz="12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Review</a:t>
            </a:r>
          </a:p>
        </p:txBody>
      </p:sp>
      <p:sp>
        <p:nvSpPr>
          <p:cNvPr id="49" name="Bent Arrow 48">
            <a:extLst>
              <a:ext uri="{FF2B5EF4-FFF2-40B4-BE49-F238E27FC236}">
                <a16:creationId xmlns:a16="http://schemas.microsoft.com/office/drawing/2014/main" id="{4409365E-4B3F-A144-938E-1BABBD9CB0A2}"/>
              </a:ext>
            </a:extLst>
          </p:cNvPr>
          <p:cNvSpPr/>
          <p:nvPr/>
        </p:nvSpPr>
        <p:spPr>
          <a:xfrm rot="5400000">
            <a:off x="1947428" y="3775263"/>
            <a:ext cx="1979895" cy="358638"/>
          </a:xfrm>
          <a:prstGeom prst="bentArrow">
            <a:avLst>
              <a:gd name="adj1" fmla="val 25000"/>
              <a:gd name="adj2" fmla="val 37964"/>
              <a:gd name="adj3" fmla="val 50000"/>
              <a:gd name="adj4" fmla="val 43750"/>
            </a:avLst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D8BFCC7-9B46-7441-87EF-242B65333289}"/>
              </a:ext>
            </a:extLst>
          </p:cNvPr>
          <p:cNvSpPr txBox="1"/>
          <p:nvPr/>
        </p:nvSpPr>
        <p:spPr>
          <a:xfrm>
            <a:off x="447039" y="5900216"/>
            <a:ext cx="1605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2000" dirty="0">
                <a:latin typeface="Avenir Next LT Pro" panose="020B0504020202020204" pitchFamily="34" charset="77"/>
              </a:rPr>
              <a:t>Application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0A54BEA-6D8A-734D-9BB4-B99403E10DD8}"/>
              </a:ext>
            </a:extLst>
          </p:cNvPr>
          <p:cNvSpPr txBox="1"/>
          <p:nvPr/>
        </p:nvSpPr>
        <p:spPr>
          <a:xfrm>
            <a:off x="433833" y="3218527"/>
            <a:ext cx="1605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2000" dirty="0">
                <a:latin typeface="Avenir Next LT Pro" panose="020B0504020202020204" pitchFamily="34" charset="77"/>
              </a:rPr>
              <a:t>Primitive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8950610-34CD-5A40-A4B6-A6CFC0BD1EFB}"/>
              </a:ext>
            </a:extLst>
          </p:cNvPr>
          <p:cNvCxnSpPr>
            <a:cxnSpLocks/>
          </p:cNvCxnSpPr>
          <p:nvPr/>
        </p:nvCxnSpPr>
        <p:spPr>
          <a:xfrm>
            <a:off x="6096000" y="2459736"/>
            <a:ext cx="0" cy="401647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Down Arrow 52">
            <a:extLst>
              <a:ext uri="{FF2B5EF4-FFF2-40B4-BE49-F238E27FC236}">
                <a16:creationId xmlns:a16="http://schemas.microsoft.com/office/drawing/2014/main" id="{50D641D1-2142-1A43-A165-985ADCEFA66B}"/>
              </a:ext>
            </a:extLst>
          </p:cNvPr>
          <p:cNvSpPr/>
          <p:nvPr/>
        </p:nvSpPr>
        <p:spPr>
          <a:xfrm>
            <a:off x="2865001" y="5089212"/>
            <a:ext cx="256937" cy="932818"/>
          </a:xfrm>
          <a:prstGeom prst="downArrow">
            <a:avLst>
              <a:gd name="adj1" fmla="val 40801"/>
              <a:gd name="adj2" fmla="val 57267"/>
            </a:avLst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54" name="Bent Arrow 53">
            <a:extLst>
              <a:ext uri="{FF2B5EF4-FFF2-40B4-BE49-F238E27FC236}">
                <a16:creationId xmlns:a16="http://schemas.microsoft.com/office/drawing/2014/main" id="{8E85CBF3-A7B1-F445-87D1-A1E3DD3A5E20}"/>
              </a:ext>
            </a:extLst>
          </p:cNvPr>
          <p:cNvSpPr/>
          <p:nvPr/>
        </p:nvSpPr>
        <p:spPr>
          <a:xfrm rot="16200000" flipH="1">
            <a:off x="3840618" y="3898097"/>
            <a:ext cx="1734233" cy="358638"/>
          </a:xfrm>
          <a:prstGeom prst="bentArrow">
            <a:avLst>
              <a:gd name="adj1" fmla="val 25000"/>
              <a:gd name="adj2" fmla="val 37964"/>
              <a:gd name="adj3" fmla="val 50000"/>
              <a:gd name="adj4" fmla="val 43750"/>
            </a:avLst>
          </a:prstGeom>
          <a:solidFill>
            <a:srgbClr val="5EA5C7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55" name="Down Arrow 54">
            <a:extLst>
              <a:ext uri="{FF2B5EF4-FFF2-40B4-BE49-F238E27FC236}">
                <a16:creationId xmlns:a16="http://schemas.microsoft.com/office/drawing/2014/main" id="{C7C5B9DC-A531-3F44-A51C-395328235B47}"/>
              </a:ext>
            </a:extLst>
          </p:cNvPr>
          <p:cNvSpPr/>
          <p:nvPr/>
        </p:nvSpPr>
        <p:spPr>
          <a:xfrm>
            <a:off x="4546089" y="5082866"/>
            <a:ext cx="256937" cy="932818"/>
          </a:xfrm>
          <a:prstGeom prst="downArrow">
            <a:avLst>
              <a:gd name="adj1" fmla="val 40801"/>
              <a:gd name="adj2" fmla="val 57267"/>
            </a:avLst>
          </a:prstGeom>
          <a:solidFill>
            <a:srgbClr val="5EA5C7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3E64BD6-6325-EB42-8F94-374D1BE279E0}"/>
              </a:ext>
            </a:extLst>
          </p:cNvPr>
          <p:cNvSpPr txBox="1"/>
          <p:nvPr/>
        </p:nvSpPr>
        <p:spPr>
          <a:xfrm>
            <a:off x="9112560" y="2847424"/>
            <a:ext cx="14030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[NP’99] </a:t>
            </a:r>
          </a:p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TinyOLE</a:t>
            </a:r>
          </a:p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…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6E5487C-C0B3-7644-B61D-7A70DCAA9545}"/>
              </a:ext>
            </a:extLst>
          </p:cNvPr>
          <p:cNvSpPr txBox="1"/>
          <p:nvPr/>
        </p:nvSpPr>
        <p:spPr>
          <a:xfrm>
            <a:off x="9112560" y="4853083"/>
            <a:ext cx="14030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MASCOT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626303F-3D97-FC46-B780-B5853D578F47}"/>
              </a:ext>
            </a:extLst>
          </p:cNvPr>
          <p:cNvSpPr txBox="1"/>
          <p:nvPr/>
        </p:nvSpPr>
        <p:spPr>
          <a:xfrm>
            <a:off x="10605108" y="4789088"/>
            <a:ext cx="1169843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sz="12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OT reduction</a:t>
            </a:r>
          </a:p>
          <a:p>
            <a:pPr algn="ctr"/>
            <a:r>
              <a:rPr lang="en-GB" sz="12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i</a:t>
            </a:r>
            <a:r>
              <a:rPr lang="en-PT" sz="12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nto SPDZ</a:t>
            </a:r>
          </a:p>
        </p:txBody>
      </p:sp>
      <p:sp>
        <p:nvSpPr>
          <p:cNvPr id="59" name="Bent Arrow 58">
            <a:extLst>
              <a:ext uri="{FF2B5EF4-FFF2-40B4-BE49-F238E27FC236}">
                <a16:creationId xmlns:a16="http://schemas.microsoft.com/office/drawing/2014/main" id="{9443ABD8-D6BD-4D41-ABD7-7CB0DF03E834}"/>
              </a:ext>
            </a:extLst>
          </p:cNvPr>
          <p:cNvSpPr/>
          <p:nvPr/>
        </p:nvSpPr>
        <p:spPr>
          <a:xfrm rot="5400000">
            <a:off x="7048321" y="2097439"/>
            <a:ext cx="1663331" cy="3868183"/>
          </a:xfrm>
          <a:prstGeom prst="bentArrow">
            <a:avLst>
              <a:gd name="adj1" fmla="val 4379"/>
              <a:gd name="adj2" fmla="val 6956"/>
              <a:gd name="adj3" fmla="val 9919"/>
              <a:gd name="adj4" fmla="val 43750"/>
            </a:avLst>
          </a:prstGeom>
          <a:solidFill>
            <a:srgbClr val="5EA5C7"/>
          </a:solidFill>
          <a:ln>
            <a:solidFill>
              <a:srgbClr val="5EA5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61" name="Bent Arrow 60">
            <a:extLst>
              <a:ext uri="{FF2B5EF4-FFF2-40B4-BE49-F238E27FC236}">
                <a16:creationId xmlns:a16="http://schemas.microsoft.com/office/drawing/2014/main" id="{D79717E3-A203-1F44-B9A4-CA3B8C05DC74}"/>
              </a:ext>
            </a:extLst>
          </p:cNvPr>
          <p:cNvSpPr/>
          <p:nvPr/>
        </p:nvSpPr>
        <p:spPr>
          <a:xfrm rot="5400000">
            <a:off x="5687914" y="362082"/>
            <a:ext cx="1902894" cy="7099337"/>
          </a:xfrm>
          <a:prstGeom prst="bentArrow">
            <a:avLst>
              <a:gd name="adj1" fmla="val 4138"/>
              <a:gd name="adj2" fmla="val 6966"/>
              <a:gd name="adj3" fmla="val 9007"/>
              <a:gd name="adj4" fmla="val 43750"/>
            </a:avLst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63" name="Down Arrow 62">
            <a:extLst>
              <a:ext uri="{FF2B5EF4-FFF2-40B4-BE49-F238E27FC236}">
                <a16:creationId xmlns:a16="http://schemas.microsoft.com/office/drawing/2014/main" id="{804CDE40-3BA8-A143-9702-349EA839C163}"/>
              </a:ext>
            </a:extLst>
          </p:cNvPr>
          <p:cNvSpPr/>
          <p:nvPr/>
        </p:nvSpPr>
        <p:spPr>
          <a:xfrm>
            <a:off x="9584733" y="5191637"/>
            <a:ext cx="229345" cy="828123"/>
          </a:xfrm>
          <a:prstGeom prst="downArrow">
            <a:avLst>
              <a:gd name="adj1" fmla="val 40801"/>
              <a:gd name="adj2" fmla="val 57267"/>
            </a:avLst>
          </a:prstGeom>
          <a:solidFill>
            <a:srgbClr val="5EA5C7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65" name="Down Arrow 64">
            <a:extLst>
              <a:ext uri="{FF2B5EF4-FFF2-40B4-BE49-F238E27FC236}">
                <a16:creationId xmlns:a16="http://schemas.microsoft.com/office/drawing/2014/main" id="{7B089E6B-E820-B345-AD25-EA192BA375D0}"/>
              </a:ext>
            </a:extLst>
          </p:cNvPr>
          <p:cNvSpPr/>
          <p:nvPr/>
        </p:nvSpPr>
        <p:spPr>
          <a:xfrm>
            <a:off x="9946078" y="5185844"/>
            <a:ext cx="256937" cy="828119"/>
          </a:xfrm>
          <a:prstGeom prst="downArrow">
            <a:avLst>
              <a:gd name="adj1" fmla="val 40801"/>
              <a:gd name="adj2" fmla="val 57267"/>
            </a:avLst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F65C35-F0AB-5544-93B4-FEF97CBFEDE0}"/>
              </a:ext>
            </a:extLst>
          </p:cNvPr>
          <p:cNvSpPr txBox="1"/>
          <p:nvPr/>
        </p:nvSpPr>
        <p:spPr>
          <a:xfrm>
            <a:off x="1736847" y="3949499"/>
            <a:ext cx="10050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[</a:t>
            </a:r>
            <a:r>
              <a:rPr lang="en-PT" sz="1600" b="1" dirty="0">
                <a:solidFill>
                  <a:schemeClr val="bg1"/>
                </a:solidFill>
                <a:latin typeface="Avenir Next LT Pro" panose="020B0504020202020204" pitchFamily="34" charset="77"/>
              </a:rPr>
              <a:t>S</a:t>
            </a:r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PM’22]</a:t>
            </a:r>
          </a:p>
        </p:txBody>
      </p:sp>
      <p:sp>
        <p:nvSpPr>
          <p:cNvPr id="46" name="Circular Arrow 45">
            <a:extLst>
              <a:ext uri="{FF2B5EF4-FFF2-40B4-BE49-F238E27FC236}">
                <a16:creationId xmlns:a16="http://schemas.microsoft.com/office/drawing/2014/main" id="{62132586-5BC8-4F48-BBB5-892DB06330CC}"/>
              </a:ext>
            </a:extLst>
          </p:cNvPr>
          <p:cNvSpPr/>
          <p:nvPr/>
        </p:nvSpPr>
        <p:spPr>
          <a:xfrm>
            <a:off x="2992591" y="1475855"/>
            <a:ext cx="1787226" cy="1726156"/>
          </a:xfrm>
          <a:prstGeom prst="circularArrow">
            <a:avLst>
              <a:gd name="adj1" fmla="val 6535"/>
              <a:gd name="adj2" fmla="val 1034925"/>
              <a:gd name="adj3" fmla="val 20457680"/>
              <a:gd name="adj4" fmla="val 10800000"/>
              <a:gd name="adj5" fmla="val 12500"/>
            </a:avLst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8F064C8-C6B9-C24F-8015-267C376A3349}"/>
              </a:ext>
            </a:extLst>
          </p:cNvPr>
          <p:cNvSpPr txBox="1"/>
          <p:nvPr/>
        </p:nvSpPr>
        <p:spPr>
          <a:xfrm>
            <a:off x="3423719" y="1894635"/>
            <a:ext cx="8883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sz="1600" b="1" dirty="0">
                <a:solidFill>
                  <a:srgbClr val="5E7E47"/>
                </a:solidFill>
                <a:latin typeface="Avenir Next LT Pro" panose="020B0504020202020204" pitchFamily="34" charset="77"/>
              </a:rPr>
              <a:t>S</a:t>
            </a:r>
            <a:r>
              <a:rPr lang="en-PT" sz="1600" dirty="0">
                <a:solidFill>
                  <a:srgbClr val="5E7E47"/>
                </a:solidFill>
                <a:latin typeface="Avenir Next LT Pro" panose="020B0504020202020204" pitchFamily="34" charset="77"/>
              </a:rPr>
              <a:t>PM’21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4BA57FB-783E-B240-A2A3-4EE9684DEC30}"/>
              </a:ext>
            </a:extLst>
          </p:cNvPr>
          <p:cNvSpPr txBox="1"/>
          <p:nvPr/>
        </p:nvSpPr>
        <p:spPr>
          <a:xfrm>
            <a:off x="3010737" y="3692976"/>
            <a:ext cx="9916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sz="1600" dirty="0">
                <a:solidFill>
                  <a:srgbClr val="5E7E47"/>
                </a:solidFill>
                <a:latin typeface="Avenir Next LT Pro" panose="020B0504020202020204" pitchFamily="34" charset="77"/>
              </a:rPr>
              <a:t>O</a:t>
            </a:r>
            <a:r>
              <a:rPr lang="en-GB" sz="1600" dirty="0">
                <a:solidFill>
                  <a:srgbClr val="5E7E47"/>
                </a:solidFill>
                <a:latin typeface="Avenir Next LT Pro" panose="020B0504020202020204" pitchFamily="34" charset="77"/>
              </a:rPr>
              <a:t>T</a:t>
            </a:r>
            <a:r>
              <a:rPr lang="en-PT" sz="1600" dirty="0">
                <a:solidFill>
                  <a:srgbClr val="5E7E47"/>
                </a:solidFill>
                <a:latin typeface="Avenir Next LT Pro" panose="020B0504020202020204" pitchFamily="34" charset="77"/>
              </a:rPr>
              <a:t>Keys*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A4359BE5-8DAE-7348-B67C-627255AB7A26}"/>
              </a:ext>
            </a:extLst>
          </p:cNvPr>
          <p:cNvSpPr/>
          <p:nvPr/>
        </p:nvSpPr>
        <p:spPr>
          <a:xfrm>
            <a:off x="2449209" y="6446478"/>
            <a:ext cx="1080179" cy="310678"/>
          </a:xfrm>
          <a:prstGeom prst="rect">
            <a:avLst/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01CDA73-341B-694B-AAA3-F00C160250A7}"/>
              </a:ext>
            </a:extLst>
          </p:cNvPr>
          <p:cNvSpPr txBox="1"/>
          <p:nvPr/>
        </p:nvSpPr>
        <p:spPr>
          <a:xfrm>
            <a:off x="2409567" y="6427262"/>
            <a:ext cx="11594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[</a:t>
            </a:r>
            <a:r>
              <a:rPr lang="en-PT" sz="1600" b="1" dirty="0">
                <a:solidFill>
                  <a:schemeClr val="bg1"/>
                </a:solidFill>
                <a:latin typeface="Avenir Next LT Pro" panose="020B0504020202020204" pitchFamily="34" charset="77"/>
              </a:rPr>
              <a:t>S</a:t>
            </a:r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CPM’22]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287EA991-DF19-3A4C-9985-A8FDEED86565}"/>
              </a:ext>
            </a:extLst>
          </p:cNvPr>
          <p:cNvSpPr/>
          <p:nvPr/>
        </p:nvSpPr>
        <p:spPr>
          <a:xfrm>
            <a:off x="2452502" y="6075060"/>
            <a:ext cx="1080179" cy="310678"/>
          </a:xfrm>
          <a:prstGeom prst="rect">
            <a:avLst/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04C73CE4-FFEF-804D-BD9E-377640D37358}"/>
              </a:ext>
            </a:extLst>
          </p:cNvPr>
          <p:cNvSpPr txBox="1"/>
          <p:nvPr/>
        </p:nvSpPr>
        <p:spPr>
          <a:xfrm>
            <a:off x="2412860" y="6055844"/>
            <a:ext cx="11594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[</a:t>
            </a:r>
            <a:r>
              <a:rPr lang="en-PT" sz="1600" b="1" dirty="0">
                <a:solidFill>
                  <a:schemeClr val="bg1"/>
                </a:solidFill>
                <a:latin typeface="Avenir Next LT Pro" panose="020B0504020202020204" pitchFamily="34" charset="77"/>
              </a:rPr>
              <a:t>S</a:t>
            </a:r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CPM’21]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08262680-2961-024F-86F8-3A6D6AF7257E}"/>
              </a:ext>
            </a:extLst>
          </p:cNvPr>
          <p:cNvSpPr/>
          <p:nvPr/>
        </p:nvSpPr>
        <p:spPr>
          <a:xfrm>
            <a:off x="6227364" y="3449311"/>
            <a:ext cx="1080179" cy="310678"/>
          </a:xfrm>
          <a:prstGeom prst="rect">
            <a:avLst/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0C27741-3C3C-954A-90E1-93AEBAE4BAA3}"/>
              </a:ext>
            </a:extLst>
          </p:cNvPr>
          <p:cNvSpPr txBox="1"/>
          <p:nvPr/>
        </p:nvSpPr>
        <p:spPr>
          <a:xfrm>
            <a:off x="6187722" y="3430095"/>
            <a:ext cx="11594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[</a:t>
            </a:r>
            <a:r>
              <a:rPr lang="en-PT" sz="1600" b="1" dirty="0">
                <a:solidFill>
                  <a:schemeClr val="bg1"/>
                </a:solidFill>
                <a:latin typeface="Avenir Next LT Pro" panose="020B0504020202020204" pitchFamily="34" charset="77"/>
              </a:rPr>
              <a:t>S</a:t>
            </a:r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VM’22]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7669757-B934-3245-8E91-093484E9D06C}"/>
              </a:ext>
            </a:extLst>
          </p:cNvPr>
          <p:cNvSpPr txBox="1"/>
          <p:nvPr/>
        </p:nvSpPr>
        <p:spPr>
          <a:xfrm>
            <a:off x="10093120" y="3690456"/>
            <a:ext cx="13087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sz="1600" dirty="0">
                <a:solidFill>
                  <a:srgbClr val="5E7E47"/>
                </a:solidFill>
                <a:latin typeface="Avenir Next LT Pro" panose="020B0504020202020204" pitchFamily="34" charset="77"/>
              </a:rPr>
              <a:t>QMP-SPDZ*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5170B1AF-2A8C-D543-AA41-0E022500F86F}"/>
              </a:ext>
            </a:extLst>
          </p:cNvPr>
          <p:cNvSpPr/>
          <p:nvPr/>
        </p:nvSpPr>
        <p:spPr>
          <a:xfrm>
            <a:off x="9485288" y="6074871"/>
            <a:ext cx="1080179" cy="310678"/>
          </a:xfrm>
          <a:prstGeom prst="rect">
            <a:avLst/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9FBC1A88-CC25-2B48-B81E-108322441F06}"/>
              </a:ext>
            </a:extLst>
          </p:cNvPr>
          <p:cNvSpPr txBox="1"/>
          <p:nvPr/>
        </p:nvSpPr>
        <p:spPr>
          <a:xfrm>
            <a:off x="9445646" y="6055655"/>
            <a:ext cx="11594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[T</a:t>
            </a:r>
            <a:r>
              <a:rPr lang="en-PT" sz="1600" b="1" dirty="0">
                <a:solidFill>
                  <a:schemeClr val="bg1"/>
                </a:solidFill>
                <a:latin typeface="Avenir Next LT Pro" panose="020B0504020202020204" pitchFamily="34" charset="77"/>
              </a:rPr>
              <a:t>S</a:t>
            </a:r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SP’23]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F6DC1BE3-A403-B545-B292-FEB7B03000E5}"/>
              </a:ext>
            </a:extLst>
          </p:cNvPr>
          <p:cNvSpPr txBox="1"/>
          <p:nvPr/>
        </p:nvSpPr>
        <p:spPr>
          <a:xfrm>
            <a:off x="4669594" y="3692324"/>
            <a:ext cx="9046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libscapi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5868EE7C-FE19-C940-A3E6-C80511216607}"/>
              </a:ext>
            </a:extLst>
          </p:cNvPr>
          <p:cNvSpPr txBox="1"/>
          <p:nvPr/>
        </p:nvSpPr>
        <p:spPr>
          <a:xfrm>
            <a:off x="8548325" y="3891047"/>
            <a:ext cx="1118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MP-SPDZ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F19E6AA6-16E2-1445-BEBF-2911A8945ABB}"/>
              </a:ext>
            </a:extLst>
          </p:cNvPr>
          <p:cNvSpPr txBox="1"/>
          <p:nvPr/>
        </p:nvSpPr>
        <p:spPr>
          <a:xfrm>
            <a:off x="6138965" y="6515456"/>
            <a:ext cx="19509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sz="1200" dirty="0">
                <a:solidFill>
                  <a:srgbClr val="5E7E47"/>
                </a:solidFill>
                <a:latin typeface="Avenir Next LT Pro" panose="020B0504020202020204" pitchFamily="34" charset="77"/>
              </a:rPr>
              <a:t>* github.com/manel1874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BF1DE57E-38A3-B246-A153-79FF04807627}"/>
              </a:ext>
            </a:extLst>
          </p:cNvPr>
          <p:cNvSpPr txBox="1"/>
          <p:nvPr/>
        </p:nvSpPr>
        <p:spPr>
          <a:xfrm>
            <a:off x="4324404" y="6041921"/>
            <a:ext cx="17286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Secure auctions</a:t>
            </a:r>
          </a:p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Secure voting</a:t>
            </a:r>
          </a:p>
        </p:txBody>
      </p:sp>
      <p:sp>
        <p:nvSpPr>
          <p:cNvPr id="76" name="Circular Arrow 75">
            <a:extLst>
              <a:ext uri="{FF2B5EF4-FFF2-40B4-BE49-F238E27FC236}">
                <a16:creationId xmlns:a16="http://schemas.microsoft.com/office/drawing/2014/main" id="{15B9CDB0-6FBA-C04B-A28F-CE6B9C890285}"/>
              </a:ext>
            </a:extLst>
          </p:cNvPr>
          <p:cNvSpPr/>
          <p:nvPr/>
        </p:nvSpPr>
        <p:spPr>
          <a:xfrm>
            <a:off x="7436641" y="1470160"/>
            <a:ext cx="1787226" cy="1726156"/>
          </a:xfrm>
          <a:prstGeom prst="circularArrow">
            <a:avLst>
              <a:gd name="adj1" fmla="val 6535"/>
              <a:gd name="adj2" fmla="val 1034925"/>
              <a:gd name="adj3" fmla="val 20457680"/>
              <a:gd name="adj4" fmla="val 10800000"/>
              <a:gd name="adj5" fmla="val 12500"/>
            </a:avLst>
          </a:prstGeom>
          <a:solidFill>
            <a:schemeClr val="bg1"/>
          </a:solidFill>
          <a:ln>
            <a:solidFill>
              <a:srgbClr val="5E7E47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70010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Motivation</a:t>
            </a:r>
          </a:p>
        </p:txBody>
      </p:sp>
      <p:pic>
        <p:nvPicPr>
          <p:cNvPr id="9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CE03CE94-B9D3-1E45-9515-DA7C134442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8BEAC99-8595-7E41-B721-EE11893C1F50}"/>
              </a:ext>
            </a:extLst>
          </p:cNvPr>
          <p:cNvSpPr txBox="1"/>
          <p:nvPr/>
        </p:nvSpPr>
        <p:spPr>
          <a:xfrm>
            <a:off x="5461000" y="1690688"/>
            <a:ext cx="127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2800" dirty="0">
                <a:latin typeface="Avenir Next LT Pro" panose="020B0504020202020204" pitchFamily="34" charset="77"/>
              </a:rPr>
              <a:t>SMC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A094C30-4018-DE49-81E3-167051EE8C19}"/>
              </a:ext>
            </a:extLst>
          </p:cNvPr>
          <p:cNvCxnSpPr>
            <a:cxnSpLocks/>
          </p:cNvCxnSpPr>
          <p:nvPr/>
        </p:nvCxnSpPr>
        <p:spPr>
          <a:xfrm>
            <a:off x="6096000" y="2459736"/>
            <a:ext cx="0" cy="401647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BD2FF937-53E1-0D46-BFE6-ED2FB43D7FA7}"/>
              </a:ext>
            </a:extLst>
          </p:cNvPr>
          <p:cNvSpPr txBox="1"/>
          <p:nvPr/>
        </p:nvSpPr>
        <p:spPr>
          <a:xfrm>
            <a:off x="433833" y="3218527"/>
            <a:ext cx="1605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2000" dirty="0">
                <a:latin typeface="Avenir Next LT Pro" panose="020B0504020202020204" pitchFamily="34" charset="77"/>
              </a:rPr>
              <a:t>Primitive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87054D0-C96B-9746-BB68-E2BB9943AA08}"/>
              </a:ext>
            </a:extLst>
          </p:cNvPr>
          <p:cNvSpPr txBox="1"/>
          <p:nvPr/>
        </p:nvSpPr>
        <p:spPr>
          <a:xfrm>
            <a:off x="3088585" y="3044999"/>
            <a:ext cx="16053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2000" dirty="0">
                <a:latin typeface="Avenir Next LT Pro" panose="020B0504020202020204" pitchFamily="34" charset="77"/>
              </a:rPr>
              <a:t>Oblivious Transfer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56369AF-6094-5243-8027-CA408D735E3D}"/>
              </a:ext>
            </a:extLst>
          </p:cNvPr>
          <p:cNvGrpSpPr/>
          <p:nvPr/>
        </p:nvGrpSpPr>
        <p:grpSpPr>
          <a:xfrm>
            <a:off x="3423854" y="4544502"/>
            <a:ext cx="932820" cy="932820"/>
            <a:chOff x="2955279" y="2965308"/>
            <a:chExt cx="1872000" cy="1872000"/>
          </a:xfrm>
        </p:grpSpPr>
        <p:pic>
          <p:nvPicPr>
            <p:cNvPr id="21" name="Picture 20" descr="Diagram, schematic&#10;&#10;Description automatically generated">
              <a:extLst>
                <a:ext uri="{FF2B5EF4-FFF2-40B4-BE49-F238E27FC236}">
                  <a16:creationId xmlns:a16="http://schemas.microsoft.com/office/drawing/2014/main" id="{D13EF960-944D-D74C-8ED9-5F8FA35BD68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62207" y="3446516"/>
              <a:ext cx="1605392" cy="945742"/>
            </a:xfrm>
            <a:prstGeom prst="rect">
              <a:avLst/>
            </a:prstGeom>
          </p:spPr>
        </p:pic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B2BD31AF-34DA-3E4A-8E0D-09CCD6EDE29B}"/>
                </a:ext>
              </a:extLst>
            </p:cNvPr>
            <p:cNvSpPr/>
            <p:nvPr/>
          </p:nvSpPr>
          <p:spPr>
            <a:xfrm>
              <a:off x="2955279" y="2965308"/>
              <a:ext cx="1872000" cy="1872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4A506D6-7A42-8B48-A604-ECA7202D800E}"/>
              </a:ext>
            </a:extLst>
          </p:cNvPr>
          <p:cNvGrpSpPr/>
          <p:nvPr/>
        </p:nvGrpSpPr>
        <p:grpSpPr>
          <a:xfrm>
            <a:off x="7833292" y="4544502"/>
            <a:ext cx="932820" cy="932820"/>
            <a:chOff x="7364721" y="2983387"/>
            <a:chExt cx="1872000" cy="1872000"/>
          </a:xfrm>
        </p:grpSpPr>
        <p:pic>
          <p:nvPicPr>
            <p:cNvPr id="26" name="Picture 25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F7269F34-4350-3244-9B6A-BF0714B0EE2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782235" y="3429000"/>
              <a:ext cx="1036971" cy="944616"/>
            </a:xfrm>
            <a:prstGeom prst="rect">
              <a:avLst/>
            </a:prstGeom>
          </p:spPr>
        </p:pic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4E4A4228-50E9-3A44-84F7-3DF15F675686}"/>
                </a:ext>
              </a:extLst>
            </p:cNvPr>
            <p:cNvSpPr/>
            <p:nvPr/>
          </p:nvSpPr>
          <p:spPr>
            <a:xfrm>
              <a:off x="7364721" y="2983387"/>
              <a:ext cx="1872000" cy="1872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99830B3A-7426-3248-9F05-27579D55B767}"/>
              </a:ext>
            </a:extLst>
          </p:cNvPr>
          <p:cNvSpPr txBox="1"/>
          <p:nvPr/>
        </p:nvSpPr>
        <p:spPr>
          <a:xfrm>
            <a:off x="432817" y="4820374"/>
            <a:ext cx="1605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2000" dirty="0">
                <a:latin typeface="Avenir Next LT Pro" panose="020B0504020202020204" pitchFamily="34" charset="77"/>
              </a:rPr>
              <a:t>Circuit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FA47141-C034-2343-8273-9A5C1F36CDC0}"/>
              </a:ext>
            </a:extLst>
          </p:cNvPr>
          <p:cNvCxnSpPr/>
          <p:nvPr/>
        </p:nvCxnSpPr>
        <p:spPr>
          <a:xfrm>
            <a:off x="447039" y="4416552"/>
            <a:ext cx="10597896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D210A35-5317-B44B-921C-43B35E251185}"/>
              </a:ext>
            </a:extLst>
          </p:cNvPr>
          <p:cNvCxnSpPr/>
          <p:nvPr/>
        </p:nvCxnSpPr>
        <p:spPr>
          <a:xfrm>
            <a:off x="432817" y="5605338"/>
            <a:ext cx="10597896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7130975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Future work</a:t>
            </a:r>
          </a:p>
        </p:txBody>
      </p:sp>
      <p:pic>
        <p:nvPicPr>
          <p:cNvPr id="9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CE03CE94-B9D3-1E45-9515-DA7C134442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8BEAC99-8595-7E41-B721-EE11893C1F50}"/>
              </a:ext>
            </a:extLst>
          </p:cNvPr>
          <p:cNvSpPr txBox="1"/>
          <p:nvPr/>
        </p:nvSpPr>
        <p:spPr>
          <a:xfrm>
            <a:off x="5461000" y="1690688"/>
            <a:ext cx="127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2800" dirty="0">
                <a:latin typeface="Avenir Next LT Pro" panose="020B0504020202020204" pitchFamily="34" charset="77"/>
              </a:rPr>
              <a:t>SMC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98D7D61-6796-4D45-8E8D-09B9DA055F8F}"/>
              </a:ext>
            </a:extLst>
          </p:cNvPr>
          <p:cNvGrpSpPr/>
          <p:nvPr/>
        </p:nvGrpSpPr>
        <p:grpSpPr>
          <a:xfrm>
            <a:off x="3423854" y="4544502"/>
            <a:ext cx="932820" cy="932820"/>
            <a:chOff x="2955279" y="2965308"/>
            <a:chExt cx="1872000" cy="1872000"/>
          </a:xfrm>
        </p:grpSpPr>
        <p:pic>
          <p:nvPicPr>
            <p:cNvPr id="12" name="Picture 11" descr="Diagram, schematic&#10;&#10;Description automatically generated">
              <a:extLst>
                <a:ext uri="{FF2B5EF4-FFF2-40B4-BE49-F238E27FC236}">
                  <a16:creationId xmlns:a16="http://schemas.microsoft.com/office/drawing/2014/main" id="{78AC0627-7E7E-114C-86E9-440F5CC0CD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62207" y="3446516"/>
              <a:ext cx="1605392" cy="945742"/>
            </a:xfrm>
            <a:prstGeom prst="rect">
              <a:avLst/>
            </a:prstGeom>
          </p:spPr>
        </p:pic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283B13A-C503-8F46-BFC2-AA36C1C07853}"/>
                </a:ext>
              </a:extLst>
            </p:cNvPr>
            <p:cNvSpPr/>
            <p:nvPr/>
          </p:nvSpPr>
          <p:spPr>
            <a:xfrm>
              <a:off x="2955279" y="2965308"/>
              <a:ext cx="1872000" cy="1872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BAF6A0F-8A11-3A4E-BA23-D1CBDDBB3BD2}"/>
              </a:ext>
            </a:extLst>
          </p:cNvPr>
          <p:cNvGrpSpPr/>
          <p:nvPr/>
        </p:nvGrpSpPr>
        <p:grpSpPr>
          <a:xfrm>
            <a:off x="7833292" y="4544502"/>
            <a:ext cx="932820" cy="932820"/>
            <a:chOff x="7364721" y="2983387"/>
            <a:chExt cx="1872000" cy="1872000"/>
          </a:xfrm>
        </p:grpSpPr>
        <p:pic>
          <p:nvPicPr>
            <p:cNvPr id="6" name="Picture 5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08428C13-52EC-7A4E-83F4-CB5EA2A3240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782235" y="3429000"/>
              <a:ext cx="1036971" cy="944616"/>
            </a:xfrm>
            <a:prstGeom prst="rect">
              <a:avLst/>
            </a:prstGeom>
          </p:spPr>
        </p:pic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00F1FE80-DC51-0F48-B472-069DFE925199}"/>
                </a:ext>
              </a:extLst>
            </p:cNvPr>
            <p:cNvSpPr/>
            <p:nvPr/>
          </p:nvSpPr>
          <p:spPr>
            <a:xfrm>
              <a:off x="7364721" y="2983387"/>
              <a:ext cx="1872000" cy="1872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8B70DD96-29D5-B54D-8669-5DEE059C5856}"/>
              </a:ext>
            </a:extLst>
          </p:cNvPr>
          <p:cNvSpPr txBox="1"/>
          <p:nvPr/>
        </p:nvSpPr>
        <p:spPr>
          <a:xfrm>
            <a:off x="432817" y="4820374"/>
            <a:ext cx="1605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2000" dirty="0">
                <a:latin typeface="Avenir Next LT Pro" panose="020B0504020202020204" pitchFamily="34" charset="77"/>
              </a:rPr>
              <a:t>Circuit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DBE273B-98A9-7E45-A5B2-3B7B14C715B0}"/>
              </a:ext>
            </a:extLst>
          </p:cNvPr>
          <p:cNvCxnSpPr/>
          <p:nvPr/>
        </p:nvCxnSpPr>
        <p:spPr>
          <a:xfrm>
            <a:off x="447039" y="4416552"/>
            <a:ext cx="10597896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148E78B-AF76-5C41-821F-A44E9E980375}"/>
              </a:ext>
            </a:extLst>
          </p:cNvPr>
          <p:cNvCxnSpPr/>
          <p:nvPr/>
        </p:nvCxnSpPr>
        <p:spPr>
          <a:xfrm>
            <a:off x="432817" y="5605338"/>
            <a:ext cx="10597896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C315049-B747-F647-B867-E7FC5CBB5594}"/>
              </a:ext>
            </a:extLst>
          </p:cNvPr>
          <p:cNvCxnSpPr>
            <a:cxnSpLocks/>
          </p:cNvCxnSpPr>
          <p:nvPr/>
        </p:nvCxnSpPr>
        <p:spPr>
          <a:xfrm>
            <a:off x="3867912" y="2459736"/>
            <a:ext cx="0" cy="1819656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787054D0-C96B-9746-BB68-E2BB9943AA08}"/>
              </a:ext>
            </a:extLst>
          </p:cNvPr>
          <p:cNvSpPr txBox="1"/>
          <p:nvPr/>
        </p:nvSpPr>
        <p:spPr>
          <a:xfrm>
            <a:off x="3088585" y="3044999"/>
            <a:ext cx="1605391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sz="20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Oblivious Transfer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D2E8976-94D3-6D4D-BB1F-4905FA714BA3}"/>
              </a:ext>
            </a:extLst>
          </p:cNvPr>
          <p:cNvCxnSpPr>
            <a:cxnSpLocks/>
          </p:cNvCxnSpPr>
          <p:nvPr/>
        </p:nvCxnSpPr>
        <p:spPr>
          <a:xfrm>
            <a:off x="8306580" y="2459736"/>
            <a:ext cx="0" cy="1819656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5582152D-28CD-8348-B937-BCDDAF220907}"/>
              </a:ext>
            </a:extLst>
          </p:cNvPr>
          <p:cNvSpPr txBox="1"/>
          <p:nvPr/>
        </p:nvSpPr>
        <p:spPr>
          <a:xfrm>
            <a:off x="7498023" y="2891110"/>
            <a:ext cx="1605391" cy="101566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sz="20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Oblivious Linear Evaluation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945822-265C-D447-B055-C73E411291E0}"/>
              </a:ext>
            </a:extLst>
          </p:cNvPr>
          <p:cNvSpPr txBox="1"/>
          <p:nvPr/>
        </p:nvSpPr>
        <p:spPr>
          <a:xfrm>
            <a:off x="2280296" y="2333826"/>
            <a:ext cx="1183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E97E47"/>
                </a:solidFill>
                <a:latin typeface="Avenir Next LT Pro" panose="020B0504020202020204" pitchFamily="34" charset="77"/>
              </a:rPr>
              <a:t>Quantum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EBAA6C2-560B-F843-84FD-1E3695C1BA01}"/>
              </a:ext>
            </a:extLst>
          </p:cNvPr>
          <p:cNvSpPr txBox="1"/>
          <p:nvPr/>
        </p:nvSpPr>
        <p:spPr>
          <a:xfrm>
            <a:off x="6718964" y="2338933"/>
            <a:ext cx="1183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E97E47"/>
                </a:solidFill>
                <a:latin typeface="Avenir Next LT Pro" panose="020B0504020202020204" pitchFamily="34" charset="77"/>
              </a:rPr>
              <a:t>Quantum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B3AF52F-CFE7-FD48-BDDC-CAE9D6E42A4C}"/>
              </a:ext>
            </a:extLst>
          </p:cNvPr>
          <p:cNvSpPr txBox="1"/>
          <p:nvPr/>
        </p:nvSpPr>
        <p:spPr>
          <a:xfrm>
            <a:off x="4324404" y="2342495"/>
            <a:ext cx="910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5EA5C7"/>
                </a:solidFill>
                <a:latin typeface="Avenir Next LT Pro" panose="020B0504020202020204" pitchFamily="34" charset="77"/>
              </a:rPr>
              <a:t>Classic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52145A7-5078-E148-9E2A-7A0D6844B8DE}"/>
              </a:ext>
            </a:extLst>
          </p:cNvPr>
          <p:cNvSpPr txBox="1"/>
          <p:nvPr/>
        </p:nvSpPr>
        <p:spPr>
          <a:xfrm>
            <a:off x="8710858" y="2333825"/>
            <a:ext cx="910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5EA5C7"/>
                </a:solidFill>
                <a:latin typeface="Avenir Next LT Pro" panose="020B0504020202020204" pitchFamily="34" charset="77"/>
              </a:rPr>
              <a:t>Classic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AED80B-58A3-9348-BF75-5BD06E15B26B}"/>
              </a:ext>
            </a:extLst>
          </p:cNvPr>
          <p:cNvSpPr txBox="1"/>
          <p:nvPr/>
        </p:nvSpPr>
        <p:spPr>
          <a:xfrm>
            <a:off x="1676400" y="2844875"/>
            <a:ext cx="178722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600" dirty="0">
                <a:solidFill>
                  <a:srgbClr val="E97E47"/>
                </a:solidFill>
                <a:latin typeface="Avenir Next LT Pro" panose="020B0504020202020204" pitchFamily="34" charset="77"/>
              </a:rPr>
              <a:t>[BBCS’91] </a:t>
            </a:r>
          </a:p>
          <a:p>
            <a:r>
              <a:rPr lang="en-PT" sz="1600" dirty="0">
                <a:solidFill>
                  <a:srgbClr val="E97E47"/>
                </a:solidFill>
                <a:latin typeface="Avenir Next LT Pro" panose="020B0504020202020204" pitchFamily="34" charset="77"/>
              </a:rPr>
              <a:t>[FS’09]</a:t>
            </a:r>
          </a:p>
          <a:p>
            <a:r>
              <a:rPr lang="en-PT" sz="1600" dirty="0">
                <a:solidFill>
                  <a:srgbClr val="E97E47"/>
                </a:solidFill>
                <a:latin typeface="Avenir Next LT Pro" panose="020B0504020202020204" pitchFamily="34" charset="77"/>
              </a:rPr>
              <a:t>[DFS+05] [WST’08] …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5AB1CBA-190F-0B45-B416-37ABCF0974DC}"/>
              </a:ext>
            </a:extLst>
          </p:cNvPr>
          <p:cNvSpPr txBox="1"/>
          <p:nvPr/>
        </p:nvSpPr>
        <p:spPr>
          <a:xfrm>
            <a:off x="4533710" y="2840462"/>
            <a:ext cx="140304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[EGL’85] SimpleOT</a:t>
            </a:r>
          </a:p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…</a:t>
            </a:r>
            <a:endParaRPr lang="en-PT" dirty="0">
              <a:solidFill>
                <a:srgbClr val="5EA5C7"/>
              </a:solidFill>
              <a:latin typeface="Avenir Next LT Pro" panose="020B0504020202020204" pitchFamily="34" charset="77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1840A8C-9949-DC47-8BE0-87072F812FA7}"/>
              </a:ext>
            </a:extLst>
          </p:cNvPr>
          <p:cNvSpPr/>
          <p:nvPr/>
        </p:nvSpPr>
        <p:spPr>
          <a:xfrm>
            <a:off x="1756664" y="3968715"/>
            <a:ext cx="1080179" cy="310678"/>
          </a:xfrm>
          <a:prstGeom prst="rect">
            <a:avLst/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9CAB0F1-B2BF-9141-BAC7-6BF9404E6BF6}"/>
              </a:ext>
            </a:extLst>
          </p:cNvPr>
          <p:cNvSpPr txBox="1"/>
          <p:nvPr/>
        </p:nvSpPr>
        <p:spPr>
          <a:xfrm>
            <a:off x="4533710" y="3964191"/>
            <a:ext cx="14030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[YAV’22]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DD8EF44-39BF-334C-AA3C-1382F1B1AF0E}"/>
              </a:ext>
            </a:extLst>
          </p:cNvPr>
          <p:cNvSpPr txBox="1"/>
          <p:nvPr/>
        </p:nvSpPr>
        <p:spPr>
          <a:xfrm>
            <a:off x="3068471" y="3994871"/>
            <a:ext cx="1605391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sz="12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Review</a:t>
            </a:r>
          </a:p>
        </p:txBody>
      </p:sp>
      <p:sp>
        <p:nvSpPr>
          <p:cNvPr id="49" name="Bent Arrow 48">
            <a:extLst>
              <a:ext uri="{FF2B5EF4-FFF2-40B4-BE49-F238E27FC236}">
                <a16:creationId xmlns:a16="http://schemas.microsoft.com/office/drawing/2014/main" id="{4409365E-4B3F-A144-938E-1BABBD9CB0A2}"/>
              </a:ext>
            </a:extLst>
          </p:cNvPr>
          <p:cNvSpPr/>
          <p:nvPr/>
        </p:nvSpPr>
        <p:spPr>
          <a:xfrm rot="5400000">
            <a:off x="1947428" y="3775263"/>
            <a:ext cx="1979895" cy="358638"/>
          </a:xfrm>
          <a:prstGeom prst="bentArrow">
            <a:avLst>
              <a:gd name="adj1" fmla="val 25000"/>
              <a:gd name="adj2" fmla="val 37964"/>
              <a:gd name="adj3" fmla="val 50000"/>
              <a:gd name="adj4" fmla="val 43750"/>
            </a:avLst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D8BFCC7-9B46-7441-87EF-242B65333289}"/>
              </a:ext>
            </a:extLst>
          </p:cNvPr>
          <p:cNvSpPr txBox="1"/>
          <p:nvPr/>
        </p:nvSpPr>
        <p:spPr>
          <a:xfrm>
            <a:off x="447039" y="5900216"/>
            <a:ext cx="1605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2000" dirty="0">
                <a:latin typeface="Avenir Next LT Pro" panose="020B0504020202020204" pitchFamily="34" charset="77"/>
              </a:rPr>
              <a:t>Application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0A54BEA-6D8A-734D-9BB4-B99403E10DD8}"/>
              </a:ext>
            </a:extLst>
          </p:cNvPr>
          <p:cNvSpPr txBox="1"/>
          <p:nvPr/>
        </p:nvSpPr>
        <p:spPr>
          <a:xfrm>
            <a:off x="433833" y="3218527"/>
            <a:ext cx="1605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2000" dirty="0">
                <a:latin typeface="Avenir Next LT Pro" panose="020B0504020202020204" pitchFamily="34" charset="77"/>
              </a:rPr>
              <a:t>Primitive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8950610-34CD-5A40-A4B6-A6CFC0BD1EFB}"/>
              </a:ext>
            </a:extLst>
          </p:cNvPr>
          <p:cNvCxnSpPr>
            <a:cxnSpLocks/>
          </p:cNvCxnSpPr>
          <p:nvPr/>
        </p:nvCxnSpPr>
        <p:spPr>
          <a:xfrm>
            <a:off x="6096000" y="2459736"/>
            <a:ext cx="0" cy="401647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Down Arrow 52">
            <a:extLst>
              <a:ext uri="{FF2B5EF4-FFF2-40B4-BE49-F238E27FC236}">
                <a16:creationId xmlns:a16="http://schemas.microsoft.com/office/drawing/2014/main" id="{50D641D1-2142-1A43-A165-985ADCEFA66B}"/>
              </a:ext>
            </a:extLst>
          </p:cNvPr>
          <p:cNvSpPr/>
          <p:nvPr/>
        </p:nvSpPr>
        <p:spPr>
          <a:xfrm>
            <a:off x="2865001" y="5089212"/>
            <a:ext cx="256937" cy="932818"/>
          </a:xfrm>
          <a:prstGeom prst="downArrow">
            <a:avLst>
              <a:gd name="adj1" fmla="val 40801"/>
              <a:gd name="adj2" fmla="val 57267"/>
            </a:avLst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54" name="Bent Arrow 53">
            <a:extLst>
              <a:ext uri="{FF2B5EF4-FFF2-40B4-BE49-F238E27FC236}">
                <a16:creationId xmlns:a16="http://schemas.microsoft.com/office/drawing/2014/main" id="{8E85CBF3-A7B1-F445-87D1-A1E3DD3A5E20}"/>
              </a:ext>
            </a:extLst>
          </p:cNvPr>
          <p:cNvSpPr/>
          <p:nvPr/>
        </p:nvSpPr>
        <p:spPr>
          <a:xfrm rot="16200000" flipH="1">
            <a:off x="3840618" y="3898097"/>
            <a:ext cx="1734233" cy="358638"/>
          </a:xfrm>
          <a:prstGeom prst="bentArrow">
            <a:avLst>
              <a:gd name="adj1" fmla="val 25000"/>
              <a:gd name="adj2" fmla="val 37964"/>
              <a:gd name="adj3" fmla="val 50000"/>
              <a:gd name="adj4" fmla="val 43750"/>
            </a:avLst>
          </a:prstGeom>
          <a:solidFill>
            <a:srgbClr val="5EA5C7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55" name="Down Arrow 54">
            <a:extLst>
              <a:ext uri="{FF2B5EF4-FFF2-40B4-BE49-F238E27FC236}">
                <a16:creationId xmlns:a16="http://schemas.microsoft.com/office/drawing/2014/main" id="{C7C5B9DC-A531-3F44-A51C-395328235B47}"/>
              </a:ext>
            </a:extLst>
          </p:cNvPr>
          <p:cNvSpPr/>
          <p:nvPr/>
        </p:nvSpPr>
        <p:spPr>
          <a:xfrm>
            <a:off x="4546089" y="5082866"/>
            <a:ext cx="256937" cy="932818"/>
          </a:xfrm>
          <a:prstGeom prst="downArrow">
            <a:avLst>
              <a:gd name="adj1" fmla="val 40801"/>
              <a:gd name="adj2" fmla="val 57267"/>
            </a:avLst>
          </a:prstGeom>
          <a:solidFill>
            <a:srgbClr val="5EA5C7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3E64BD6-6325-EB42-8F94-374D1BE279E0}"/>
              </a:ext>
            </a:extLst>
          </p:cNvPr>
          <p:cNvSpPr txBox="1"/>
          <p:nvPr/>
        </p:nvSpPr>
        <p:spPr>
          <a:xfrm>
            <a:off x="9112560" y="2847424"/>
            <a:ext cx="14030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[NP’99] </a:t>
            </a:r>
          </a:p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TinyOLE</a:t>
            </a:r>
          </a:p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…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6E5487C-C0B3-7644-B61D-7A70DCAA9545}"/>
              </a:ext>
            </a:extLst>
          </p:cNvPr>
          <p:cNvSpPr txBox="1"/>
          <p:nvPr/>
        </p:nvSpPr>
        <p:spPr>
          <a:xfrm>
            <a:off x="9112560" y="4853083"/>
            <a:ext cx="14030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MASCOT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626303F-3D97-FC46-B780-B5853D578F47}"/>
              </a:ext>
            </a:extLst>
          </p:cNvPr>
          <p:cNvSpPr txBox="1"/>
          <p:nvPr/>
        </p:nvSpPr>
        <p:spPr>
          <a:xfrm>
            <a:off x="10605108" y="4789088"/>
            <a:ext cx="1169843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sz="12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OT reduction</a:t>
            </a:r>
          </a:p>
          <a:p>
            <a:pPr algn="ctr"/>
            <a:r>
              <a:rPr lang="en-GB" sz="12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i</a:t>
            </a:r>
            <a:r>
              <a:rPr lang="en-PT" sz="12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nto SPDZ</a:t>
            </a:r>
          </a:p>
        </p:txBody>
      </p:sp>
      <p:sp>
        <p:nvSpPr>
          <p:cNvPr id="59" name="Bent Arrow 58">
            <a:extLst>
              <a:ext uri="{FF2B5EF4-FFF2-40B4-BE49-F238E27FC236}">
                <a16:creationId xmlns:a16="http://schemas.microsoft.com/office/drawing/2014/main" id="{9443ABD8-D6BD-4D41-ABD7-7CB0DF03E834}"/>
              </a:ext>
            </a:extLst>
          </p:cNvPr>
          <p:cNvSpPr/>
          <p:nvPr/>
        </p:nvSpPr>
        <p:spPr>
          <a:xfrm rot="5400000">
            <a:off x="7048321" y="2097439"/>
            <a:ext cx="1663331" cy="3868183"/>
          </a:xfrm>
          <a:prstGeom prst="bentArrow">
            <a:avLst>
              <a:gd name="adj1" fmla="val 4379"/>
              <a:gd name="adj2" fmla="val 6956"/>
              <a:gd name="adj3" fmla="val 9919"/>
              <a:gd name="adj4" fmla="val 43750"/>
            </a:avLst>
          </a:prstGeom>
          <a:solidFill>
            <a:srgbClr val="5EA5C7"/>
          </a:solidFill>
          <a:ln>
            <a:solidFill>
              <a:srgbClr val="5EA5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61" name="Bent Arrow 60">
            <a:extLst>
              <a:ext uri="{FF2B5EF4-FFF2-40B4-BE49-F238E27FC236}">
                <a16:creationId xmlns:a16="http://schemas.microsoft.com/office/drawing/2014/main" id="{D79717E3-A203-1F44-B9A4-CA3B8C05DC74}"/>
              </a:ext>
            </a:extLst>
          </p:cNvPr>
          <p:cNvSpPr/>
          <p:nvPr/>
        </p:nvSpPr>
        <p:spPr>
          <a:xfrm rot="5400000">
            <a:off x="5687914" y="362082"/>
            <a:ext cx="1902894" cy="7099337"/>
          </a:xfrm>
          <a:prstGeom prst="bentArrow">
            <a:avLst>
              <a:gd name="adj1" fmla="val 4138"/>
              <a:gd name="adj2" fmla="val 6966"/>
              <a:gd name="adj3" fmla="val 9007"/>
              <a:gd name="adj4" fmla="val 43750"/>
            </a:avLst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63" name="Down Arrow 62">
            <a:extLst>
              <a:ext uri="{FF2B5EF4-FFF2-40B4-BE49-F238E27FC236}">
                <a16:creationId xmlns:a16="http://schemas.microsoft.com/office/drawing/2014/main" id="{804CDE40-3BA8-A143-9702-349EA839C163}"/>
              </a:ext>
            </a:extLst>
          </p:cNvPr>
          <p:cNvSpPr/>
          <p:nvPr/>
        </p:nvSpPr>
        <p:spPr>
          <a:xfrm>
            <a:off x="9584733" y="5191637"/>
            <a:ext cx="229345" cy="828123"/>
          </a:xfrm>
          <a:prstGeom prst="downArrow">
            <a:avLst>
              <a:gd name="adj1" fmla="val 40801"/>
              <a:gd name="adj2" fmla="val 57267"/>
            </a:avLst>
          </a:prstGeom>
          <a:solidFill>
            <a:srgbClr val="5EA5C7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65" name="Down Arrow 64">
            <a:extLst>
              <a:ext uri="{FF2B5EF4-FFF2-40B4-BE49-F238E27FC236}">
                <a16:creationId xmlns:a16="http://schemas.microsoft.com/office/drawing/2014/main" id="{7B089E6B-E820-B345-AD25-EA192BA375D0}"/>
              </a:ext>
            </a:extLst>
          </p:cNvPr>
          <p:cNvSpPr/>
          <p:nvPr/>
        </p:nvSpPr>
        <p:spPr>
          <a:xfrm>
            <a:off x="9946078" y="5185844"/>
            <a:ext cx="256937" cy="828119"/>
          </a:xfrm>
          <a:prstGeom prst="downArrow">
            <a:avLst>
              <a:gd name="adj1" fmla="val 40801"/>
              <a:gd name="adj2" fmla="val 57267"/>
            </a:avLst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F65C35-F0AB-5544-93B4-FEF97CBFEDE0}"/>
              </a:ext>
            </a:extLst>
          </p:cNvPr>
          <p:cNvSpPr txBox="1"/>
          <p:nvPr/>
        </p:nvSpPr>
        <p:spPr>
          <a:xfrm>
            <a:off x="1736847" y="3949499"/>
            <a:ext cx="10050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[</a:t>
            </a:r>
            <a:r>
              <a:rPr lang="en-PT" sz="1600" b="1" dirty="0">
                <a:solidFill>
                  <a:schemeClr val="bg1"/>
                </a:solidFill>
                <a:latin typeface="Avenir Next LT Pro" panose="020B0504020202020204" pitchFamily="34" charset="77"/>
              </a:rPr>
              <a:t>S</a:t>
            </a:r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PM’22]</a:t>
            </a:r>
          </a:p>
        </p:txBody>
      </p:sp>
      <p:sp>
        <p:nvSpPr>
          <p:cNvPr id="46" name="Circular Arrow 45">
            <a:extLst>
              <a:ext uri="{FF2B5EF4-FFF2-40B4-BE49-F238E27FC236}">
                <a16:creationId xmlns:a16="http://schemas.microsoft.com/office/drawing/2014/main" id="{62132586-5BC8-4F48-BBB5-892DB06330CC}"/>
              </a:ext>
            </a:extLst>
          </p:cNvPr>
          <p:cNvSpPr/>
          <p:nvPr/>
        </p:nvSpPr>
        <p:spPr>
          <a:xfrm>
            <a:off x="2992591" y="1475855"/>
            <a:ext cx="1787226" cy="1726156"/>
          </a:xfrm>
          <a:prstGeom prst="circularArrow">
            <a:avLst>
              <a:gd name="adj1" fmla="val 6535"/>
              <a:gd name="adj2" fmla="val 1034925"/>
              <a:gd name="adj3" fmla="val 20457680"/>
              <a:gd name="adj4" fmla="val 10800000"/>
              <a:gd name="adj5" fmla="val 12500"/>
            </a:avLst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8F064C8-C6B9-C24F-8015-267C376A3349}"/>
              </a:ext>
            </a:extLst>
          </p:cNvPr>
          <p:cNvSpPr txBox="1"/>
          <p:nvPr/>
        </p:nvSpPr>
        <p:spPr>
          <a:xfrm>
            <a:off x="3423719" y="1894635"/>
            <a:ext cx="8883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sz="1600" b="1" dirty="0">
                <a:solidFill>
                  <a:srgbClr val="5E7E47"/>
                </a:solidFill>
                <a:latin typeface="Avenir Next LT Pro" panose="020B0504020202020204" pitchFamily="34" charset="77"/>
              </a:rPr>
              <a:t>S</a:t>
            </a:r>
            <a:r>
              <a:rPr lang="en-PT" sz="1600" dirty="0">
                <a:solidFill>
                  <a:srgbClr val="5E7E47"/>
                </a:solidFill>
                <a:latin typeface="Avenir Next LT Pro" panose="020B0504020202020204" pitchFamily="34" charset="77"/>
              </a:rPr>
              <a:t>PM’21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4BA57FB-783E-B240-A2A3-4EE9684DEC30}"/>
              </a:ext>
            </a:extLst>
          </p:cNvPr>
          <p:cNvSpPr txBox="1"/>
          <p:nvPr/>
        </p:nvSpPr>
        <p:spPr>
          <a:xfrm>
            <a:off x="3010737" y="3692976"/>
            <a:ext cx="9916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sz="1600" dirty="0">
                <a:solidFill>
                  <a:srgbClr val="5E7E47"/>
                </a:solidFill>
                <a:latin typeface="Avenir Next LT Pro" panose="020B0504020202020204" pitchFamily="34" charset="77"/>
              </a:rPr>
              <a:t>O</a:t>
            </a:r>
            <a:r>
              <a:rPr lang="en-GB" sz="1600" dirty="0">
                <a:solidFill>
                  <a:srgbClr val="5E7E47"/>
                </a:solidFill>
                <a:latin typeface="Avenir Next LT Pro" panose="020B0504020202020204" pitchFamily="34" charset="77"/>
              </a:rPr>
              <a:t>T</a:t>
            </a:r>
            <a:r>
              <a:rPr lang="en-PT" sz="1600" dirty="0">
                <a:solidFill>
                  <a:srgbClr val="5E7E47"/>
                </a:solidFill>
                <a:latin typeface="Avenir Next LT Pro" panose="020B0504020202020204" pitchFamily="34" charset="77"/>
              </a:rPr>
              <a:t>Keys*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A4359BE5-8DAE-7348-B67C-627255AB7A26}"/>
              </a:ext>
            </a:extLst>
          </p:cNvPr>
          <p:cNvSpPr/>
          <p:nvPr/>
        </p:nvSpPr>
        <p:spPr>
          <a:xfrm>
            <a:off x="2449209" y="6446478"/>
            <a:ext cx="1080179" cy="310678"/>
          </a:xfrm>
          <a:prstGeom prst="rect">
            <a:avLst/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01CDA73-341B-694B-AAA3-F00C160250A7}"/>
              </a:ext>
            </a:extLst>
          </p:cNvPr>
          <p:cNvSpPr txBox="1"/>
          <p:nvPr/>
        </p:nvSpPr>
        <p:spPr>
          <a:xfrm>
            <a:off x="2409567" y="6427262"/>
            <a:ext cx="11594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[</a:t>
            </a:r>
            <a:r>
              <a:rPr lang="en-PT" sz="1600" b="1" dirty="0">
                <a:solidFill>
                  <a:schemeClr val="bg1"/>
                </a:solidFill>
                <a:latin typeface="Avenir Next LT Pro" panose="020B0504020202020204" pitchFamily="34" charset="77"/>
              </a:rPr>
              <a:t>S</a:t>
            </a:r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CPM’22]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287EA991-DF19-3A4C-9985-A8FDEED86565}"/>
              </a:ext>
            </a:extLst>
          </p:cNvPr>
          <p:cNvSpPr/>
          <p:nvPr/>
        </p:nvSpPr>
        <p:spPr>
          <a:xfrm>
            <a:off x="2452502" y="6075060"/>
            <a:ext cx="1080179" cy="310678"/>
          </a:xfrm>
          <a:prstGeom prst="rect">
            <a:avLst/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04C73CE4-FFEF-804D-BD9E-377640D37358}"/>
              </a:ext>
            </a:extLst>
          </p:cNvPr>
          <p:cNvSpPr txBox="1"/>
          <p:nvPr/>
        </p:nvSpPr>
        <p:spPr>
          <a:xfrm>
            <a:off x="2412860" y="6055844"/>
            <a:ext cx="11594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[</a:t>
            </a:r>
            <a:r>
              <a:rPr lang="en-PT" sz="1600" b="1" dirty="0">
                <a:solidFill>
                  <a:schemeClr val="bg1"/>
                </a:solidFill>
                <a:latin typeface="Avenir Next LT Pro" panose="020B0504020202020204" pitchFamily="34" charset="77"/>
              </a:rPr>
              <a:t>S</a:t>
            </a:r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CPM’21]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08262680-2961-024F-86F8-3A6D6AF7257E}"/>
              </a:ext>
            </a:extLst>
          </p:cNvPr>
          <p:cNvSpPr/>
          <p:nvPr/>
        </p:nvSpPr>
        <p:spPr>
          <a:xfrm>
            <a:off x="6227364" y="3449311"/>
            <a:ext cx="1080179" cy="310678"/>
          </a:xfrm>
          <a:prstGeom prst="rect">
            <a:avLst/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0C27741-3C3C-954A-90E1-93AEBAE4BAA3}"/>
              </a:ext>
            </a:extLst>
          </p:cNvPr>
          <p:cNvSpPr txBox="1"/>
          <p:nvPr/>
        </p:nvSpPr>
        <p:spPr>
          <a:xfrm>
            <a:off x="6187722" y="3430095"/>
            <a:ext cx="11594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[</a:t>
            </a:r>
            <a:r>
              <a:rPr lang="en-PT" sz="1600" b="1" dirty="0">
                <a:solidFill>
                  <a:schemeClr val="bg1"/>
                </a:solidFill>
                <a:latin typeface="Avenir Next LT Pro" panose="020B0504020202020204" pitchFamily="34" charset="77"/>
              </a:rPr>
              <a:t>S</a:t>
            </a:r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VM’22]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7669757-B934-3245-8E91-093484E9D06C}"/>
              </a:ext>
            </a:extLst>
          </p:cNvPr>
          <p:cNvSpPr txBox="1"/>
          <p:nvPr/>
        </p:nvSpPr>
        <p:spPr>
          <a:xfrm>
            <a:off x="10093120" y="3690456"/>
            <a:ext cx="13087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sz="1600" dirty="0">
                <a:solidFill>
                  <a:srgbClr val="5E7E47"/>
                </a:solidFill>
                <a:latin typeface="Avenir Next LT Pro" panose="020B0504020202020204" pitchFamily="34" charset="77"/>
              </a:rPr>
              <a:t>QMP-SPDZ*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5170B1AF-2A8C-D543-AA41-0E022500F86F}"/>
              </a:ext>
            </a:extLst>
          </p:cNvPr>
          <p:cNvSpPr/>
          <p:nvPr/>
        </p:nvSpPr>
        <p:spPr>
          <a:xfrm>
            <a:off x="9485288" y="6074871"/>
            <a:ext cx="1080179" cy="310678"/>
          </a:xfrm>
          <a:prstGeom prst="rect">
            <a:avLst/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9FBC1A88-CC25-2B48-B81E-108322441F06}"/>
              </a:ext>
            </a:extLst>
          </p:cNvPr>
          <p:cNvSpPr txBox="1"/>
          <p:nvPr/>
        </p:nvSpPr>
        <p:spPr>
          <a:xfrm>
            <a:off x="9445646" y="6055655"/>
            <a:ext cx="11594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[T</a:t>
            </a:r>
            <a:r>
              <a:rPr lang="en-PT" sz="1600" b="1" dirty="0">
                <a:solidFill>
                  <a:schemeClr val="bg1"/>
                </a:solidFill>
                <a:latin typeface="Avenir Next LT Pro" panose="020B0504020202020204" pitchFamily="34" charset="77"/>
              </a:rPr>
              <a:t>S</a:t>
            </a:r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SP’23]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F6DC1BE3-A403-B545-B292-FEB7B03000E5}"/>
              </a:ext>
            </a:extLst>
          </p:cNvPr>
          <p:cNvSpPr txBox="1"/>
          <p:nvPr/>
        </p:nvSpPr>
        <p:spPr>
          <a:xfrm>
            <a:off x="4669594" y="3692324"/>
            <a:ext cx="9046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libscapi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5868EE7C-FE19-C940-A3E6-C80511216607}"/>
              </a:ext>
            </a:extLst>
          </p:cNvPr>
          <p:cNvSpPr txBox="1"/>
          <p:nvPr/>
        </p:nvSpPr>
        <p:spPr>
          <a:xfrm>
            <a:off x="8548325" y="3891047"/>
            <a:ext cx="1118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MP-SPDZ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F19E6AA6-16E2-1445-BEBF-2911A8945ABB}"/>
              </a:ext>
            </a:extLst>
          </p:cNvPr>
          <p:cNvSpPr txBox="1"/>
          <p:nvPr/>
        </p:nvSpPr>
        <p:spPr>
          <a:xfrm>
            <a:off x="6138965" y="6515456"/>
            <a:ext cx="19509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sz="1200" dirty="0">
                <a:solidFill>
                  <a:srgbClr val="5E7E47"/>
                </a:solidFill>
                <a:latin typeface="Avenir Next LT Pro" panose="020B0504020202020204" pitchFamily="34" charset="77"/>
              </a:rPr>
              <a:t>* github.com/manel1874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BF1DE57E-38A3-B246-A153-79FF04807627}"/>
              </a:ext>
            </a:extLst>
          </p:cNvPr>
          <p:cNvSpPr txBox="1"/>
          <p:nvPr/>
        </p:nvSpPr>
        <p:spPr>
          <a:xfrm>
            <a:off x="4324404" y="6041921"/>
            <a:ext cx="17286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Secure auctions</a:t>
            </a:r>
          </a:p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Secure voting</a:t>
            </a:r>
          </a:p>
        </p:txBody>
      </p:sp>
      <p:sp>
        <p:nvSpPr>
          <p:cNvPr id="76" name="Circular Arrow 75">
            <a:extLst>
              <a:ext uri="{FF2B5EF4-FFF2-40B4-BE49-F238E27FC236}">
                <a16:creationId xmlns:a16="http://schemas.microsoft.com/office/drawing/2014/main" id="{15B9CDB0-6FBA-C04B-A28F-CE6B9C890285}"/>
              </a:ext>
            </a:extLst>
          </p:cNvPr>
          <p:cNvSpPr/>
          <p:nvPr/>
        </p:nvSpPr>
        <p:spPr>
          <a:xfrm>
            <a:off x="7436641" y="1470160"/>
            <a:ext cx="1787226" cy="1726156"/>
          </a:xfrm>
          <a:prstGeom prst="circularArrow">
            <a:avLst>
              <a:gd name="adj1" fmla="val 6535"/>
              <a:gd name="adj2" fmla="val 1034925"/>
              <a:gd name="adj3" fmla="val 20457680"/>
              <a:gd name="adj4" fmla="val 10800000"/>
              <a:gd name="adj5" fmla="val 12500"/>
            </a:avLst>
          </a:prstGeom>
          <a:solidFill>
            <a:schemeClr val="bg1"/>
          </a:solidFill>
          <a:ln>
            <a:solidFill>
              <a:srgbClr val="5E7E47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6A0D3297-01FF-2D44-A259-C7A711203678}"/>
              </a:ext>
            </a:extLst>
          </p:cNvPr>
          <p:cNvSpPr/>
          <p:nvPr/>
        </p:nvSpPr>
        <p:spPr>
          <a:xfrm>
            <a:off x="6227364" y="3904587"/>
            <a:ext cx="1080179" cy="310678"/>
          </a:xfrm>
          <a:prstGeom prst="rect">
            <a:avLst/>
          </a:prstGeom>
          <a:solidFill>
            <a:schemeClr val="bg1"/>
          </a:solidFill>
          <a:ln>
            <a:solidFill>
              <a:srgbClr val="5E7E47"/>
            </a:solidFill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PT" sz="1050" dirty="0">
                <a:solidFill>
                  <a:srgbClr val="5E7E47"/>
                </a:solidFill>
                <a:latin typeface="Avenir Next LT Pro" panose="020B0504020202020204" pitchFamily="34" charset="77"/>
              </a:rPr>
              <a:t>Noise-resistant</a:t>
            </a:r>
          </a:p>
        </p:txBody>
      </p:sp>
    </p:spTree>
    <p:extLst>
      <p:ext uri="{BB962C8B-B14F-4D97-AF65-F5344CB8AC3E}">
        <p14:creationId xmlns:p14="http://schemas.microsoft.com/office/powerpoint/2010/main" val="35981054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Future work</a:t>
            </a:r>
          </a:p>
        </p:txBody>
      </p:sp>
      <p:pic>
        <p:nvPicPr>
          <p:cNvPr id="9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CE03CE94-B9D3-1E45-9515-DA7C134442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8BEAC99-8595-7E41-B721-EE11893C1F50}"/>
              </a:ext>
            </a:extLst>
          </p:cNvPr>
          <p:cNvSpPr txBox="1"/>
          <p:nvPr/>
        </p:nvSpPr>
        <p:spPr>
          <a:xfrm>
            <a:off x="5461000" y="1690688"/>
            <a:ext cx="127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2800" dirty="0">
                <a:latin typeface="Avenir Next LT Pro" panose="020B0504020202020204" pitchFamily="34" charset="77"/>
              </a:rPr>
              <a:t>SMC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98D7D61-6796-4D45-8E8D-09B9DA055F8F}"/>
              </a:ext>
            </a:extLst>
          </p:cNvPr>
          <p:cNvGrpSpPr/>
          <p:nvPr/>
        </p:nvGrpSpPr>
        <p:grpSpPr>
          <a:xfrm>
            <a:off x="3423854" y="4544502"/>
            <a:ext cx="932820" cy="932820"/>
            <a:chOff x="2955279" y="2965308"/>
            <a:chExt cx="1872000" cy="1872000"/>
          </a:xfrm>
        </p:grpSpPr>
        <p:pic>
          <p:nvPicPr>
            <p:cNvPr id="12" name="Picture 11" descr="Diagram, schematic&#10;&#10;Description automatically generated">
              <a:extLst>
                <a:ext uri="{FF2B5EF4-FFF2-40B4-BE49-F238E27FC236}">
                  <a16:creationId xmlns:a16="http://schemas.microsoft.com/office/drawing/2014/main" id="{78AC0627-7E7E-114C-86E9-440F5CC0CD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62207" y="3446516"/>
              <a:ext cx="1605392" cy="945742"/>
            </a:xfrm>
            <a:prstGeom prst="rect">
              <a:avLst/>
            </a:prstGeom>
          </p:spPr>
        </p:pic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283B13A-C503-8F46-BFC2-AA36C1C07853}"/>
                </a:ext>
              </a:extLst>
            </p:cNvPr>
            <p:cNvSpPr/>
            <p:nvPr/>
          </p:nvSpPr>
          <p:spPr>
            <a:xfrm>
              <a:off x="2955279" y="2965308"/>
              <a:ext cx="1872000" cy="1872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BAF6A0F-8A11-3A4E-BA23-D1CBDDBB3BD2}"/>
              </a:ext>
            </a:extLst>
          </p:cNvPr>
          <p:cNvGrpSpPr/>
          <p:nvPr/>
        </p:nvGrpSpPr>
        <p:grpSpPr>
          <a:xfrm>
            <a:off x="7833292" y="4544502"/>
            <a:ext cx="932820" cy="932820"/>
            <a:chOff x="7364721" y="2983387"/>
            <a:chExt cx="1872000" cy="1872000"/>
          </a:xfrm>
        </p:grpSpPr>
        <p:pic>
          <p:nvPicPr>
            <p:cNvPr id="6" name="Picture 5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08428C13-52EC-7A4E-83F4-CB5EA2A3240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782235" y="3429000"/>
              <a:ext cx="1036971" cy="944616"/>
            </a:xfrm>
            <a:prstGeom prst="rect">
              <a:avLst/>
            </a:prstGeom>
          </p:spPr>
        </p:pic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00F1FE80-DC51-0F48-B472-069DFE925199}"/>
                </a:ext>
              </a:extLst>
            </p:cNvPr>
            <p:cNvSpPr/>
            <p:nvPr/>
          </p:nvSpPr>
          <p:spPr>
            <a:xfrm>
              <a:off x="7364721" y="2983387"/>
              <a:ext cx="1872000" cy="1872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8B70DD96-29D5-B54D-8669-5DEE059C5856}"/>
              </a:ext>
            </a:extLst>
          </p:cNvPr>
          <p:cNvSpPr txBox="1"/>
          <p:nvPr/>
        </p:nvSpPr>
        <p:spPr>
          <a:xfrm>
            <a:off x="432817" y="4820374"/>
            <a:ext cx="1605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2000" dirty="0">
                <a:latin typeface="Avenir Next LT Pro" panose="020B0504020202020204" pitchFamily="34" charset="77"/>
              </a:rPr>
              <a:t>Circuit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DBE273B-98A9-7E45-A5B2-3B7B14C715B0}"/>
              </a:ext>
            </a:extLst>
          </p:cNvPr>
          <p:cNvCxnSpPr/>
          <p:nvPr/>
        </p:nvCxnSpPr>
        <p:spPr>
          <a:xfrm>
            <a:off x="447039" y="4416552"/>
            <a:ext cx="10597896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148E78B-AF76-5C41-821F-A44E9E980375}"/>
              </a:ext>
            </a:extLst>
          </p:cNvPr>
          <p:cNvCxnSpPr/>
          <p:nvPr/>
        </p:nvCxnSpPr>
        <p:spPr>
          <a:xfrm>
            <a:off x="432817" y="5605338"/>
            <a:ext cx="10597896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C315049-B747-F647-B867-E7FC5CBB5594}"/>
              </a:ext>
            </a:extLst>
          </p:cNvPr>
          <p:cNvCxnSpPr>
            <a:cxnSpLocks/>
          </p:cNvCxnSpPr>
          <p:nvPr/>
        </p:nvCxnSpPr>
        <p:spPr>
          <a:xfrm>
            <a:off x="3867912" y="2459736"/>
            <a:ext cx="0" cy="1819656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787054D0-C96B-9746-BB68-E2BB9943AA08}"/>
              </a:ext>
            </a:extLst>
          </p:cNvPr>
          <p:cNvSpPr txBox="1"/>
          <p:nvPr/>
        </p:nvSpPr>
        <p:spPr>
          <a:xfrm>
            <a:off x="3088585" y="3044999"/>
            <a:ext cx="1605391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sz="20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Oblivious Transfer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D2E8976-94D3-6D4D-BB1F-4905FA714BA3}"/>
              </a:ext>
            </a:extLst>
          </p:cNvPr>
          <p:cNvCxnSpPr>
            <a:cxnSpLocks/>
          </p:cNvCxnSpPr>
          <p:nvPr/>
        </p:nvCxnSpPr>
        <p:spPr>
          <a:xfrm>
            <a:off x="8306580" y="2459736"/>
            <a:ext cx="0" cy="1819656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5582152D-28CD-8348-B937-BCDDAF220907}"/>
              </a:ext>
            </a:extLst>
          </p:cNvPr>
          <p:cNvSpPr txBox="1"/>
          <p:nvPr/>
        </p:nvSpPr>
        <p:spPr>
          <a:xfrm>
            <a:off x="7498023" y="2891110"/>
            <a:ext cx="1605391" cy="101566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sz="20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Oblivious Linear Evaluation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945822-265C-D447-B055-C73E411291E0}"/>
              </a:ext>
            </a:extLst>
          </p:cNvPr>
          <p:cNvSpPr txBox="1"/>
          <p:nvPr/>
        </p:nvSpPr>
        <p:spPr>
          <a:xfrm>
            <a:off x="2280296" y="2333826"/>
            <a:ext cx="1183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E97E47"/>
                </a:solidFill>
                <a:latin typeface="Avenir Next LT Pro" panose="020B0504020202020204" pitchFamily="34" charset="77"/>
              </a:rPr>
              <a:t>Quantum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EBAA6C2-560B-F843-84FD-1E3695C1BA01}"/>
              </a:ext>
            </a:extLst>
          </p:cNvPr>
          <p:cNvSpPr txBox="1"/>
          <p:nvPr/>
        </p:nvSpPr>
        <p:spPr>
          <a:xfrm>
            <a:off x="6718964" y="2338933"/>
            <a:ext cx="1183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E97E47"/>
                </a:solidFill>
                <a:latin typeface="Avenir Next LT Pro" panose="020B0504020202020204" pitchFamily="34" charset="77"/>
              </a:rPr>
              <a:t>Quantum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B3AF52F-CFE7-FD48-BDDC-CAE9D6E42A4C}"/>
              </a:ext>
            </a:extLst>
          </p:cNvPr>
          <p:cNvSpPr txBox="1"/>
          <p:nvPr/>
        </p:nvSpPr>
        <p:spPr>
          <a:xfrm>
            <a:off x="4324404" y="2342495"/>
            <a:ext cx="910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5EA5C7"/>
                </a:solidFill>
                <a:latin typeface="Avenir Next LT Pro" panose="020B0504020202020204" pitchFamily="34" charset="77"/>
              </a:rPr>
              <a:t>Classic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52145A7-5078-E148-9E2A-7A0D6844B8DE}"/>
              </a:ext>
            </a:extLst>
          </p:cNvPr>
          <p:cNvSpPr txBox="1"/>
          <p:nvPr/>
        </p:nvSpPr>
        <p:spPr>
          <a:xfrm>
            <a:off x="8710858" y="2333825"/>
            <a:ext cx="910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5EA5C7"/>
                </a:solidFill>
                <a:latin typeface="Avenir Next LT Pro" panose="020B0504020202020204" pitchFamily="34" charset="77"/>
              </a:rPr>
              <a:t>Classic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AED80B-58A3-9348-BF75-5BD06E15B26B}"/>
              </a:ext>
            </a:extLst>
          </p:cNvPr>
          <p:cNvSpPr txBox="1"/>
          <p:nvPr/>
        </p:nvSpPr>
        <p:spPr>
          <a:xfrm>
            <a:off x="1676400" y="2844875"/>
            <a:ext cx="178722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600" dirty="0">
                <a:solidFill>
                  <a:srgbClr val="E97E47"/>
                </a:solidFill>
                <a:latin typeface="Avenir Next LT Pro" panose="020B0504020202020204" pitchFamily="34" charset="77"/>
              </a:rPr>
              <a:t>[BBCS’91] </a:t>
            </a:r>
          </a:p>
          <a:p>
            <a:r>
              <a:rPr lang="en-PT" sz="1600" dirty="0">
                <a:solidFill>
                  <a:srgbClr val="E97E47"/>
                </a:solidFill>
                <a:latin typeface="Avenir Next LT Pro" panose="020B0504020202020204" pitchFamily="34" charset="77"/>
              </a:rPr>
              <a:t>[FS’09]</a:t>
            </a:r>
          </a:p>
          <a:p>
            <a:r>
              <a:rPr lang="en-PT" sz="1600" dirty="0">
                <a:solidFill>
                  <a:srgbClr val="E97E47"/>
                </a:solidFill>
                <a:latin typeface="Avenir Next LT Pro" panose="020B0504020202020204" pitchFamily="34" charset="77"/>
              </a:rPr>
              <a:t>[DFS+05] [WST’08] …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5AB1CBA-190F-0B45-B416-37ABCF0974DC}"/>
              </a:ext>
            </a:extLst>
          </p:cNvPr>
          <p:cNvSpPr txBox="1"/>
          <p:nvPr/>
        </p:nvSpPr>
        <p:spPr>
          <a:xfrm>
            <a:off x="4533710" y="2840462"/>
            <a:ext cx="140304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[EGL’85] SimpleOT</a:t>
            </a:r>
          </a:p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…</a:t>
            </a:r>
            <a:endParaRPr lang="en-PT" dirty="0">
              <a:solidFill>
                <a:srgbClr val="5EA5C7"/>
              </a:solidFill>
              <a:latin typeface="Avenir Next LT Pro" panose="020B0504020202020204" pitchFamily="34" charset="77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1840A8C-9949-DC47-8BE0-87072F812FA7}"/>
              </a:ext>
            </a:extLst>
          </p:cNvPr>
          <p:cNvSpPr/>
          <p:nvPr/>
        </p:nvSpPr>
        <p:spPr>
          <a:xfrm>
            <a:off x="1756664" y="3968715"/>
            <a:ext cx="1080179" cy="310678"/>
          </a:xfrm>
          <a:prstGeom prst="rect">
            <a:avLst/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9CAB0F1-B2BF-9141-BAC7-6BF9404E6BF6}"/>
              </a:ext>
            </a:extLst>
          </p:cNvPr>
          <p:cNvSpPr txBox="1"/>
          <p:nvPr/>
        </p:nvSpPr>
        <p:spPr>
          <a:xfrm>
            <a:off x="4533710" y="3964191"/>
            <a:ext cx="14030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[YAV’22]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DD8EF44-39BF-334C-AA3C-1382F1B1AF0E}"/>
              </a:ext>
            </a:extLst>
          </p:cNvPr>
          <p:cNvSpPr txBox="1"/>
          <p:nvPr/>
        </p:nvSpPr>
        <p:spPr>
          <a:xfrm>
            <a:off x="3068471" y="3994871"/>
            <a:ext cx="1605391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sz="12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Review</a:t>
            </a:r>
          </a:p>
        </p:txBody>
      </p:sp>
      <p:sp>
        <p:nvSpPr>
          <p:cNvPr id="49" name="Bent Arrow 48">
            <a:extLst>
              <a:ext uri="{FF2B5EF4-FFF2-40B4-BE49-F238E27FC236}">
                <a16:creationId xmlns:a16="http://schemas.microsoft.com/office/drawing/2014/main" id="{4409365E-4B3F-A144-938E-1BABBD9CB0A2}"/>
              </a:ext>
            </a:extLst>
          </p:cNvPr>
          <p:cNvSpPr/>
          <p:nvPr/>
        </p:nvSpPr>
        <p:spPr>
          <a:xfrm rot="5400000">
            <a:off x="1947428" y="3775263"/>
            <a:ext cx="1979895" cy="358638"/>
          </a:xfrm>
          <a:prstGeom prst="bentArrow">
            <a:avLst>
              <a:gd name="adj1" fmla="val 25000"/>
              <a:gd name="adj2" fmla="val 37964"/>
              <a:gd name="adj3" fmla="val 50000"/>
              <a:gd name="adj4" fmla="val 43750"/>
            </a:avLst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D8BFCC7-9B46-7441-87EF-242B65333289}"/>
              </a:ext>
            </a:extLst>
          </p:cNvPr>
          <p:cNvSpPr txBox="1"/>
          <p:nvPr/>
        </p:nvSpPr>
        <p:spPr>
          <a:xfrm>
            <a:off x="447039" y="5900216"/>
            <a:ext cx="1605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2000" dirty="0">
                <a:latin typeface="Avenir Next LT Pro" panose="020B0504020202020204" pitchFamily="34" charset="77"/>
              </a:rPr>
              <a:t>Application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0A54BEA-6D8A-734D-9BB4-B99403E10DD8}"/>
              </a:ext>
            </a:extLst>
          </p:cNvPr>
          <p:cNvSpPr txBox="1"/>
          <p:nvPr/>
        </p:nvSpPr>
        <p:spPr>
          <a:xfrm>
            <a:off x="433833" y="3218527"/>
            <a:ext cx="1605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2000" dirty="0">
                <a:latin typeface="Avenir Next LT Pro" panose="020B0504020202020204" pitchFamily="34" charset="77"/>
              </a:rPr>
              <a:t>Primitive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8950610-34CD-5A40-A4B6-A6CFC0BD1EFB}"/>
              </a:ext>
            </a:extLst>
          </p:cNvPr>
          <p:cNvCxnSpPr>
            <a:cxnSpLocks/>
          </p:cNvCxnSpPr>
          <p:nvPr/>
        </p:nvCxnSpPr>
        <p:spPr>
          <a:xfrm>
            <a:off x="6096000" y="2459736"/>
            <a:ext cx="0" cy="401647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Down Arrow 52">
            <a:extLst>
              <a:ext uri="{FF2B5EF4-FFF2-40B4-BE49-F238E27FC236}">
                <a16:creationId xmlns:a16="http://schemas.microsoft.com/office/drawing/2014/main" id="{50D641D1-2142-1A43-A165-985ADCEFA66B}"/>
              </a:ext>
            </a:extLst>
          </p:cNvPr>
          <p:cNvSpPr/>
          <p:nvPr/>
        </p:nvSpPr>
        <p:spPr>
          <a:xfrm>
            <a:off x="2865001" y="5089212"/>
            <a:ext cx="256937" cy="932818"/>
          </a:xfrm>
          <a:prstGeom prst="downArrow">
            <a:avLst>
              <a:gd name="adj1" fmla="val 40801"/>
              <a:gd name="adj2" fmla="val 57267"/>
            </a:avLst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54" name="Bent Arrow 53">
            <a:extLst>
              <a:ext uri="{FF2B5EF4-FFF2-40B4-BE49-F238E27FC236}">
                <a16:creationId xmlns:a16="http://schemas.microsoft.com/office/drawing/2014/main" id="{8E85CBF3-A7B1-F445-87D1-A1E3DD3A5E20}"/>
              </a:ext>
            </a:extLst>
          </p:cNvPr>
          <p:cNvSpPr/>
          <p:nvPr/>
        </p:nvSpPr>
        <p:spPr>
          <a:xfrm rot="16200000" flipH="1">
            <a:off x="3840618" y="3898097"/>
            <a:ext cx="1734233" cy="358638"/>
          </a:xfrm>
          <a:prstGeom prst="bentArrow">
            <a:avLst>
              <a:gd name="adj1" fmla="val 25000"/>
              <a:gd name="adj2" fmla="val 37964"/>
              <a:gd name="adj3" fmla="val 50000"/>
              <a:gd name="adj4" fmla="val 43750"/>
            </a:avLst>
          </a:prstGeom>
          <a:solidFill>
            <a:srgbClr val="5EA5C7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55" name="Down Arrow 54">
            <a:extLst>
              <a:ext uri="{FF2B5EF4-FFF2-40B4-BE49-F238E27FC236}">
                <a16:creationId xmlns:a16="http://schemas.microsoft.com/office/drawing/2014/main" id="{C7C5B9DC-A531-3F44-A51C-395328235B47}"/>
              </a:ext>
            </a:extLst>
          </p:cNvPr>
          <p:cNvSpPr/>
          <p:nvPr/>
        </p:nvSpPr>
        <p:spPr>
          <a:xfrm>
            <a:off x="4546089" y="5082866"/>
            <a:ext cx="256937" cy="932818"/>
          </a:xfrm>
          <a:prstGeom prst="downArrow">
            <a:avLst>
              <a:gd name="adj1" fmla="val 40801"/>
              <a:gd name="adj2" fmla="val 57267"/>
            </a:avLst>
          </a:prstGeom>
          <a:solidFill>
            <a:srgbClr val="5EA5C7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3E64BD6-6325-EB42-8F94-374D1BE279E0}"/>
              </a:ext>
            </a:extLst>
          </p:cNvPr>
          <p:cNvSpPr txBox="1"/>
          <p:nvPr/>
        </p:nvSpPr>
        <p:spPr>
          <a:xfrm>
            <a:off x="9112560" y="2847424"/>
            <a:ext cx="14030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[NP’99] </a:t>
            </a:r>
          </a:p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TinyOLE</a:t>
            </a:r>
          </a:p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…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6E5487C-C0B3-7644-B61D-7A70DCAA9545}"/>
              </a:ext>
            </a:extLst>
          </p:cNvPr>
          <p:cNvSpPr txBox="1"/>
          <p:nvPr/>
        </p:nvSpPr>
        <p:spPr>
          <a:xfrm>
            <a:off x="9112560" y="4853083"/>
            <a:ext cx="14030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MASCOT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626303F-3D97-FC46-B780-B5853D578F47}"/>
              </a:ext>
            </a:extLst>
          </p:cNvPr>
          <p:cNvSpPr txBox="1"/>
          <p:nvPr/>
        </p:nvSpPr>
        <p:spPr>
          <a:xfrm>
            <a:off x="10605108" y="4789088"/>
            <a:ext cx="1169843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sz="12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OT reduction</a:t>
            </a:r>
          </a:p>
          <a:p>
            <a:pPr algn="ctr"/>
            <a:r>
              <a:rPr lang="en-GB" sz="12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i</a:t>
            </a:r>
            <a:r>
              <a:rPr lang="en-PT" sz="12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nto SPDZ</a:t>
            </a:r>
          </a:p>
        </p:txBody>
      </p:sp>
      <p:sp>
        <p:nvSpPr>
          <p:cNvPr id="59" name="Bent Arrow 58">
            <a:extLst>
              <a:ext uri="{FF2B5EF4-FFF2-40B4-BE49-F238E27FC236}">
                <a16:creationId xmlns:a16="http://schemas.microsoft.com/office/drawing/2014/main" id="{9443ABD8-D6BD-4D41-ABD7-7CB0DF03E834}"/>
              </a:ext>
            </a:extLst>
          </p:cNvPr>
          <p:cNvSpPr/>
          <p:nvPr/>
        </p:nvSpPr>
        <p:spPr>
          <a:xfrm rot="5400000">
            <a:off x="7048321" y="2097439"/>
            <a:ext cx="1663331" cy="3868183"/>
          </a:xfrm>
          <a:prstGeom prst="bentArrow">
            <a:avLst>
              <a:gd name="adj1" fmla="val 4379"/>
              <a:gd name="adj2" fmla="val 6956"/>
              <a:gd name="adj3" fmla="val 9919"/>
              <a:gd name="adj4" fmla="val 43750"/>
            </a:avLst>
          </a:prstGeom>
          <a:solidFill>
            <a:srgbClr val="5EA5C7"/>
          </a:solidFill>
          <a:ln>
            <a:solidFill>
              <a:srgbClr val="5EA5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61" name="Bent Arrow 60">
            <a:extLst>
              <a:ext uri="{FF2B5EF4-FFF2-40B4-BE49-F238E27FC236}">
                <a16:creationId xmlns:a16="http://schemas.microsoft.com/office/drawing/2014/main" id="{D79717E3-A203-1F44-B9A4-CA3B8C05DC74}"/>
              </a:ext>
            </a:extLst>
          </p:cNvPr>
          <p:cNvSpPr/>
          <p:nvPr/>
        </p:nvSpPr>
        <p:spPr>
          <a:xfrm rot="5400000">
            <a:off x="5687914" y="362082"/>
            <a:ext cx="1902894" cy="7099337"/>
          </a:xfrm>
          <a:prstGeom prst="bentArrow">
            <a:avLst>
              <a:gd name="adj1" fmla="val 4138"/>
              <a:gd name="adj2" fmla="val 6966"/>
              <a:gd name="adj3" fmla="val 9007"/>
              <a:gd name="adj4" fmla="val 43750"/>
            </a:avLst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63" name="Down Arrow 62">
            <a:extLst>
              <a:ext uri="{FF2B5EF4-FFF2-40B4-BE49-F238E27FC236}">
                <a16:creationId xmlns:a16="http://schemas.microsoft.com/office/drawing/2014/main" id="{804CDE40-3BA8-A143-9702-349EA839C163}"/>
              </a:ext>
            </a:extLst>
          </p:cNvPr>
          <p:cNvSpPr/>
          <p:nvPr/>
        </p:nvSpPr>
        <p:spPr>
          <a:xfrm>
            <a:off x="9584733" y="5191637"/>
            <a:ext cx="229345" cy="828123"/>
          </a:xfrm>
          <a:prstGeom prst="downArrow">
            <a:avLst>
              <a:gd name="adj1" fmla="val 40801"/>
              <a:gd name="adj2" fmla="val 57267"/>
            </a:avLst>
          </a:prstGeom>
          <a:solidFill>
            <a:srgbClr val="5EA5C7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65" name="Down Arrow 64">
            <a:extLst>
              <a:ext uri="{FF2B5EF4-FFF2-40B4-BE49-F238E27FC236}">
                <a16:creationId xmlns:a16="http://schemas.microsoft.com/office/drawing/2014/main" id="{7B089E6B-E820-B345-AD25-EA192BA375D0}"/>
              </a:ext>
            </a:extLst>
          </p:cNvPr>
          <p:cNvSpPr/>
          <p:nvPr/>
        </p:nvSpPr>
        <p:spPr>
          <a:xfrm>
            <a:off x="9946078" y="5185844"/>
            <a:ext cx="256937" cy="828119"/>
          </a:xfrm>
          <a:prstGeom prst="downArrow">
            <a:avLst>
              <a:gd name="adj1" fmla="val 40801"/>
              <a:gd name="adj2" fmla="val 57267"/>
            </a:avLst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F65C35-F0AB-5544-93B4-FEF97CBFEDE0}"/>
              </a:ext>
            </a:extLst>
          </p:cNvPr>
          <p:cNvSpPr txBox="1"/>
          <p:nvPr/>
        </p:nvSpPr>
        <p:spPr>
          <a:xfrm>
            <a:off x="1736847" y="3949499"/>
            <a:ext cx="10050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[</a:t>
            </a:r>
            <a:r>
              <a:rPr lang="en-PT" sz="1600" b="1" dirty="0">
                <a:solidFill>
                  <a:schemeClr val="bg1"/>
                </a:solidFill>
                <a:latin typeface="Avenir Next LT Pro" panose="020B0504020202020204" pitchFamily="34" charset="77"/>
              </a:rPr>
              <a:t>S</a:t>
            </a:r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PM’22]</a:t>
            </a:r>
          </a:p>
        </p:txBody>
      </p:sp>
      <p:sp>
        <p:nvSpPr>
          <p:cNvPr id="46" name="Circular Arrow 45">
            <a:extLst>
              <a:ext uri="{FF2B5EF4-FFF2-40B4-BE49-F238E27FC236}">
                <a16:creationId xmlns:a16="http://schemas.microsoft.com/office/drawing/2014/main" id="{62132586-5BC8-4F48-BBB5-892DB06330CC}"/>
              </a:ext>
            </a:extLst>
          </p:cNvPr>
          <p:cNvSpPr/>
          <p:nvPr/>
        </p:nvSpPr>
        <p:spPr>
          <a:xfrm>
            <a:off x="2992591" y="1475855"/>
            <a:ext cx="1787226" cy="1726156"/>
          </a:xfrm>
          <a:prstGeom prst="circularArrow">
            <a:avLst>
              <a:gd name="adj1" fmla="val 6535"/>
              <a:gd name="adj2" fmla="val 1034925"/>
              <a:gd name="adj3" fmla="val 20457680"/>
              <a:gd name="adj4" fmla="val 10800000"/>
              <a:gd name="adj5" fmla="val 12500"/>
            </a:avLst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8F064C8-C6B9-C24F-8015-267C376A3349}"/>
              </a:ext>
            </a:extLst>
          </p:cNvPr>
          <p:cNvSpPr txBox="1"/>
          <p:nvPr/>
        </p:nvSpPr>
        <p:spPr>
          <a:xfrm>
            <a:off x="3423719" y="1894635"/>
            <a:ext cx="8883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sz="1600" b="1" dirty="0">
                <a:solidFill>
                  <a:srgbClr val="5E7E47"/>
                </a:solidFill>
                <a:latin typeface="Avenir Next LT Pro" panose="020B0504020202020204" pitchFamily="34" charset="77"/>
              </a:rPr>
              <a:t>S</a:t>
            </a:r>
            <a:r>
              <a:rPr lang="en-PT" sz="1600" dirty="0">
                <a:solidFill>
                  <a:srgbClr val="5E7E47"/>
                </a:solidFill>
                <a:latin typeface="Avenir Next LT Pro" panose="020B0504020202020204" pitchFamily="34" charset="77"/>
              </a:rPr>
              <a:t>PM’21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4BA57FB-783E-B240-A2A3-4EE9684DEC30}"/>
              </a:ext>
            </a:extLst>
          </p:cNvPr>
          <p:cNvSpPr txBox="1"/>
          <p:nvPr/>
        </p:nvSpPr>
        <p:spPr>
          <a:xfrm>
            <a:off x="3010737" y="3692976"/>
            <a:ext cx="9916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sz="1600" dirty="0">
                <a:solidFill>
                  <a:srgbClr val="5E7E47"/>
                </a:solidFill>
                <a:latin typeface="Avenir Next LT Pro" panose="020B0504020202020204" pitchFamily="34" charset="77"/>
              </a:rPr>
              <a:t>O</a:t>
            </a:r>
            <a:r>
              <a:rPr lang="en-GB" sz="1600" dirty="0">
                <a:solidFill>
                  <a:srgbClr val="5E7E47"/>
                </a:solidFill>
                <a:latin typeface="Avenir Next LT Pro" panose="020B0504020202020204" pitchFamily="34" charset="77"/>
              </a:rPr>
              <a:t>T</a:t>
            </a:r>
            <a:r>
              <a:rPr lang="en-PT" sz="1600" dirty="0">
                <a:solidFill>
                  <a:srgbClr val="5E7E47"/>
                </a:solidFill>
                <a:latin typeface="Avenir Next LT Pro" panose="020B0504020202020204" pitchFamily="34" charset="77"/>
              </a:rPr>
              <a:t>Keys*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A4359BE5-8DAE-7348-B67C-627255AB7A26}"/>
              </a:ext>
            </a:extLst>
          </p:cNvPr>
          <p:cNvSpPr/>
          <p:nvPr/>
        </p:nvSpPr>
        <p:spPr>
          <a:xfrm>
            <a:off x="2449209" y="6446478"/>
            <a:ext cx="1080179" cy="310678"/>
          </a:xfrm>
          <a:prstGeom prst="rect">
            <a:avLst/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01CDA73-341B-694B-AAA3-F00C160250A7}"/>
              </a:ext>
            </a:extLst>
          </p:cNvPr>
          <p:cNvSpPr txBox="1"/>
          <p:nvPr/>
        </p:nvSpPr>
        <p:spPr>
          <a:xfrm>
            <a:off x="2409567" y="6427262"/>
            <a:ext cx="11594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[</a:t>
            </a:r>
            <a:r>
              <a:rPr lang="en-PT" sz="1600" b="1" dirty="0">
                <a:solidFill>
                  <a:schemeClr val="bg1"/>
                </a:solidFill>
                <a:latin typeface="Avenir Next LT Pro" panose="020B0504020202020204" pitchFamily="34" charset="77"/>
              </a:rPr>
              <a:t>S</a:t>
            </a:r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CPM’22]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287EA991-DF19-3A4C-9985-A8FDEED86565}"/>
              </a:ext>
            </a:extLst>
          </p:cNvPr>
          <p:cNvSpPr/>
          <p:nvPr/>
        </p:nvSpPr>
        <p:spPr>
          <a:xfrm>
            <a:off x="2452502" y="6075060"/>
            <a:ext cx="1080179" cy="310678"/>
          </a:xfrm>
          <a:prstGeom prst="rect">
            <a:avLst/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04C73CE4-FFEF-804D-BD9E-377640D37358}"/>
              </a:ext>
            </a:extLst>
          </p:cNvPr>
          <p:cNvSpPr txBox="1"/>
          <p:nvPr/>
        </p:nvSpPr>
        <p:spPr>
          <a:xfrm>
            <a:off x="2412860" y="6055844"/>
            <a:ext cx="11594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[</a:t>
            </a:r>
            <a:r>
              <a:rPr lang="en-PT" sz="1600" b="1" dirty="0">
                <a:solidFill>
                  <a:schemeClr val="bg1"/>
                </a:solidFill>
                <a:latin typeface="Avenir Next LT Pro" panose="020B0504020202020204" pitchFamily="34" charset="77"/>
              </a:rPr>
              <a:t>S</a:t>
            </a:r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CPM’21]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08262680-2961-024F-86F8-3A6D6AF7257E}"/>
              </a:ext>
            </a:extLst>
          </p:cNvPr>
          <p:cNvSpPr/>
          <p:nvPr/>
        </p:nvSpPr>
        <p:spPr>
          <a:xfrm>
            <a:off x="6227364" y="3449311"/>
            <a:ext cx="1080179" cy="310678"/>
          </a:xfrm>
          <a:prstGeom prst="rect">
            <a:avLst/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0C27741-3C3C-954A-90E1-93AEBAE4BAA3}"/>
              </a:ext>
            </a:extLst>
          </p:cNvPr>
          <p:cNvSpPr txBox="1"/>
          <p:nvPr/>
        </p:nvSpPr>
        <p:spPr>
          <a:xfrm>
            <a:off x="6187722" y="3430095"/>
            <a:ext cx="11594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[</a:t>
            </a:r>
            <a:r>
              <a:rPr lang="en-PT" sz="1600" b="1" dirty="0">
                <a:solidFill>
                  <a:schemeClr val="bg1"/>
                </a:solidFill>
                <a:latin typeface="Avenir Next LT Pro" panose="020B0504020202020204" pitchFamily="34" charset="77"/>
              </a:rPr>
              <a:t>S</a:t>
            </a:r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VM’22]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7669757-B934-3245-8E91-093484E9D06C}"/>
              </a:ext>
            </a:extLst>
          </p:cNvPr>
          <p:cNvSpPr txBox="1"/>
          <p:nvPr/>
        </p:nvSpPr>
        <p:spPr>
          <a:xfrm>
            <a:off x="10093120" y="3690456"/>
            <a:ext cx="13087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sz="1600" dirty="0">
                <a:solidFill>
                  <a:srgbClr val="5E7E47"/>
                </a:solidFill>
                <a:latin typeface="Avenir Next LT Pro" panose="020B0504020202020204" pitchFamily="34" charset="77"/>
              </a:rPr>
              <a:t>QMP-SPDZ*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5170B1AF-2A8C-D543-AA41-0E022500F86F}"/>
              </a:ext>
            </a:extLst>
          </p:cNvPr>
          <p:cNvSpPr/>
          <p:nvPr/>
        </p:nvSpPr>
        <p:spPr>
          <a:xfrm>
            <a:off x="9485288" y="6074871"/>
            <a:ext cx="1080179" cy="310678"/>
          </a:xfrm>
          <a:prstGeom prst="rect">
            <a:avLst/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9FBC1A88-CC25-2B48-B81E-108322441F06}"/>
              </a:ext>
            </a:extLst>
          </p:cNvPr>
          <p:cNvSpPr txBox="1"/>
          <p:nvPr/>
        </p:nvSpPr>
        <p:spPr>
          <a:xfrm>
            <a:off x="9445646" y="6055655"/>
            <a:ext cx="11594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[T</a:t>
            </a:r>
            <a:r>
              <a:rPr lang="en-PT" sz="1600" b="1" dirty="0">
                <a:solidFill>
                  <a:schemeClr val="bg1"/>
                </a:solidFill>
                <a:latin typeface="Avenir Next LT Pro" panose="020B0504020202020204" pitchFamily="34" charset="77"/>
              </a:rPr>
              <a:t>S</a:t>
            </a:r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SP’23]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F6DC1BE3-A403-B545-B292-FEB7B03000E5}"/>
              </a:ext>
            </a:extLst>
          </p:cNvPr>
          <p:cNvSpPr txBox="1"/>
          <p:nvPr/>
        </p:nvSpPr>
        <p:spPr>
          <a:xfrm>
            <a:off x="4669594" y="3692324"/>
            <a:ext cx="9046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libscapi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5868EE7C-FE19-C940-A3E6-C80511216607}"/>
              </a:ext>
            </a:extLst>
          </p:cNvPr>
          <p:cNvSpPr txBox="1"/>
          <p:nvPr/>
        </p:nvSpPr>
        <p:spPr>
          <a:xfrm>
            <a:off x="8548325" y="3891047"/>
            <a:ext cx="1118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MP-SPDZ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F19E6AA6-16E2-1445-BEBF-2911A8945ABB}"/>
              </a:ext>
            </a:extLst>
          </p:cNvPr>
          <p:cNvSpPr txBox="1"/>
          <p:nvPr/>
        </p:nvSpPr>
        <p:spPr>
          <a:xfrm>
            <a:off x="6138965" y="6515456"/>
            <a:ext cx="19509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sz="1200" dirty="0">
                <a:solidFill>
                  <a:srgbClr val="5E7E47"/>
                </a:solidFill>
                <a:latin typeface="Avenir Next LT Pro" panose="020B0504020202020204" pitchFamily="34" charset="77"/>
              </a:rPr>
              <a:t>* github.com/manel1874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BF1DE57E-38A3-B246-A153-79FF04807627}"/>
              </a:ext>
            </a:extLst>
          </p:cNvPr>
          <p:cNvSpPr txBox="1"/>
          <p:nvPr/>
        </p:nvSpPr>
        <p:spPr>
          <a:xfrm>
            <a:off x="4324404" y="6041921"/>
            <a:ext cx="17286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Secure auctions</a:t>
            </a:r>
          </a:p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Secure voting</a:t>
            </a:r>
          </a:p>
        </p:txBody>
      </p:sp>
      <p:sp>
        <p:nvSpPr>
          <p:cNvPr id="76" name="Circular Arrow 75">
            <a:extLst>
              <a:ext uri="{FF2B5EF4-FFF2-40B4-BE49-F238E27FC236}">
                <a16:creationId xmlns:a16="http://schemas.microsoft.com/office/drawing/2014/main" id="{15B9CDB0-6FBA-C04B-A28F-CE6B9C890285}"/>
              </a:ext>
            </a:extLst>
          </p:cNvPr>
          <p:cNvSpPr/>
          <p:nvPr/>
        </p:nvSpPr>
        <p:spPr>
          <a:xfrm>
            <a:off x="7436641" y="1470160"/>
            <a:ext cx="1787226" cy="1726156"/>
          </a:xfrm>
          <a:prstGeom prst="circularArrow">
            <a:avLst>
              <a:gd name="adj1" fmla="val 6535"/>
              <a:gd name="adj2" fmla="val 1034925"/>
              <a:gd name="adj3" fmla="val 20457680"/>
              <a:gd name="adj4" fmla="val 10800000"/>
              <a:gd name="adj5" fmla="val 12500"/>
            </a:avLst>
          </a:prstGeom>
          <a:solidFill>
            <a:schemeClr val="bg1"/>
          </a:solidFill>
          <a:ln>
            <a:solidFill>
              <a:srgbClr val="5E7E47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6A0D3297-01FF-2D44-A259-C7A711203678}"/>
              </a:ext>
            </a:extLst>
          </p:cNvPr>
          <p:cNvSpPr/>
          <p:nvPr/>
        </p:nvSpPr>
        <p:spPr>
          <a:xfrm>
            <a:off x="6227364" y="3904587"/>
            <a:ext cx="1080179" cy="310678"/>
          </a:xfrm>
          <a:prstGeom prst="rect">
            <a:avLst/>
          </a:prstGeom>
          <a:solidFill>
            <a:schemeClr val="bg1"/>
          </a:solidFill>
          <a:ln>
            <a:solidFill>
              <a:srgbClr val="5E7E47"/>
            </a:solidFill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PT" sz="1050" dirty="0">
                <a:solidFill>
                  <a:srgbClr val="5E7E47"/>
                </a:solidFill>
                <a:latin typeface="Avenir Next LT Pro" panose="020B0504020202020204" pitchFamily="34" charset="77"/>
              </a:rPr>
              <a:t>Noise-resistant</a:t>
            </a:r>
          </a:p>
        </p:txBody>
      </p:sp>
      <p:sp>
        <p:nvSpPr>
          <p:cNvPr id="78" name="Bent Arrow 77">
            <a:extLst>
              <a:ext uri="{FF2B5EF4-FFF2-40B4-BE49-F238E27FC236}">
                <a16:creationId xmlns:a16="http://schemas.microsoft.com/office/drawing/2014/main" id="{7D209BF3-3771-D44D-B559-E4D4E39F692F}"/>
              </a:ext>
            </a:extLst>
          </p:cNvPr>
          <p:cNvSpPr/>
          <p:nvPr/>
        </p:nvSpPr>
        <p:spPr>
          <a:xfrm rot="5400000">
            <a:off x="7066245" y="4301141"/>
            <a:ext cx="928145" cy="358638"/>
          </a:xfrm>
          <a:prstGeom prst="bentArrow">
            <a:avLst>
              <a:gd name="adj1" fmla="val 25000"/>
              <a:gd name="adj2" fmla="val 37964"/>
              <a:gd name="adj3" fmla="val 50000"/>
              <a:gd name="adj4" fmla="val 43750"/>
            </a:avLst>
          </a:prstGeom>
          <a:solidFill>
            <a:schemeClr val="bg1"/>
          </a:solidFill>
          <a:ln>
            <a:solidFill>
              <a:srgbClr val="5E7E47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79" name="Down Arrow 78">
            <a:extLst>
              <a:ext uri="{FF2B5EF4-FFF2-40B4-BE49-F238E27FC236}">
                <a16:creationId xmlns:a16="http://schemas.microsoft.com/office/drawing/2014/main" id="{31A7C789-A409-DE45-845B-70B6E9076239}"/>
              </a:ext>
            </a:extLst>
          </p:cNvPr>
          <p:cNvSpPr/>
          <p:nvPr/>
        </p:nvSpPr>
        <p:spPr>
          <a:xfrm>
            <a:off x="7431199" y="5081693"/>
            <a:ext cx="256937" cy="940338"/>
          </a:xfrm>
          <a:prstGeom prst="downArrow">
            <a:avLst>
              <a:gd name="adj1" fmla="val 40801"/>
              <a:gd name="adj2" fmla="val 57267"/>
            </a:avLst>
          </a:prstGeom>
          <a:solidFill>
            <a:schemeClr val="bg1"/>
          </a:solidFill>
          <a:ln>
            <a:solidFill>
              <a:srgbClr val="5E7E47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2632168753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FD78D06-000C-FA49-A8EA-5E365362E832}"/>
              </a:ext>
            </a:extLst>
          </p:cNvPr>
          <p:cNvSpPr txBox="1"/>
          <p:nvPr/>
        </p:nvSpPr>
        <p:spPr>
          <a:xfrm>
            <a:off x="5222008" y="2844225"/>
            <a:ext cx="21104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sz="3200" dirty="0">
                <a:latin typeface="Avenir Next LT Pro" panose="020B0504020202020204" pitchFamily="34" charset="77"/>
              </a:rPr>
              <a:t>Thank you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AEA583-D0D2-BA47-8CF3-0BF0114AAC6B}"/>
              </a:ext>
            </a:extLst>
          </p:cNvPr>
          <p:cNvSpPr txBox="1"/>
          <p:nvPr/>
        </p:nvSpPr>
        <p:spPr>
          <a:xfrm>
            <a:off x="4524724" y="4389121"/>
            <a:ext cx="350501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1200" dirty="0">
                <a:effectLst/>
                <a:latin typeface="Avenir Next LT Pro" panose="020B0504020202020204" pitchFamily="34" charset="77"/>
              </a:rPr>
              <a:t>I acknowledge </a:t>
            </a:r>
            <a:r>
              <a:rPr lang="en-GB" sz="1200" dirty="0" err="1">
                <a:effectLst/>
                <a:latin typeface="Avenir Next LT Pro" panose="020B0504020202020204" pitchFamily="34" charset="77"/>
              </a:rPr>
              <a:t>Fundação</a:t>
            </a:r>
            <a:r>
              <a:rPr lang="en-GB" sz="1200" dirty="0">
                <a:effectLst/>
                <a:latin typeface="Avenir Next LT Pro" panose="020B0504020202020204" pitchFamily="34" charset="77"/>
              </a:rPr>
              <a:t> para a </a:t>
            </a:r>
            <a:r>
              <a:rPr lang="en-GB" sz="1200" dirty="0" err="1">
                <a:effectLst/>
                <a:latin typeface="Avenir Next LT Pro" panose="020B0504020202020204" pitchFamily="34" charset="77"/>
              </a:rPr>
              <a:t>Ci</a:t>
            </a:r>
            <a:r>
              <a:rPr lang="en-GB" sz="1200" dirty="0" err="1">
                <a:latin typeface="Avenir Next LT Pro" panose="020B0504020202020204" pitchFamily="34" charset="77"/>
              </a:rPr>
              <a:t>ê</a:t>
            </a:r>
            <a:r>
              <a:rPr lang="en-GB" sz="1200" dirty="0" err="1">
                <a:effectLst/>
                <a:latin typeface="Avenir Next LT Pro" panose="020B0504020202020204" pitchFamily="34" charset="77"/>
              </a:rPr>
              <a:t>ncia</a:t>
            </a:r>
            <a:r>
              <a:rPr lang="en-GB" sz="1200" dirty="0">
                <a:effectLst/>
                <a:latin typeface="Avenir Next LT Pro" panose="020B0504020202020204" pitchFamily="34" charset="77"/>
              </a:rPr>
              <a:t> e a </a:t>
            </a:r>
            <a:r>
              <a:rPr lang="en-GB" sz="1200" dirty="0" err="1">
                <a:effectLst/>
                <a:latin typeface="Avenir Next LT Pro" panose="020B0504020202020204" pitchFamily="34" charset="77"/>
              </a:rPr>
              <a:t>Tecnologia</a:t>
            </a:r>
            <a:r>
              <a:rPr lang="en-GB" sz="1200" dirty="0">
                <a:effectLst/>
                <a:latin typeface="Avenir Next LT Pro" panose="020B0504020202020204" pitchFamily="34" charset="77"/>
              </a:rPr>
              <a:t> (FCT, Portugal) for its support through the PhD grant SFRH/BD/ 144806/2019 in the context of the Doctoral Program in the Information Security (IS).</a:t>
            </a:r>
          </a:p>
        </p:txBody>
      </p:sp>
    </p:spTree>
    <p:extLst>
      <p:ext uri="{BB962C8B-B14F-4D97-AF65-F5344CB8AC3E}">
        <p14:creationId xmlns:p14="http://schemas.microsoft.com/office/powerpoint/2010/main" val="15164261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Motivation</a:t>
            </a:r>
          </a:p>
        </p:txBody>
      </p:sp>
      <p:pic>
        <p:nvPicPr>
          <p:cNvPr id="9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CE03CE94-B9D3-1E45-9515-DA7C134442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8BEAC99-8595-7E41-B721-EE11893C1F50}"/>
              </a:ext>
            </a:extLst>
          </p:cNvPr>
          <p:cNvSpPr txBox="1"/>
          <p:nvPr/>
        </p:nvSpPr>
        <p:spPr>
          <a:xfrm>
            <a:off x="5461000" y="1690688"/>
            <a:ext cx="127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2800" dirty="0">
                <a:latin typeface="Avenir Next LT Pro" panose="020B0504020202020204" pitchFamily="34" charset="77"/>
              </a:rPr>
              <a:t>SMC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A094C30-4018-DE49-81E3-167051EE8C19}"/>
              </a:ext>
            </a:extLst>
          </p:cNvPr>
          <p:cNvCxnSpPr>
            <a:cxnSpLocks/>
          </p:cNvCxnSpPr>
          <p:nvPr/>
        </p:nvCxnSpPr>
        <p:spPr>
          <a:xfrm>
            <a:off x="6096000" y="2459736"/>
            <a:ext cx="0" cy="401647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BD2FF937-53E1-0D46-BFE6-ED2FB43D7FA7}"/>
              </a:ext>
            </a:extLst>
          </p:cNvPr>
          <p:cNvSpPr txBox="1"/>
          <p:nvPr/>
        </p:nvSpPr>
        <p:spPr>
          <a:xfrm>
            <a:off x="433833" y="3218527"/>
            <a:ext cx="1605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2000" dirty="0">
                <a:latin typeface="Avenir Next LT Pro" panose="020B0504020202020204" pitchFamily="34" charset="77"/>
              </a:rPr>
              <a:t>Primitive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87054D0-C96B-9746-BB68-E2BB9943AA08}"/>
              </a:ext>
            </a:extLst>
          </p:cNvPr>
          <p:cNvSpPr txBox="1"/>
          <p:nvPr/>
        </p:nvSpPr>
        <p:spPr>
          <a:xfrm>
            <a:off x="3088585" y="3044999"/>
            <a:ext cx="16053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2000" dirty="0">
                <a:latin typeface="Avenir Next LT Pro" panose="020B0504020202020204" pitchFamily="34" charset="77"/>
              </a:rPr>
              <a:t>Oblivious Transfer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582152D-28CD-8348-B937-BCDDAF220907}"/>
              </a:ext>
            </a:extLst>
          </p:cNvPr>
          <p:cNvSpPr txBox="1"/>
          <p:nvPr/>
        </p:nvSpPr>
        <p:spPr>
          <a:xfrm>
            <a:off x="7498023" y="2891110"/>
            <a:ext cx="160539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2000" dirty="0">
                <a:latin typeface="Avenir Next LT Pro" panose="020B0504020202020204" pitchFamily="34" charset="77"/>
              </a:rPr>
              <a:t>Oblivious Linear Evaluation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56369AF-6094-5243-8027-CA408D735E3D}"/>
              </a:ext>
            </a:extLst>
          </p:cNvPr>
          <p:cNvGrpSpPr/>
          <p:nvPr/>
        </p:nvGrpSpPr>
        <p:grpSpPr>
          <a:xfrm>
            <a:off x="3423854" y="4544502"/>
            <a:ext cx="932820" cy="932820"/>
            <a:chOff x="2955279" y="2965308"/>
            <a:chExt cx="1872000" cy="1872000"/>
          </a:xfrm>
        </p:grpSpPr>
        <p:pic>
          <p:nvPicPr>
            <p:cNvPr id="21" name="Picture 20" descr="Diagram, schematic&#10;&#10;Description automatically generated">
              <a:extLst>
                <a:ext uri="{FF2B5EF4-FFF2-40B4-BE49-F238E27FC236}">
                  <a16:creationId xmlns:a16="http://schemas.microsoft.com/office/drawing/2014/main" id="{D13EF960-944D-D74C-8ED9-5F8FA35BD68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62207" y="3446516"/>
              <a:ext cx="1605392" cy="945742"/>
            </a:xfrm>
            <a:prstGeom prst="rect">
              <a:avLst/>
            </a:prstGeom>
          </p:spPr>
        </p:pic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B2BD31AF-34DA-3E4A-8E0D-09CCD6EDE29B}"/>
                </a:ext>
              </a:extLst>
            </p:cNvPr>
            <p:cNvSpPr/>
            <p:nvPr/>
          </p:nvSpPr>
          <p:spPr>
            <a:xfrm>
              <a:off x="2955279" y="2965308"/>
              <a:ext cx="1872000" cy="1872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4A506D6-7A42-8B48-A604-ECA7202D800E}"/>
              </a:ext>
            </a:extLst>
          </p:cNvPr>
          <p:cNvGrpSpPr/>
          <p:nvPr/>
        </p:nvGrpSpPr>
        <p:grpSpPr>
          <a:xfrm>
            <a:off x="7833292" y="4544502"/>
            <a:ext cx="932820" cy="932820"/>
            <a:chOff x="7364721" y="2983387"/>
            <a:chExt cx="1872000" cy="1872000"/>
          </a:xfrm>
        </p:grpSpPr>
        <p:pic>
          <p:nvPicPr>
            <p:cNvPr id="26" name="Picture 25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F7269F34-4350-3244-9B6A-BF0714B0EE2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782235" y="3429000"/>
              <a:ext cx="1036971" cy="944616"/>
            </a:xfrm>
            <a:prstGeom prst="rect">
              <a:avLst/>
            </a:prstGeom>
          </p:spPr>
        </p:pic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4E4A4228-50E9-3A44-84F7-3DF15F675686}"/>
                </a:ext>
              </a:extLst>
            </p:cNvPr>
            <p:cNvSpPr/>
            <p:nvPr/>
          </p:nvSpPr>
          <p:spPr>
            <a:xfrm>
              <a:off x="7364721" y="2983387"/>
              <a:ext cx="1872000" cy="1872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99830B3A-7426-3248-9F05-27579D55B767}"/>
              </a:ext>
            </a:extLst>
          </p:cNvPr>
          <p:cNvSpPr txBox="1"/>
          <p:nvPr/>
        </p:nvSpPr>
        <p:spPr>
          <a:xfrm>
            <a:off x="432817" y="4820374"/>
            <a:ext cx="1605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2000" dirty="0">
                <a:latin typeface="Avenir Next LT Pro" panose="020B0504020202020204" pitchFamily="34" charset="77"/>
              </a:rPr>
              <a:t>Circuit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FA47141-C034-2343-8273-9A5C1F36CDC0}"/>
              </a:ext>
            </a:extLst>
          </p:cNvPr>
          <p:cNvCxnSpPr/>
          <p:nvPr/>
        </p:nvCxnSpPr>
        <p:spPr>
          <a:xfrm>
            <a:off x="447039" y="4416552"/>
            <a:ext cx="10597896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D210A35-5317-B44B-921C-43B35E251185}"/>
              </a:ext>
            </a:extLst>
          </p:cNvPr>
          <p:cNvCxnSpPr/>
          <p:nvPr/>
        </p:nvCxnSpPr>
        <p:spPr>
          <a:xfrm>
            <a:off x="432817" y="5605338"/>
            <a:ext cx="10597896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41868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Motivation</a:t>
            </a:r>
          </a:p>
        </p:txBody>
      </p:sp>
      <p:pic>
        <p:nvPicPr>
          <p:cNvPr id="9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CE03CE94-B9D3-1E45-9515-DA7C134442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8BEAC99-8595-7E41-B721-EE11893C1F50}"/>
              </a:ext>
            </a:extLst>
          </p:cNvPr>
          <p:cNvSpPr txBox="1"/>
          <p:nvPr/>
        </p:nvSpPr>
        <p:spPr>
          <a:xfrm>
            <a:off x="5461000" y="1690688"/>
            <a:ext cx="127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2800" dirty="0">
                <a:latin typeface="Avenir Next LT Pro" panose="020B0504020202020204" pitchFamily="34" charset="77"/>
              </a:rPr>
              <a:t>SMC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98D7D61-6796-4D45-8E8D-09B9DA055F8F}"/>
              </a:ext>
            </a:extLst>
          </p:cNvPr>
          <p:cNvGrpSpPr/>
          <p:nvPr/>
        </p:nvGrpSpPr>
        <p:grpSpPr>
          <a:xfrm>
            <a:off x="3423854" y="4544502"/>
            <a:ext cx="932820" cy="932820"/>
            <a:chOff x="2955279" y="2965308"/>
            <a:chExt cx="1872000" cy="1872000"/>
          </a:xfrm>
        </p:grpSpPr>
        <p:pic>
          <p:nvPicPr>
            <p:cNvPr id="12" name="Picture 11" descr="Diagram, schematic&#10;&#10;Description automatically generated">
              <a:extLst>
                <a:ext uri="{FF2B5EF4-FFF2-40B4-BE49-F238E27FC236}">
                  <a16:creationId xmlns:a16="http://schemas.microsoft.com/office/drawing/2014/main" id="{78AC0627-7E7E-114C-86E9-440F5CC0CD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62207" y="3446516"/>
              <a:ext cx="1605392" cy="945742"/>
            </a:xfrm>
            <a:prstGeom prst="rect">
              <a:avLst/>
            </a:prstGeom>
          </p:spPr>
        </p:pic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283B13A-C503-8F46-BFC2-AA36C1C07853}"/>
                </a:ext>
              </a:extLst>
            </p:cNvPr>
            <p:cNvSpPr/>
            <p:nvPr/>
          </p:nvSpPr>
          <p:spPr>
            <a:xfrm>
              <a:off x="2955279" y="2965308"/>
              <a:ext cx="1872000" cy="1872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BAF6A0F-8A11-3A4E-BA23-D1CBDDBB3BD2}"/>
              </a:ext>
            </a:extLst>
          </p:cNvPr>
          <p:cNvGrpSpPr/>
          <p:nvPr/>
        </p:nvGrpSpPr>
        <p:grpSpPr>
          <a:xfrm>
            <a:off x="7833292" y="4544502"/>
            <a:ext cx="932820" cy="932820"/>
            <a:chOff x="7364721" y="2983387"/>
            <a:chExt cx="1872000" cy="1872000"/>
          </a:xfrm>
        </p:grpSpPr>
        <p:pic>
          <p:nvPicPr>
            <p:cNvPr id="6" name="Picture 5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08428C13-52EC-7A4E-83F4-CB5EA2A3240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782235" y="3429000"/>
              <a:ext cx="1036971" cy="944616"/>
            </a:xfrm>
            <a:prstGeom prst="rect">
              <a:avLst/>
            </a:prstGeom>
          </p:spPr>
        </p:pic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00F1FE80-DC51-0F48-B472-069DFE925199}"/>
                </a:ext>
              </a:extLst>
            </p:cNvPr>
            <p:cNvSpPr/>
            <p:nvPr/>
          </p:nvSpPr>
          <p:spPr>
            <a:xfrm>
              <a:off x="7364721" y="2983387"/>
              <a:ext cx="1872000" cy="1872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8B70DD96-29D5-B54D-8669-5DEE059C5856}"/>
              </a:ext>
            </a:extLst>
          </p:cNvPr>
          <p:cNvSpPr txBox="1"/>
          <p:nvPr/>
        </p:nvSpPr>
        <p:spPr>
          <a:xfrm>
            <a:off x="432817" y="4820374"/>
            <a:ext cx="1605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2000" dirty="0">
                <a:latin typeface="Avenir Next LT Pro" panose="020B0504020202020204" pitchFamily="34" charset="77"/>
              </a:rPr>
              <a:t>Circuit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DBE273B-98A9-7E45-A5B2-3B7B14C715B0}"/>
              </a:ext>
            </a:extLst>
          </p:cNvPr>
          <p:cNvCxnSpPr/>
          <p:nvPr/>
        </p:nvCxnSpPr>
        <p:spPr>
          <a:xfrm>
            <a:off x="447039" y="4416552"/>
            <a:ext cx="10597896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148E78B-AF76-5C41-821F-A44E9E980375}"/>
              </a:ext>
            </a:extLst>
          </p:cNvPr>
          <p:cNvCxnSpPr/>
          <p:nvPr/>
        </p:nvCxnSpPr>
        <p:spPr>
          <a:xfrm>
            <a:off x="432817" y="5605338"/>
            <a:ext cx="10597896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C315049-B747-F647-B867-E7FC5CBB5594}"/>
              </a:ext>
            </a:extLst>
          </p:cNvPr>
          <p:cNvCxnSpPr>
            <a:cxnSpLocks/>
          </p:cNvCxnSpPr>
          <p:nvPr/>
        </p:nvCxnSpPr>
        <p:spPr>
          <a:xfrm>
            <a:off x="3867912" y="2459736"/>
            <a:ext cx="0" cy="1819656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787054D0-C96B-9746-BB68-E2BB9943AA08}"/>
              </a:ext>
            </a:extLst>
          </p:cNvPr>
          <p:cNvSpPr txBox="1"/>
          <p:nvPr/>
        </p:nvSpPr>
        <p:spPr>
          <a:xfrm>
            <a:off x="3088585" y="3044999"/>
            <a:ext cx="1605391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sz="20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Oblivious Transfer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D2E8976-94D3-6D4D-BB1F-4905FA714BA3}"/>
              </a:ext>
            </a:extLst>
          </p:cNvPr>
          <p:cNvCxnSpPr>
            <a:cxnSpLocks/>
          </p:cNvCxnSpPr>
          <p:nvPr/>
        </p:nvCxnSpPr>
        <p:spPr>
          <a:xfrm>
            <a:off x="8306580" y="2459736"/>
            <a:ext cx="0" cy="1819656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5582152D-28CD-8348-B937-BCDDAF220907}"/>
              </a:ext>
            </a:extLst>
          </p:cNvPr>
          <p:cNvSpPr txBox="1"/>
          <p:nvPr/>
        </p:nvSpPr>
        <p:spPr>
          <a:xfrm>
            <a:off x="7498023" y="2891110"/>
            <a:ext cx="1605391" cy="101566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sz="20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Oblivious Linear Evaluation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B3AF52F-CFE7-FD48-BDDC-CAE9D6E42A4C}"/>
              </a:ext>
            </a:extLst>
          </p:cNvPr>
          <p:cNvSpPr txBox="1"/>
          <p:nvPr/>
        </p:nvSpPr>
        <p:spPr>
          <a:xfrm>
            <a:off x="4324404" y="2342495"/>
            <a:ext cx="910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5EA5C7"/>
                </a:solidFill>
                <a:latin typeface="Avenir Next LT Pro" panose="020B0504020202020204" pitchFamily="34" charset="77"/>
              </a:rPr>
              <a:t>Classic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52145A7-5078-E148-9E2A-7A0D6844B8DE}"/>
              </a:ext>
            </a:extLst>
          </p:cNvPr>
          <p:cNvSpPr txBox="1"/>
          <p:nvPr/>
        </p:nvSpPr>
        <p:spPr>
          <a:xfrm>
            <a:off x="8710858" y="2333825"/>
            <a:ext cx="910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5EA5C7"/>
                </a:solidFill>
                <a:latin typeface="Avenir Next LT Pro" panose="020B0504020202020204" pitchFamily="34" charset="77"/>
              </a:rPr>
              <a:t>Classic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0A54BEA-6D8A-734D-9BB4-B99403E10DD8}"/>
              </a:ext>
            </a:extLst>
          </p:cNvPr>
          <p:cNvSpPr txBox="1"/>
          <p:nvPr/>
        </p:nvSpPr>
        <p:spPr>
          <a:xfrm>
            <a:off x="433833" y="3218527"/>
            <a:ext cx="1605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2000" dirty="0">
                <a:latin typeface="Avenir Next LT Pro" panose="020B0504020202020204" pitchFamily="34" charset="77"/>
              </a:rPr>
              <a:t>Primitive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8950610-34CD-5A40-A4B6-A6CFC0BD1EFB}"/>
              </a:ext>
            </a:extLst>
          </p:cNvPr>
          <p:cNvCxnSpPr>
            <a:cxnSpLocks/>
          </p:cNvCxnSpPr>
          <p:nvPr/>
        </p:nvCxnSpPr>
        <p:spPr>
          <a:xfrm>
            <a:off x="6096000" y="2459736"/>
            <a:ext cx="0" cy="401647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88889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Motivation</a:t>
            </a:r>
          </a:p>
        </p:txBody>
      </p:sp>
      <p:pic>
        <p:nvPicPr>
          <p:cNvPr id="9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CE03CE94-B9D3-1E45-9515-DA7C134442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8BEAC99-8595-7E41-B721-EE11893C1F50}"/>
              </a:ext>
            </a:extLst>
          </p:cNvPr>
          <p:cNvSpPr txBox="1"/>
          <p:nvPr/>
        </p:nvSpPr>
        <p:spPr>
          <a:xfrm>
            <a:off x="5461000" y="1690688"/>
            <a:ext cx="127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2800" dirty="0">
                <a:latin typeface="Avenir Next LT Pro" panose="020B0504020202020204" pitchFamily="34" charset="77"/>
              </a:rPr>
              <a:t>SMC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98D7D61-6796-4D45-8E8D-09B9DA055F8F}"/>
              </a:ext>
            </a:extLst>
          </p:cNvPr>
          <p:cNvGrpSpPr/>
          <p:nvPr/>
        </p:nvGrpSpPr>
        <p:grpSpPr>
          <a:xfrm>
            <a:off x="3423854" y="4544502"/>
            <a:ext cx="932820" cy="932820"/>
            <a:chOff x="2955279" y="2965308"/>
            <a:chExt cx="1872000" cy="1872000"/>
          </a:xfrm>
        </p:grpSpPr>
        <p:pic>
          <p:nvPicPr>
            <p:cNvPr id="12" name="Picture 11" descr="Diagram, schematic&#10;&#10;Description automatically generated">
              <a:extLst>
                <a:ext uri="{FF2B5EF4-FFF2-40B4-BE49-F238E27FC236}">
                  <a16:creationId xmlns:a16="http://schemas.microsoft.com/office/drawing/2014/main" id="{78AC0627-7E7E-114C-86E9-440F5CC0CD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62207" y="3446516"/>
              <a:ext cx="1605392" cy="945742"/>
            </a:xfrm>
            <a:prstGeom prst="rect">
              <a:avLst/>
            </a:prstGeom>
          </p:spPr>
        </p:pic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283B13A-C503-8F46-BFC2-AA36C1C07853}"/>
                </a:ext>
              </a:extLst>
            </p:cNvPr>
            <p:cNvSpPr/>
            <p:nvPr/>
          </p:nvSpPr>
          <p:spPr>
            <a:xfrm>
              <a:off x="2955279" y="2965308"/>
              <a:ext cx="1872000" cy="1872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BAF6A0F-8A11-3A4E-BA23-D1CBDDBB3BD2}"/>
              </a:ext>
            </a:extLst>
          </p:cNvPr>
          <p:cNvGrpSpPr/>
          <p:nvPr/>
        </p:nvGrpSpPr>
        <p:grpSpPr>
          <a:xfrm>
            <a:off x="7833292" y="4544502"/>
            <a:ext cx="932820" cy="932820"/>
            <a:chOff x="7364721" y="2983387"/>
            <a:chExt cx="1872000" cy="1872000"/>
          </a:xfrm>
        </p:grpSpPr>
        <p:pic>
          <p:nvPicPr>
            <p:cNvPr id="6" name="Picture 5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08428C13-52EC-7A4E-83F4-CB5EA2A3240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782235" y="3429000"/>
              <a:ext cx="1036971" cy="944616"/>
            </a:xfrm>
            <a:prstGeom prst="rect">
              <a:avLst/>
            </a:prstGeom>
          </p:spPr>
        </p:pic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00F1FE80-DC51-0F48-B472-069DFE925199}"/>
                </a:ext>
              </a:extLst>
            </p:cNvPr>
            <p:cNvSpPr/>
            <p:nvPr/>
          </p:nvSpPr>
          <p:spPr>
            <a:xfrm>
              <a:off x="7364721" y="2983387"/>
              <a:ext cx="1872000" cy="1872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8B70DD96-29D5-B54D-8669-5DEE059C5856}"/>
              </a:ext>
            </a:extLst>
          </p:cNvPr>
          <p:cNvSpPr txBox="1"/>
          <p:nvPr/>
        </p:nvSpPr>
        <p:spPr>
          <a:xfrm>
            <a:off x="432817" y="4820374"/>
            <a:ext cx="1605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2000" dirty="0">
                <a:latin typeface="Avenir Next LT Pro" panose="020B0504020202020204" pitchFamily="34" charset="77"/>
              </a:rPr>
              <a:t>Circuit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DBE273B-98A9-7E45-A5B2-3B7B14C715B0}"/>
              </a:ext>
            </a:extLst>
          </p:cNvPr>
          <p:cNvCxnSpPr/>
          <p:nvPr/>
        </p:nvCxnSpPr>
        <p:spPr>
          <a:xfrm>
            <a:off x="447039" y="4416552"/>
            <a:ext cx="10597896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148E78B-AF76-5C41-821F-A44E9E980375}"/>
              </a:ext>
            </a:extLst>
          </p:cNvPr>
          <p:cNvCxnSpPr/>
          <p:nvPr/>
        </p:nvCxnSpPr>
        <p:spPr>
          <a:xfrm>
            <a:off x="432817" y="5605338"/>
            <a:ext cx="10597896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C315049-B747-F647-B867-E7FC5CBB5594}"/>
              </a:ext>
            </a:extLst>
          </p:cNvPr>
          <p:cNvCxnSpPr>
            <a:cxnSpLocks/>
          </p:cNvCxnSpPr>
          <p:nvPr/>
        </p:nvCxnSpPr>
        <p:spPr>
          <a:xfrm>
            <a:off x="3867912" y="2459736"/>
            <a:ext cx="0" cy="1819656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787054D0-C96B-9746-BB68-E2BB9943AA08}"/>
              </a:ext>
            </a:extLst>
          </p:cNvPr>
          <p:cNvSpPr txBox="1"/>
          <p:nvPr/>
        </p:nvSpPr>
        <p:spPr>
          <a:xfrm>
            <a:off x="3088585" y="3044999"/>
            <a:ext cx="1605391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sz="20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Oblivious Transfer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D2E8976-94D3-6D4D-BB1F-4905FA714BA3}"/>
              </a:ext>
            </a:extLst>
          </p:cNvPr>
          <p:cNvCxnSpPr>
            <a:cxnSpLocks/>
          </p:cNvCxnSpPr>
          <p:nvPr/>
        </p:nvCxnSpPr>
        <p:spPr>
          <a:xfrm>
            <a:off x="8306580" y="2459736"/>
            <a:ext cx="0" cy="1819656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5582152D-28CD-8348-B937-BCDDAF220907}"/>
              </a:ext>
            </a:extLst>
          </p:cNvPr>
          <p:cNvSpPr txBox="1"/>
          <p:nvPr/>
        </p:nvSpPr>
        <p:spPr>
          <a:xfrm>
            <a:off x="7498023" y="2891110"/>
            <a:ext cx="1605391" cy="101566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sz="20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Oblivious Linear Evaluation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945822-265C-D447-B055-C73E411291E0}"/>
              </a:ext>
            </a:extLst>
          </p:cNvPr>
          <p:cNvSpPr txBox="1"/>
          <p:nvPr/>
        </p:nvSpPr>
        <p:spPr>
          <a:xfrm>
            <a:off x="2280296" y="2333826"/>
            <a:ext cx="1183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E97E47"/>
                </a:solidFill>
                <a:latin typeface="Avenir Next LT Pro" panose="020B0504020202020204" pitchFamily="34" charset="77"/>
              </a:rPr>
              <a:t>Quantum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EBAA6C2-560B-F843-84FD-1E3695C1BA01}"/>
              </a:ext>
            </a:extLst>
          </p:cNvPr>
          <p:cNvSpPr txBox="1"/>
          <p:nvPr/>
        </p:nvSpPr>
        <p:spPr>
          <a:xfrm>
            <a:off x="6718964" y="2338933"/>
            <a:ext cx="1183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E97E47"/>
                </a:solidFill>
                <a:latin typeface="Avenir Next LT Pro" panose="020B0504020202020204" pitchFamily="34" charset="77"/>
              </a:rPr>
              <a:t>Quantum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B3AF52F-CFE7-FD48-BDDC-CAE9D6E42A4C}"/>
              </a:ext>
            </a:extLst>
          </p:cNvPr>
          <p:cNvSpPr txBox="1"/>
          <p:nvPr/>
        </p:nvSpPr>
        <p:spPr>
          <a:xfrm>
            <a:off x="4324404" y="2342495"/>
            <a:ext cx="910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5EA5C7"/>
                </a:solidFill>
                <a:latin typeface="Avenir Next LT Pro" panose="020B0504020202020204" pitchFamily="34" charset="77"/>
              </a:rPr>
              <a:t>Classic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52145A7-5078-E148-9E2A-7A0D6844B8DE}"/>
              </a:ext>
            </a:extLst>
          </p:cNvPr>
          <p:cNvSpPr txBox="1"/>
          <p:nvPr/>
        </p:nvSpPr>
        <p:spPr>
          <a:xfrm>
            <a:off x="8710858" y="2333825"/>
            <a:ext cx="910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5EA5C7"/>
                </a:solidFill>
                <a:latin typeface="Avenir Next LT Pro" panose="020B0504020202020204" pitchFamily="34" charset="77"/>
              </a:rPr>
              <a:t>Classic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0A54BEA-6D8A-734D-9BB4-B99403E10DD8}"/>
              </a:ext>
            </a:extLst>
          </p:cNvPr>
          <p:cNvSpPr txBox="1"/>
          <p:nvPr/>
        </p:nvSpPr>
        <p:spPr>
          <a:xfrm>
            <a:off x="433833" y="3218527"/>
            <a:ext cx="1605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2000" dirty="0">
                <a:latin typeface="Avenir Next LT Pro" panose="020B0504020202020204" pitchFamily="34" charset="77"/>
              </a:rPr>
              <a:t>Primitive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8950610-34CD-5A40-A4B6-A6CFC0BD1EFB}"/>
              </a:ext>
            </a:extLst>
          </p:cNvPr>
          <p:cNvCxnSpPr>
            <a:cxnSpLocks/>
          </p:cNvCxnSpPr>
          <p:nvPr/>
        </p:nvCxnSpPr>
        <p:spPr>
          <a:xfrm>
            <a:off x="6096000" y="2459736"/>
            <a:ext cx="0" cy="401647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90887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Motivation</a:t>
            </a:r>
          </a:p>
        </p:txBody>
      </p:sp>
      <p:pic>
        <p:nvPicPr>
          <p:cNvPr id="9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CE03CE94-B9D3-1E45-9515-DA7C134442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8BEAC99-8595-7E41-B721-EE11893C1F50}"/>
              </a:ext>
            </a:extLst>
          </p:cNvPr>
          <p:cNvSpPr txBox="1"/>
          <p:nvPr/>
        </p:nvSpPr>
        <p:spPr>
          <a:xfrm>
            <a:off x="5461000" y="1690688"/>
            <a:ext cx="127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2800" dirty="0">
                <a:latin typeface="Avenir Next LT Pro" panose="020B0504020202020204" pitchFamily="34" charset="77"/>
              </a:rPr>
              <a:t>SMC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98D7D61-6796-4D45-8E8D-09B9DA055F8F}"/>
              </a:ext>
            </a:extLst>
          </p:cNvPr>
          <p:cNvGrpSpPr/>
          <p:nvPr/>
        </p:nvGrpSpPr>
        <p:grpSpPr>
          <a:xfrm>
            <a:off x="3423854" y="4544502"/>
            <a:ext cx="932820" cy="932820"/>
            <a:chOff x="2955279" y="2965308"/>
            <a:chExt cx="1872000" cy="1872000"/>
          </a:xfrm>
        </p:grpSpPr>
        <p:pic>
          <p:nvPicPr>
            <p:cNvPr id="12" name="Picture 11" descr="Diagram, schematic&#10;&#10;Description automatically generated">
              <a:extLst>
                <a:ext uri="{FF2B5EF4-FFF2-40B4-BE49-F238E27FC236}">
                  <a16:creationId xmlns:a16="http://schemas.microsoft.com/office/drawing/2014/main" id="{78AC0627-7E7E-114C-86E9-440F5CC0CD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62207" y="3446516"/>
              <a:ext cx="1605392" cy="945742"/>
            </a:xfrm>
            <a:prstGeom prst="rect">
              <a:avLst/>
            </a:prstGeom>
          </p:spPr>
        </p:pic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283B13A-C503-8F46-BFC2-AA36C1C07853}"/>
                </a:ext>
              </a:extLst>
            </p:cNvPr>
            <p:cNvSpPr/>
            <p:nvPr/>
          </p:nvSpPr>
          <p:spPr>
            <a:xfrm>
              <a:off x="2955279" y="2965308"/>
              <a:ext cx="1872000" cy="1872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BAF6A0F-8A11-3A4E-BA23-D1CBDDBB3BD2}"/>
              </a:ext>
            </a:extLst>
          </p:cNvPr>
          <p:cNvGrpSpPr/>
          <p:nvPr/>
        </p:nvGrpSpPr>
        <p:grpSpPr>
          <a:xfrm>
            <a:off x="7833292" y="4544502"/>
            <a:ext cx="932820" cy="932820"/>
            <a:chOff x="7364721" y="2983387"/>
            <a:chExt cx="1872000" cy="1872000"/>
          </a:xfrm>
        </p:grpSpPr>
        <p:pic>
          <p:nvPicPr>
            <p:cNvPr id="6" name="Picture 5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08428C13-52EC-7A4E-83F4-CB5EA2A3240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782235" y="3429000"/>
              <a:ext cx="1036971" cy="944616"/>
            </a:xfrm>
            <a:prstGeom prst="rect">
              <a:avLst/>
            </a:prstGeom>
          </p:spPr>
        </p:pic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00F1FE80-DC51-0F48-B472-069DFE925199}"/>
                </a:ext>
              </a:extLst>
            </p:cNvPr>
            <p:cNvSpPr/>
            <p:nvPr/>
          </p:nvSpPr>
          <p:spPr>
            <a:xfrm>
              <a:off x="7364721" y="2983387"/>
              <a:ext cx="1872000" cy="1872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8B70DD96-29D5-B54D-8669-5DEE059C5856}"/>
              </a:ext>
            </a:extLst>
          </p:cNvPr>
          <p:cNvSpPr txBox="1"/>
          <p:nvPr/>
        </p:nvSpPr>
        <p:spPr>
          <a:xfrm>
            <a:off x="432817" y="4820374"/>
            <a:ext cx="1605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2000" dirty="0">
                <a:latin typeface="Avenir Next LT Pro" panose="020B0504020202020204" pitchFamily="34" charset="77"/>
              </a:rPr>
              <a:t>Circuit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DBE273B-98A9-7E45-A5B2-3B7B14C715B0}"/>
              </a:ext>
            </a:extLst>
          </p:cNvPr>
          <p:cNvCxnSpPr/>
          <p:nvPr/>
        </p:nvCxnSpPr>
        <p:spPr>
          <a:xfrm>
            <a:off x="447039" y="4416552"/>
            <a:ext cx="10597896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148E78B-AF76-5C41-821F-A44E9E980375}"/>
              </a:ext>
            </a:extLst>
          </p:cNvPr>
          <p:cNvCxnSpPr/>
          <p:nvPr/>
        </p:nvCxnSpPr>
        <p:spPr>
          <a:xfrm>
            <a:off x="432817" y="5605338"/>
            <a:ext cx="10597896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C315049-B747-F647-B867-E7FC5CBB5594}"/>
              </a:ext>
            </a:extLst>
          </p:cNvPr>
          <p:cNvCxnSpPr>
            <a:cxnSpLocks/>
          </p:cNvCxnSpPr>
          <p:nvPr/>
        </p:nvCxnSpPr>
        <p:spPr>
          <a:xfrm>
            <a:off x="3867912" y="2459736"/>
            <a:ext cx="0" cy="1819656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787054D0-C96B-9746-BB68-E2BB9943AA08}"/>
              </a:ext>
            </a:extLst>
          </p:cNvPr>
          <p:cNvSpPr txBox="1"/>
          <p:nvPr/>
        </p:nvSpPr>
        <p:spPr>
          <a:xfrm>
            <a:off x="3088585" y="3044999"/>
            <a:ext cx="1605391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sz="20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Oblivious Transfer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D2E8976-94D3-6D4D-BB1F-4905FA714BA3}"/>
              </a:ext>
            </a:extLst>
          </p:cNvPr>
          <p:cNvCxnSpPr>
            <a:cxnSpLocks/>
          </p:cNvCxnSpPr>
          <p:nvPr/>
        </p:nvCxnSpPr>
        <p:spPr>
          <a:xfrm>
            <a:off x="8306580" y="2459736"/>
            <a:ext cx="0" cy="1819656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5582152D-28CD-8348-B937-BCDDAF220907}"/>
              </a:ext>
            </a:extLst>
          </p:cNvPr>
          <p:cNvSpPr txBox="1"/>
          <p:nvPr/>
        </p:nvSpPr>
        <p:spPr>
          <a:xfrm>
            <a:off x="7498023" y="2891110"/>
            <a:ext cx="1605391" cy="101566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sz="20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Oblivious Linear Evaluation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945822-265C-D447-B055-C73E411291E0}"/>
              </a:ext>
            </a:extLst>
          </p:cNvPr>
          <p:cNvSpPr txBox="1"/>
          <p:nvPr/>
        </p:nvSpPr>
        <p:spPr>
          <a:xfrm>
            <a:off x="2280296" y="2333826"/>
            <a:ext cx="1183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E97E47"/>
                </a:solidFill>
                <a:latin typeface="Avenir Next LT Pro" panose="020B0504020202020204" pitchFamily="34" charset="77"/>
              </a:rPr>
              <a:t>Quantum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EBAA6C2-560B-F843-84FD-1E3695C1BA01}"/>
              </a:ext>
            </a:extLst>
          </p:cNvPr>
          <p:cNvSpPr txBox="1"/>
          <p:nvPr/>
        </p:nvSpPr>
        <p:spPr>
          <a:xfrm>
            <a:off x="6718964" y="2338933"/>
            <a:ext cx="1183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E97E47"/>
                </a:solidFill>
                <a:latin typeface="Avenir Next LT Pro" panose="020B0504020202020204" pitchFamily="34" charset="77"/>
              </a:rPr>
              <a:t>Quantum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B3AF52F-CFE7-FD48-BDDC-CAE9D6E42A4C}"/>
              </a:ext>
            </a:extLst>
          </p:cNvPr>
          <p:cNvSpPr txBox="1"/>
          <p:nvPr/>
        </p:nvSpPr>
        <p:spPr>
          <a:xfrm>
            <a:off x="4324404" y="2342495"/>
            <a:ext cx="910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5EA5C7"/>
                </a:solidFill>
                <a:latin typeface="Avenir Next LT Pro" panose="020B0504020202020204" pitchFamily="34" charset="77"/>
              </a:rPr>
              <a:t>Classic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52145A7-5078-E148-9E2A-7A0D6844B8DE}"/>
              </a:ext>
            </a:extLst>
          </p:cNvPr>
          <p:cNvSpPr txBox="1"/>
          <p:nvPr/>
        </p:nvSpPr>
        <p:spPr>
          <a:xfrm>
            <a:off x="8710858" y="2333825"/>
            <a:ext cx="910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5EA5C7"/>
                </a:solidFill>
                <a:latin typeface="Avenir Next LT Pro" panose="020B0504020202020204" pitchFamily="34" charset="77"/>
              </a:rPr>
              <a:t>Classic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AED80B-58A3-9348-BF75-5BD06E15B26B}"/>
              </a:ext>
            </a:extLst>
          </p:cNvPr>
          <p:cNvSpPr txBox="1"/>
          <p:nvPr/>
        </p:nvSpPr>
        <p:spPr>
          <a:xfrm>
            <a:off x="1676400" y="2844875"/>
            <a:ext cx="17872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600" dirty="0">
                <a:solidFill>
                  <a:srgbClr val="E97E47"/>
                </a:solidFill>
                <a:latin typeface="Avenir Next LT Pro" panose="020B0504020202020204" pitchFamily="34" charset="77"/>
              </a:rPr>
              <a:t>[BBCS’91] 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0A54BEA-6D8A-734D-9BB4-B99403E10DD8}"/>
              </a:ext>
            </a:extLst>
          </p:cNvPr>
          <p:cNvSpPr txBox="1"/>
          <p:nvPr/>
        </p:nvSpPr>
        <p:spPr>
          <a:xfrm>
            <a:off x="433833" y="3218527"/>
            <a:ext cx="1605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2000" dirty="0">
                <a:latin typeface="Avenir Next LT Pro" panose="020B0504020202020204" pitchFamily="34" charset="77"/>
              </a:rPr>
              <a:t>Primitive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8950610-34CD-5A40-A4B6-A6CFC0BD1EFB}"/>
              </a:ext>
            </a:extLst>
          </p:cNvPr>
          <p:cNvCxnSpPr>
            <a:cxnSpLocks/>
          </p:cNvCxnSpPr>
          <p:nvPr/>
        </p:nvCxnSpPr>
        <p:spPr>
          <a:xfrm>
            <a:off x="6096000" y="2459736"/>
            <a:ext cx="0" cy="401647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73033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Motivation</a:t>
            </a:r>
          </a:p>
        </p:txBody>
      </p:sp>
      <p:pic>
        <p:nvPicPr>
          <p:cNvPr id="9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CE03CE94-B9D3-1E45-9515-DA7C134442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8BEAC99-8595-7E41-B721-EE11893C1F50}"/>
              </a:ext>
            </a:extLst>
          </p:cNvPr>
          <p:cNvSpPr txBox="1"/>
          <p:nvPr/>
        </p:nvSpPr>
        <p:spPr>
          <a:xfrm>
            <a:off x="5461000" y="1690688"/>
            <a:ext cx="127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2800" dirty="0">
                <a:latin typeface="Avenir Next LT Pro" panose="020B0504020202020204" pitchFamily="34" charset="77"/>
              </a:rPr>
              <a:t>SMC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98D7D61-6796-4D45-8E8D-09B9DA055F8F}"/>
              </a:ext>
            </a:extLst>
          </p:cNvPr>
          <p:cNvGrpSpPr/>
          <p:nvPr/>
        </p:nvGrpSpPr>
        <p:grpSpPr>
          <a:xfrm>
            <a:off x="3423854" y="4544502"/>
            <a:ext cx="932820" cy="932820"/>
            <a:chOff x="2955279" y="2965308"/>
            <a:chExt cx="1872000" cy="1872000"/>
          </a:xfrm>
        </p:grpSpPr>
        <p:pic>
          <p:nvPicPr>
            <p:cNvPr id="12" name="Picture 11" descr="Diagram, schematic&#10;&#10;Description automatically generated">
              <a:extLst>
                <a:ext uri="{FF2B5EF4-FFF2-40B4-BE49-F238E27FC236}">
                  <a16:creationId xmlns:a16="http://schemas.microsoft.com/office/drawing/2014/main" id="{78AC0627-7E7E-114C-86E9-440F5CC0CD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62207" y="3446516"/>
              <a:ext cx="1605392" cy="945742"/>
            </a:xfrm>
            <a:prstGeom prst="rect">
              <a:avLst/>
            </a:prstGeom>
          </p:spPr>
        </p:pic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283B13A-C503-8F46-BFC2-AA36C1C07853}"/>
                </a:ext>
              </a:extLst>
            </p:cNvPr>
            <p:cNvSpPr/>
            <p:nvPr/>
          </p:nvSpPr>
          <p:spPr>
            <a:xfrm>
              <a:off x="2955279" y="2965308"/>
              <a:ext cx="1872000" cy="1872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BAF6A0F-8A11-3A4E-BA23-D1CBDDBB3BD2}"/>
              </a:ext>
            </a:extLst>
          </p:cNvPr>
          <p:cNvGrpSpPr/>
          <p:nvPr/>
        </p:nvGrpSpPr>
        <p:grpSpPr>
          <a:xfrm>
            <a:off x="7833292" y="4544502"/>
            <a:ext cx="932820" cy="932820"/>
            <a:chOff x="7364721" y="2983387"/>
            <a:chExt cx="1872000" cy="1872000"/>
          </a:xfrm>
        </p:grpSpPr>
        <p:pic>
          <p:nvPicPr>
            <p:cNvPr id="6" name="Picture 5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08428C13-52EC-7A4E-83F4-CB5EA2A3240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782235" y="3429000"/>
              <a:ext cx="1036971" cy="944616"/>
            </a:xfrm>
            <a:prstGeom prst="rect">
              <a:avLst/>
            </a:prstGeom>
          </p:spPr>
        </p:pic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00F1FE80-DC51-0F48-B472-069DFE925199}"/>
                </a:ext>
              </a:extLst>
            </p:cNvPr>
            <p:cNvSpPr/>
            <p:nvPr/>
          </p:nvSpPr>
          <p:spPr>
            <a:xfrm>
              <a:off x="7364721" y="2983387"/>
              <a:ext cx="1872000" cy="1872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8B70DD96-29D5-B54D-8669-5DEE059C5856}"/>
              </a:ext>
            </a:extLst>
          </p:cNvPr>
          <p:cNvSpPr txBox="1"/>
          <p:nvPr/>
        </p:nvSpPr>
        <p:spPr>
          <a:xfrm>
            <a:off x="432817" y="4820374"/>
            <a:ext cx="1605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2000" dirty="0">
                <a:latin typeface="Avenir Next LT Pro" panose="020B0504020202020204" pitchFamily="34" charset="77"/>
              </a:rPr>
              <a:t>Circuit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DBE273B-98A9-7E45-A5B2-3B7B14C715B0}"/>
              </a:ext>
            </a:extLst>
          </p:cNvPr>
          <p:cNvCxnSpPr/>
          <p:nvPr/>
        </p:nvCxnSpPr>
        <p:spPr>
          <a:xfrm>
            <a:off x="447039" y="4416552"/>
            <a:ext cx="10597896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148E78B-AF76-5C41-821F-A44E9E980375}"/>
              </a:ext>
            </a:extLst>
          </p:cNvPr>
          <p:cNvCxnSpPr/>
          <p:nvPr/>
        </p:nvCxnSpPr>
        <p:spPr>
          <a:xfrm>
            <a:off x="432817" y="5605338"/>
            <a:ext cx="10597896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C315049-B747-F647-B867-E7FC5CBB5594}"/>
              </a:ext>
            </a:extLst>
          </p:cNvPr>
          <p:cNvCxnSpPr>
            <a:cxnSpLocks/>
          </p:cNvCxnSpPr>
          <p:nvPr/>
        </p:nvCxnSpPr>
        <p:spPr>
          <a:xfrm>
            <a:off x="3867912" y="2459736"/>
            <a:ext cx="0" cy="1819656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787054D0-C96B-9746-BB68-E2BB9943AA08}"/>
              </a:ext>
            </a:extLst>
          </p:cNvPr>
          <p:cNvSpPr txBox="1"/>
          <p:nvPr/>
        </p:nvSpPr>
        <p:spPr>
          <a:xfrm>
            <a:off x="3088585" y="3044999"/>
            <a:ext cx="1605391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sz="20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Oblivious Transfer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D2E8976-94D3-6D4D-BB1F-4905FA714BA3}"/>
              </a:ext>
            </a:extLst>
          </p:cNvPr>
          <p:cNvCxnSpPr>
            <a:cxnSpLocks/>
          </p:cNvCxnSpPr>
          <p:nvPr/>
        </p:nvCxnSpPr>
        <p:spPr>
          <a:xfrm>
            <a:off x="8306580" y="2459736"/>
            <a:ext cx="0" cy="1819656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5582152D-28CD-8348-B937-BCDDAF220907}"/>
              </a:ext>
            </a:extLst>
          </p:cNvPr>
          <p:cNvSpPr txBox="1"/>
          <p:nvPr/>
        </p:nvSpPr>
        <p:spPr>
          <a:xfrm>
            <a:off x="7498023" y="2891110"/>
            <a:ext cx="1605391" cy="101566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sz="20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Oblivious Linear Evaluation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945822-265C-D447-B055-C73E411291E0}"/>
              </a:ext>
            </a:extLst>
          </p:cNvPr>
          <p:cNvSpPr txBox="1"/>
          <p:nvPr/>
        </p:nvSpPr>
        <p:spPr>
          <a:xfrm>
            <a:off x="2280296" y="2333826"/>
            <a:ext cx="1183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E97E47"/>
                </a:solidFill>
                <a:latin typeface="Avenir Next LT Pro" panose="020B0504020202020204" pitchFamily="34" charset="77"/>
              </a:rPr>
              <a:t>Quantum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EBAA6C2-560B-F843-84FD-1E3695C1BA01}"/>
              </a:ext>
            </a:extLst>
          </p:cNvPr>
          <p:cNvSpPr txBox="1"/>
          <p:nvPr/>
        </p:nvSpPr>
        <p:spPr>
          <a:xfrm>
            <a:off x="6718964" y="2338933"/>
            <a:ext cx="1183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E97E47"/>
                </a:solidFill>
                <a:latin typeface="Avenir Next LT Pro" panose="020B0504020202020204" pitchFamily="34" charset="77"/>
              </a:rPr>
              <a:t>Quantum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B3AF52F-CFE7-FD48-BDDC-CAE9D6E42A4C}"/>
              </a:ext>
            </a:extLst>
          </p:cNvPr>
          <p:cNvSpPr txBox="1"/>
          <p:nvPr/>
        </p:nvSpPr>
        <p:spPr>
          <a:xfrm>
            <a:off x="4324404" y="2342495"/>
            <a:ext cx="910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5EA5C7"/>
                </a:solidFill>
                <a:latin typeface="Avenir Next LT Pro" panose="020B0504020202020204" pitchFamily="34" charset="77"/>
              </a:rPr>
              <a:t>Classic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52145A7-5078-E148-9E2A-7A0D6844B8DE}"/>
              </a:ext>
            </a:extLst>
          </p:cNvPr>
          <p:cNvSpPr txBox="1"/>
          <p:nvPr/>
        </p:nvSpPr>
        <p:spPr>
          <a:xfrm>
            <a:off x="8710858" y="2333825"/>
            <a:ext cx="910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5EA5C7"/>
                </a:solidFill>
                <a:latin typeface="Avenir Next LT Pro" panose="020B0504020202020204" pitchFamily="34" charset="77"/>
              </a:rPr>
              <a:t>Classic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AED80B-58A3-9348-BF75-5BD06E15B26B}"/>
              </a:ext>
            </a:extLst>
          </p:cNvPr>
          <p:cNvSpPr txBox="1"/>
          <p:nvPr/>
        </p:nvSpPr>
        <p:spPr>
          <a:xfrm>
            <a:off x="1676400" y="2844875"/>
            <a:ext cx="178722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600" dirty="0">
                <a:solidFill>
                  <a:srgbClr val="E97E47"/>
                </a:solidFill>
                <a:latin typeface="Avenir Next LT Pro" panose="020B0504020202020204" pitchFamily="34" charset="77"/>
              </a:rPr>
              <a:t>[BBCS’91] </a:t>
            </a:r>
          </a:p>
          <a:p>
            <a:r>
              <a:rPr lang="en-PT" sz="1600" dirty="0">
                <a:solidFill>
                  <a:srgbClr val="E97E47"/>
                </a:solidFill>
                <a:latin typeface="Avenir Next LT Pro" panose="020B0504020202020204" pitchFamily="34" charset="77"/>
              </a:rPr>
              <a:t>[FS’09]</a:t>
            </a:r>
          </a:p>
          <a:p>
            <a:r>
              <a:rPr lang="en-PT" sz="1600" dirty="0">
                <a:solidFill>
                  <a:srgbClr val="E97E47"/>
                </a:solidFill>
                <a:latin typeface="Avenir Next LT Pro" panose="020B0504020202020204" pitchFamily="34" charset="77"/>
              </a:rPr>
              <a:t>[DFS+05] [WST’08] …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0A54BEA-6D8A-734D-9BB4-B99403E10DD8}"/>
              </a:ext>
            </a:extLst>
          </p:cNvPr>
          <p:cNvSpPr txBox="1"/>
          <p:nvPr/>
        </p:nvSpPr>
        <p:spPr>
          <a:xfrm>
            <a:off x="433833" y="3218527"/>
            <a:ext cx="1605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2000" dirty="0">
                <a:latin typeface="Avenir Next LT Pro" panose="020B0504020202020204" pitchFamily="34" charset="77"/>
              </a:rPr>
              <a:t>Primitive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8950610-34CD-5A40-A4B6-A6CFC0BD1EFB}"/>
              </a:ext>
            </a:extLst>
          </p:cNvPr>
          <p:cNvCxnSpPr>
            <a:cxnSpLocks/>
          </p:cNvCxnSpPr>
          <p:nvPr/>
        </p:nvCxnSpPr>
        <p:spPr>
          <a:xfrm>
            <a:off x="6096000" y="2459736"/>
            <a:ext cx="0" cy="401647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9527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Motivation</a:t>
            </a:r>
          </a:p>
        </p:txBody>
      </p:sp>
      <p:pic>
        <p:nvPicPr>
          <p:cNvPr id="9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CE03CE94-B9D3-1E45-9515-DA7C134442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8BEAC99-8595-7E41-B721-EE11893C1F50}"/>
              </a:ext>
            </a:extLst>
          </p:cNvPr>
          <p:cNvSpPr txBox="1"/>
          <p:nvPr/>
        </p:nvSpPr>
        <p:spPr>
          <a:xfrm>
            <a:off x="5461000" y="1690688"/>
            <a:ext cx="127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2800" dirty="0">
                <a:latin typeface="Avenir Next LT Pro" panose="020B0504020202020204" pitchFamily="34" charset="77"/>
              </a:rPr>
              <a:t>SMC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98D7D61-6796-4D45-8E8D-09B9DA055F8F}"/>
              </a:ext>
            </a:extLst>
          </p:cNvPr>
          <p:cNvGrpSpPr/>
          <p:nvPr/>
        </p:nvGrpSpPr>
        <p:grpSpPr>
          <a:xfrm>
            <a:off x="3423854" y="4544502"/>
            <a:ext cx="932820" cy="932820"/>
            <a:chOff x="2955279" y="2965308"/>
            <a:chExt cx="1872000" cy="1872000"/>
          </a:xfrm>
        </p:grpSpPr>
        <p:pic>
          <p:nvPicPr>
            <p:cNvPr id="12" name="Picture 11" descr="Diagram, schematic&#10;&#10;Description automatically generated">
              <a:extLst>
                <a:ext uri="{FF2B5EF4-FFF2-40B4-BE49-F238E27FC236}">
                  <a16:creationId xmlns:a16="http://schemas.microsoft.com/office/drawing/2014/main" id="{78AC0627-7E7E-114C-86E9-440F5CC0CD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62207" y="3446516"/>
              <a:ext cx="1605392" cy="945742"/>
            </a:xfrm>
            <a:prstGeom prst="rect">
              <a:avLst/>
            </a:prstGeom>
          </p:spPr>
        </p:pic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283B13A-C503-8F46-BFC2-AA36C1C07853}"/>
                </a:ext>
              </a:extLst>
            </p:cNvPr>
            <p:cNvSpPr/>
            <p:nvPr/>
          </p:nvSpPr>
          <p:spPr>
            <a:xfrm>
              <a:off x="2955279" y="2965308"/>
              <a:ext cx="1872000" cy="1872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BAF6A0F-8A11-3A4E-BA23-D1CBDDBB3BD2}"/>
              </a:ext>
            </a:extLst>
          </p:cNvPr>
          <p:cNvGrpSpPr/>
          <p:nvPr/>
        </p:nvGrpSpPr>
        <p:grpSpPr>
          <a:xfrm>
            <a:off x="7833292" y="4544502"/>
            <a:ext cx="932820" cy="932820"/>
            <a:chOff x="7364721" y="2983387"/>
            <a:chExt cx="1872000" cy="1872000"/>
          </a:xfrm>
        </p:grpSpPr>
        <p:pic>
          <p:nvPicPr>
            <p:cNvPr id="6" name="Picture 5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08428C13-52EC-7A4E-83F4-CB5EA2A3240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782235" y="3429000"/>
              <a:ext cx="1036971" cy="944616"/>
            </a:xfrm>
            <a:prstGeom prst="rect">
              <a:avLst/>
            </a:prstGeom>
          </p:spPr>
        </p:pic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00F1FE80-DC51-0F48-B472-069DFE925199}"/>
                </a:ext>
              </a:extLst>
            </p:cNvPr>
            <p:cNvSpPr/>
            <p:nvPr/>
          </p:nvSpPr>
          <p:spPr>
            <a:xfrm>
              <a:off x="7364721" y="2983387"/>
              <a:ext cx="1872000" cy="1872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8B70DD96-29D5-B54D-8669-5DEE059C5856}"/>
              </a:ext>
            </a:extLst>
          </p:cNvPr>
          <p:cNvSpPr txBox="1"/>
          <p:nvPr/>
        </p:nvSpPr>
        <p:spPr>
          <a:xfrm>
            <a:off x="432817" y="4820374"/>
            <a:ext cx="1605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2000" dirty="0">
                <a:latin typeface="Avenir Next LT Pro" panose="020B0504020202020204" pitchFamily="34" charset="77"/>
              </a:rPr>
              <a:t>Circuit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DBE273B-98A9-7E45-A5B2-3B7B14C715B0}"/>
              </a:ext>
            </a:extLst>
          </p:cNvPr>
          <p:cNvCxnSpPr/>
          <p:nvPr/>
        </p:nvCxnSpPr>
        <p:spPr>
          <a:xfrm>
            <a:off x="447039" y="4416552"/>
            <a:ext cx="10597896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148E78B-AF76-5C41-821F-A44E9E980375}"/>
              </a:ext>
            </a:extLst>
          </p:cNvPr>
          <p:cNvCxnSpPr/>
          <p:nvPr/>
        </p:nvCxnSpPr>
        <p:spPr>
          <a:xfrm>
            <a:off x="432817" y="5605338"/>
            <a:ext cx="10597896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C315049-B747-F647-B867-E7FC5CBB5594}"/>
              </a:ext>
            </a:extLst>
          </p:cNvPr>
          <p:cNvCxnSpPr>
            <a:cxnSpLocks/>
          </p:cNvCxnSpPr>
          <p:nvPr/>
        </p:nvCxnSpPr>
        <p:spPr>
          <a:xfrm>
            <a:off x="3867912" y="2459736"/>
            <a:ext cx="0" cy="1819656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787054D0-C96B-9746-BB68-E2BB9943AA08}"/>
              </a:ext>
            </a:extLst>
          </p:cNvPr>
          <p:cNvSpPr txBox="1"/>
          <p:nvPr/>
        </p:nvSpPr>
        <p:spPr>
          <a:xfrm>
            <a:off x="3088585" y="3044999"/>
            <a:ext cx="1605391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sz="20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Oblivious Transfer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D2E8976-94D3-6D4D-BB1F-4905FA714BA3}"/>
              </a:ext>
            </a:extLst>
          </p:cNvPr>
          <p:cNvCxnSpPr>
            <a:cxnSpLocks/>
          </p:cNvCxnSpPr>
          <p:nvPr/>
        </p:nvCxnSpPr>
        <p:spPr>
          <a:xfrm>
            <a:off x="8306580" y="2459736"/>
            <a:ext cx="0" cy="1819656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5582152D-28CD-8348-B937-BCDDAF220907}"/>
              </a:ext>
            </a:extLst>
          </p:cNvPr>
          <p:cNvSpPr txBox="1"/>
          <p:nvPr/>
        </p:nvSpPr>
        <p:spPr>
          <a:xfrm>
            <a:off x="7498023" y="2891110"/>
            <a:ext cx="1605391" cy="101566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sz="20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Oblivious Linear Evaluation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945822-265C-D447-B055-C73E411291E0}"/>
              </a:ext>
            </a:extLst>
          </p:cNvPr>
          <p:cNvSpPr txBox="1"/>
          <p:nvPr/>
        </p:nvSpPr>
        <p:spPr>
          <a:xfrm>
            <a:off x="2280296" y="2333826"/>
            <a:ext cx="1183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E97E47"/>
                </a:solidFill>
                <a:latin typeface="Avenir Next LT Pro" panose="020B0504020202020204" pitchFamily="34" charset="77"/>
              </a:rPr>
              <a:t>Quantum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EBAA6C2-560B-F843-84FD-1E3695C1BA01}"/>
              </a:ext>
            </a:extLst>
          </p:cNvPr>
          <p:cNvSpPr txBox="1"/>
          <p:nvPr/>
        </p:nvSpPr>
        <p:spPr>
          <a:xfrm>
            <a:off x="6718964" y="2338933"/>
            <a:ext cx="1183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E97E47"/>
                </a:solidFill>
                <a:latin typeface="Avenir Next LT Pro" panose="020B0504020202020204" pitchFamily="34" charset="77"/>
              </a:rPr>
              <a:t>Quantum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B3AF52F-CFE7-FD48-BDDC-CAE9D6E42A4C}"/>
              </a:ext>
            </a:extLst>
          </p:cNvPr>
          <p:cNvSpPr txBox="1"/>
          <p:nvPr/>
        </p:nvSpPr>
        <p:spPr>
          <a:xfrm>
            <a:off x="4324404" y="2342495"/>
            <a:ext cx="910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5EA5C7"/>
                </a:solidFill>
                <a:latin typeface="Avenir Next LT Pro" panose="020B0504020202020204" pitchFamily="34" charset="77"/>
              </a:rPr>
              <a:t>Classic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52145A7-5078-E148-9E2A-7A0D6844B8DE}"/>
              </a:ext>
            </a:extLst>
          </p:cNvPr>
          <p:cNvSpPr txBox="1"/>
          <p:nvPr/>
        </p:nvSpPr>
        <p:spPr>
          <a:xfrm>
            <a:off x="8710858" y="2333825"/>
            <a:ext cx="910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5EA5C7"/>
                </a:solidFill>
                <a:latin typeface="Avenir Next LT Pro" panose="020B0504020202020204" pitchFamily="34" charset="77"/>
              </a:rPr>
              <a:t>Classic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AED80B-58A3-9348-BF75-5BD06E15B26B}"/>
              </a:ext>
            </a:extLst>
          </p:cNvPr>
          <p:cNvSpPr txBox="1"/>
          <p:nvPr/>
        </p:nvSpPr>
        <p:spPr>
          <a:xfrm>
            <a:off x="1676400" y="2844875"/>
            <a:ext cx="178722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600" dirty="0">
                <a:solidFill>
                  <a:srgbClr val="E97E47"/>
                </a:solidFill>
                <a:latin typeface="Avenir Next LT Pro" panose="020B0504020202020204" pitchFamily="34" charset="77"/>
              </a:rPr>
              <a:t>[BBCS’91] </a:t>
            </a:r>
          </a:p>
          <a:p>
            <a:r>
              <a:rPr lang="en-PT" sz="1600" dirty="0">
                <a:solidFill>
                  <a:srgbClr val="E97E47"/>
                </a:solidFill>
                <a:latin typeface="Avenir Next LT Pro" panose="020B0504020202020204" pitchFamily="34" charset="77"/>
              </a:rPr>
              <a:t>[FS’09]</a:t>
            </a:r>
          </a:p>
          <a:p>
            <a:r>
              <a:rPr lang="en-PT" sz="1600" dirty="0">
                <a:solidFill>
                  <a:srgbClr val="E97E47"/>
                </a:solidFill>
                <a:latin typeface="Avenir Next LT Pro" panose="020B0504020202020204" pitchFamily="34" charset="77"/>
              </a:rPr>
              <a:t>[DFS+05] [WST’08] …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0A54BEA-6D8A-734D-9BB4-B99403E10DD8}"/>
              </a:ext>
            </a:extLst>
          </p:cNvPr>
          <p:cNvSpPr txBox="1"/>
          <p:nvPr/>
        </p:nvSpPr>
        <p:spPr>
          <a:xfrm>
            <a:off x="433833" y="3218527"/>
            <a:ext cx="1605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2000" dirty="0">
                <a:latin typeface="Avenir Next LT Pro" panose="020B0504020202020204" pitchFamily="34" charset="77"/>
              </a:rPr>
              <a:t>Primitive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8950610-34CD-5A40-A4B6-A6CFC0BD1EFB}"/>
              </a:ext>
            </a:extLst>
          </p:cNvPr>
          <p:cNvCxnSpPr>
            <a:cxnSpLocks/>
          </p:cNvCxnSpPr>
          <p:nvPr/>
        </p:nvCxnSpPr>
        <p:spPr>
          <a:xfrm>
            <a:off x="6096000" y="2459736"/>
            <a:ext cx="0" cy="401647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C5CD246B-5A16-C044-9BDD-C6C138A2D391}"/>
              </a:ext>
            </a:extLst>
          </p:cNvPr>
          <p:cNvSpPr txBox="1"/>
          <p:nvPr/>
        </p:nvSpPr>
        <p:spPr>
          <a:xfrm>
            <a:off x="4533710" y="2840462"/>
            <a:ext cx="140304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[EGL’85] SimpleOT</a:t>
            </a:r>
          </a:p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…</a:t>
            </a:r>
            <a:endParaRPr lang="en-PT" dirty="0">
              <a:solidFill>
                <a:srgbClr val="5EA5C7"/>
              </a:solidFill>
              <a:latin typeface="Avenir Next LT Pro" panose="020B0504020202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7496067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Outline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11BDD77-4919-5345-956E-01739D43E4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T" dirty="0">
              <a:latin typeface="Avenir Next LT Pro" panose="020B0504020202020204" pitchFamily="34" charset="77"/>
            </a:endParaRPr>
          </a:p>
          <a:p>
            <a:endParaRPr lang="en-PT" dirty="0"/>
          </a:p>
        </p:txBody>
      </p:sp>
      <p:pic>
        <p:nvPicPr>
          <p:cNvPr id="9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CE03CE94-B9D3-1E45-9515-DA7C134442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4306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Motivation</a:t>
            </a:r>
          </a:p>
        </p:txBody>
      </p:sp>
      <p:pic>
        <p:nvPicPr>
          <p:cNvPr id="9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CE03CE94-B9D3-1E45-9515-DA7C134442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8BEAC99-8595-7E41-B721-EE11893C1F50}"/>
              </a:ext>
            </a:extLst>
          </p:cNvPr>
          <p:cNvSpPr txBox="1"/>
          <p:nvPr/>
        </p:nvSpPr>
        <p:spPr>
          <a:xfrm>
            <a:off x="5461000" y="1690688"/>
            <a:ext cx="127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2800" dirty="0">
                <a:latin typeface="Avenir Next LT Pro" panose="020B0504020202020204" pitchFamily="34" charset="77"/>
              </a:rPr>
              <a:t>SMC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98D7D61-6796-4D45-8E8D-09B9DA055F8F}"/>
              </a:ext>
            </a:extLst>
          </p:cNvPr>
          <p:cNvGrpSpPr/>
          <p:nvPr/>
        </p:nvGrpSpPr>
        <p:grpSpPr>
          <a:xfrm>
            <a:off x="3423854" y="4544502"/>
            <a:ext cx="932820" cy="932820"/>
            <a:chOff x="2955279" y="2965308"/>
            <a:chExt cx="1872000" cy="1872000"/>
          </a:xfrm>
        </p:grpSpPr>
        <p:pic>
          <p:nvPicPr>
            <p:cNvPr id="12" name="Picture 11" descr="Diagram, schematic&#10;&#10;Description automatically generated">
              <a:extLst>
                <a:ext uri="{FF2B5EF4-FFF2-40B4-BE49-F238E27FC236}">
                  <a16:creationId xmlns:a16="http://schemas.microsoft.com/office/drawing/2014/main" id="{78AC0627-7E7E-114C-86E9-440F5CC0CD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62207" y="3446516"/>
              <a:ext cx="1605392" cy="945742"/>
            </a:xfrm>
            <a:prstGeom prst="rect">
              <a:avLst/>
            </a:prstGeom>
          </p:spPr>
        </p:pic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283B13A-C503-8F46-BFC2-AA36C1C07853}"/>
                </a:ext>
              </a:extLst>
            </p:cNvPr>
            <p:cNvSpPr/>
            <p:nvPr/>
          </p:nvSpPr>
          <p:spPr>
            <a:xfrm>
              <a:off x="2955279" y="2965308"/>
              <a:ext cx="1872000" cy="1872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BAF6A0F-8A11-3A4E-BA23-D1CBDDBB3BD2}"/>
              </a:ext>
            </a:extLst>
          </p:cNvPr>
          <p:cNvGrpSpPr/>
          <p:nvPr/>
        </p:nvGrpSpPr>
        <p:grpSpPr>
          <a:xfrm>
            <a:off x="7833292" y="4544502"/>
            <a:ext cx="932820" cy="932820"/>
            <a:chOff x="7364721" y="2983387"/>
            <a:chExt cx="1872000" cy="1872000"/>
          </a:xfrm>
        </p:grpSpPr>
        <p:pic>
          <p:nvPicPr>
            <p:cNvPr id="6" name="Picture 5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08428C13-52EC-7A4E-83F4-CB5EA2A3240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782235" y="3429000"/>
              <a:ext cx="1036971" cy="944616"/>
            </a:xfrm>
            <a:prstGeom prst="rect">
              <a:avLst/>
            </a:prstGeom>
          </p:spPr>
        </p:pic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00F1FE80-DC51-0F48-B472-069DFE925199}"/>
                </a:ext>
              </a:extLst>
            </p:cNvPr>
            <p:cNvSpPr/>
            <p:nvPr/>
          </p:nvSpPr>
          <p:spPr>
            <a:xfrm>
              <a:off x="7364721" y="2983387"/>
              <a:ext cx="1872000" cy="1872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8B70DD96-29D5-B54D-8669-5DEE059C5856}"/>
              </a:ext>
            </a:extLst>
          </p:cNvPr>
          <p:cNvSpPr txBox="1"/>
          <p:nvPr/>
        </p:nvSpPr>
        <p:spPr>
          <a:xfrm>
            <a:off x="432817" y="4820374"/>
            <a:ext cx="1605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2000" dirty="0">
                <a:latin typeface="Avenir Next LT Pro" panose="020B0504020202020204" pitchFamily="34" charset="77"/>
              </a:rPr>
              <a:t>Circuit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DBE273B-98A9-7E45-A5B2-3B7B14C715B0}"/>
              </a:ext>
            </a:extLst>
          </p:cNvPr>
          <p:cNvCxnSpPr/>
          <p:nvPr/>
        </p:nvCxnSpPr>
        <p:spPr>
          <a:xfrm>
            <a:off x="447039" y="4416552"/>
            <a:ext cx="10597896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148E78B-AF76-5C41-821F-A44E9E980375}"/>
              </a:ext>
            </a:extLst>
          </p:cNvPr>
          <p:cNvCxnSpPr/>
          <p:nvPr/>
        </p:nvCxnSpPr>
        <p:spPr>
          <a:xfrm>
            <a:off x="432817" y="5605338"/>
            <a:ext cx="10597896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C315049-B747-F647-B867-E7FC5CBB5594}"/>
              </a:ext>
            </a:extLst>
          </p:cNvPr>
          <p:cNvCxnSpPr>
            <a:cxnSpLocks/>
          </p:cNvCxnSpPr>
          <p:nvPr/>
        </p:nvCxnSpPr>
        <p:spPr>
          <a:xfrm>
            <a:off x="3867912" y="2459736"/>
            <a:ext cx="0" cy="1819656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787054D0-C96B-9746-BB68-E2BB9943AA08}"/>
              </a:ext>
            </a:extLst>
          </p:cNvPr>
          <p:cNvSpPr txBox="1"/>
          <p:nvPr/>
        </p:nvSpPr>
        <p:spPr>
          <a:xfrm>
            <a:off x="3088585" y="3044999"/>
            <a:ext cx="1605391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sz="20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Oblivious Transfer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D2E8976-94D3-6D4D-BB1F-4905FA714BA3}"/>
              </a:ext>
            </a:extLst>
          </p:cNvPr>
          <p:cNvCxnSpPr>
            <a:cxnSpLocks/>
          </p:cNvCxnSpPr>
          <p:nvPr/>
        </p:nvCxnSpPr>
        <p:spPr>
          <a:xfrm>
            <a:off x="8306580" y="2459736"/>
            <a:ext cx="0" cy="1819656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5582152D-28CD-8348-B937-BCDDAF220907}"/>
              </a:ext>
            </a:extLst>
          </p:cNvPr>
          <p:cNvSpPr txBox="1"/>
          <p:nvPr/>
        </p:nvSpPr>
        <p:spPr>
          <a:xfrm>
            <a:off x="7498023" y="2891110"/>
            <a:ext cx="1605391" cy="101566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sz="20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Oblivious Linear Evaluation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945822-265C-D447-B055-C73E411291E0}"/>
              </a:ext>
            </a:extLst>
          </p:cNvPr>
          <p:cNvSpPr txBox="1"/>
          <p:nvPr/>
        </p:nvSpPr>
        <p:spPr>
          <a:xfrm>
            <a:off x="2280296" y="2333826"/>
            <a:ext cx="1183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E97E47"/>
                </a:solidFill>
                <a:latin typeface="Avenir Next LT Pro" panose="020B0504020202020204" pitchFamily="34" charset="77"/>
              </a:rPr>
              <a:t>Quantum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EBAA6C2-560B-F843-84FD-1E3695C1BA01}"/>
              </a:ext>
            </a:extLst>
          </p:cNvPr>
          <p:cNvSpPr txBox="1"/>
          <p:nvPr/>
        </p:nvSpPr>
        <p:spPr>
          <a:xfrm>
            <a:off x="6718964" y="2338933"/>
            <a:ext cx="1183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E97E47"/>
                </a:solidFill>
                <a:latin typeface="Avenir Next LT Pro" panose="020B0504020202020204" pitchFamily="34" charset="77"/>
              </a:rPr>
              <a:t>Quantum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B3AF52F-CFE7-FD48-BDDC-CAE9D6E42A4C}"/>
              </a:ext>
            </a:extLst>
          </p:cNvPr>
          <p:cNvSpPr txBox="1"/>
          <p:nvPr/>
        </p:nvSpPr>
        <p:spPr>
          <a:xfrm>
            <a:off x="4324404" y="2342495"/>
            <a:ext cx="910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5EA5C7"/>
                </a:solidFill>
                <a:latin typeface="Avenir Next LT Pro" panose="020B0504020202020204" pitchFamily="34" charset="77"/>
              </a:rPr>
              <a:t>Classic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52145A7-5078-E148-9E2A-7A0D6844B8DE}"/>
              </a:ext>
            </a:extLst>
          </p:cNvPr>
          <p:cNvSpPr txBox="1"/>
          <p:nvPr/>
        </p:nvSpPr>
        <p:spPr>
          <a:xfrm>
            <a:off x="8710858" y="2333825"/>
            <a:ext cx="910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5EA5C7"/>
                </a:solidFill>
                <a:latin typeface="Avenir Next LT Pro" panose="020B0504020202020204" pitchFamily="34" charset="77"/>
              </a:rPr>
              <a:t>Classic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AED80B-58A3-9348-BF75-5BD06E15B26B}"/>
              </a:ext>
            </a:extLst>
          </p:cNvPr>
          <p:cNvSpPr txBox="1"/>
          <p:nvPr/>
        </p:nvSpPr>
        <p:spPr>
          <a:xfrm>
            <a:off x="1676400" y="2844875"/>
            <a:ext cx="178722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600" dirty="0">
                <a:solidFill>
                  <a:srgbClr val="E97E47"/>
                </a:solidFill>
                <a:latin typeface="Avenir Next LT Pro" panose="020B0504020202020204" pitchFamily="34" charset="77"/>
              </a:rPr>
              <a:t>[BBCS’91] </a:t>
            </a:r>
          </a:p>
          <a:p>
            <a:r>
              <a:rPr lang="en-PT" sz="1600" dirty="0">
                <a:solidFill>
                  <a:srgbClr val="E97E47"/>
                </a:solidFill>
                <a:latin typeface="Avenir Next LT Pro" panose="020B0504020202020204" pitchFamily="34" charset="77"/>
              </a:rPr>
              <a:t>[FS’09]</a:t>
            </a:r>
          </a:p>
          <a:p>
            <a:r>
              <a:rPr lang="en-PT" sz="1600" dirty="0">
                <a:solidFill>
                  <a:srgbClr val="E97E47"/>
                </a:solidFill>
                <a:latin typeface="Avenir Next LT Pro" panose="020B0504020202020204" pitchFamily="34" charset="77"/>
              </a:rPr>
              <a:t>[DFS+05] [WST’08] …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0A54BEA-6D8A-734D-9BB4-B99403E10DD8}"/>
              </a:ext>
            </a:extLst>
          </p:cNvPr>
          <p:cNvSpPr txBox="1"/>
          <p:nvPr/>
        </p:nvSpPr>
        <p:spPr>
          <a:xfrm>
            <a:off x="433833" y="3218527"/>
            <a:ext cx="1605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2000" dirty="0">
                <a:latin typeface="Avenir Next LT Pro" panose="020B0504020202020204" pitchFamily="34" charset="77"/>
              </a:rPr>
              <a:t>Primitive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8950610-34CD-5A40-A4B6-A6CFC0BD1EFB}"/>
              </a:ext>
            </a:extLst>
          </p:cNvPr>
          <p:cNvCxnSpPr>
            <a:cxnSpLocks/>
          </p:cNvCxnSpPr>
          <p:nvPr/>
        </p:nvCxnSpPr>
        <p:spPr>
          <a:xfrm>
            <a:off x="6096000" y="2459736"/>
            <a:ext cx="0" cy="401647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C5CD246B-5A16-C044-9BDD-C6C138A2D391}"/>
              </a:ext>
            </a:extLst>
          </p:cNvPr>
          <p:cNvSpPr txBox="1"/>
          <p:nvPr/>
        </p:nvSpPr>
        <p:spPr>
          <a:xfrm>
            <a:off x="4533710" y="2840462"/>
            <a:ext cx="140304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[EGL’85] SimpleOT</a:t>
            </a:r>
          </a:p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…</a:t>
            </a:r>
            <a:endParaRPr lang="en-PT" dirty="0">
              <a:solidFill>
                <a:srgbClr val="5EA5C7"/>
              </a:solidFill>
              <a:latin typeface="Avenir Next LT Pro" panose="020B0504020202020204" pitchFamily="34" charset="7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FE92E2B-1F3F-7548-A619-6AB0D0E6B384}"/>
              </a:ext>
            </a:extLst>
          </p:cNvPr>
          <p:cNvSpPr txBox="1"/>
          <p:nvPr/>
        </p:nvSpPr>
        <p:spPr>
          <a:xfrm>
            <a:off x="4533710" y="3964191"/>
            <a:ext cx="14030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[YAV’22]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3261895-7A92-6446-9944-2BF1C9EE3EB3}"/>
              </a:ext>
            </a:extLst>
          </p:cNvPr>
          <p:cNvSpPr txBox="1"/>
          <p:nvPr/>
        </p:nvSpPr>
        <p:spPr>
          <a:xfrm>
            <a:off x="3068471" y="3994871"/>
            <a:ext cx="1605391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sz="12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Review</a:t>
            </a:r>
          </a:p>
        </p:txBody>
      </p:sp>
    </p:spTree>
    <p:extLst>
      <p:ext uri="{BB962C8B-B14F-4D97-AF65-F5344CB8AC3E}">
        <p14:creationId xmlns:p14="http://schemas.microsoft.com/office/powerpoint/2010/main" val="16176562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Motivation</a:t>
            </a:r>
          </a:p>
        </p:txBody>
      </p:sp>
      <p:pic>
        <p:nvPicPr>
          <p:cNvPr id="9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CE03CE94-B9D3-1E45-9515-DA7C134442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8BEAC99-8595-7E41-B721-EE11893C1F50}"/>
              </a:ext>
            </a:extLst>
          </p:cNvPr>
          <p:cNvSpPr txBox="1"/>
          <p:nvPr/>
        </p:nvSpPr>
        <p:spPr>
          <a:xfrm>
            <a:off x="5461000" y="1690688"/>
            <a:ext cx="127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2800" dirty="0">
                <a:latin typeface="Avenir Next LT Pro" panose="020B0504020202020204" pitchFamily="34" charset="77"/>
              </a:rPr>
              <a:t>SMC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98D7D61-6796-4D45-8E8D-09B9DA055F8F}"/>
              </a:ext>
            </a:extLst>
          </p:cNvPr>
          <p:cNvGrpSpPr/>
          <p:nvPr/>
        </p:nvGrpSpPr>
        <p:grpSpPr>
          <a:xfrm>
            <a:off x="3423854" y="4544502"/>
            <a:ext cx="932820" cy="932820"/>
            <a:chOff x="2955279" y="2965308"/>
            <a:chExt cx="1872000" cy="1872000"/>
          </a:xfrm>
        </p:grpSpPr>
        <p:pic>
          <p:nvPicPr>
            <p:cNvPr id="12" name="Picture 11" descr="Diagram, schematic&#10;&#10;Description automatically generated">
              <a:extLst>
                <a:ext uri="{FF2B5EF4-FFF2-40B4-BE49-F238E27FC236}">
                  <a16:creationId xmlns:a16="http://schemas.microsoft.com/office/drawing/2014/main" id="{78AC0627-7E7E-114C-86E9-440F5CC0CD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62207" y="3446516"/>
              <a:ext cx="1605392" cy="945742"/>
            </a:xfrm>
            <a:prstGeom prst="rect">
              <a:avLst/>
            </a:prstGeom>
          </p:spPr>
        </p:pic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283B13A-C503-8F46-BFC2-AA36C1C07853}"/>
                </a:ext>
              </a:extLst>
            </p:cNvPr>
            <p:cNvSpPr/>
            <p:nvPr/>
          </p:nvSpPr>
          <p:spPr>
            <a:xfrm>
              <a:off x="2955279" y="2965308"/>
              <a:ext cx="1872000" cy="1872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BAF6A0F-8A11-3A4E-BA23-D1CBDDBB3BD2}"/>
              </a:ext>
            </a:extLst>
          </p:cNvPr>
          <p:cNvGrpSpPr/>
          <p:nvPr/>
        </p:nvGrpSpPr>
        <p:grpSpPr>
          <a:xfrm>
            <a:off x="7833292" y="4544502"/>
            <a:ext cx="932820" cy="932820"/>
            <a:chOff x="7364721" y="2983387"/>
            <a:chExt cx="1872000" cy="1872000"/>
          </a:xfrm>
        </p:grpSpPr>
        <p:pic>
          <p:nvPicPr>
            <p:cNvPr id="6" name="Picture 5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08428C13-52EC-7A4E-83F4-CB5EA2A3240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782235" y="3429000"/>
              <a:ext cx="1036971" cy="944616"/>
            </a:xfrm>
            <a:prstGeom prst="rect">
              <a:avLst/>
            </a:prstGeom>
          </p:spPr>
        </p:pic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00F1FE80-DC51-0F48-B472-069DFE925199}"/>
                </a:ext>
              </a:extLst>
            </p:cNvPr>
            <p:cNvSpPr/>
            <p:nvPr/>
          </p:nvSpPr>
          <p:spPr>
            <a:xfrm>
              <a:off x="7364721" y="2983387"/>
              <a:ext cx="1872000" cy="1872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8B70DD96-29D5-B54D-8669-5DEE059C5856}"/>
              </a:ext>
            </a:extLst>
          </p:cNvPr>
          <p:cNvSpPr txBox="1"/>
          <p:nvPr/>
        </p:nvSpPr>
        <p:spPr>
          <a:xfrm>
            <a:off x="432817" y="4820374"/>
            <a:ext cx="1605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2000" dirty="0">
                <a:latin typeface="Avenir Next LT Pro" panose="020B0504020202020204" pitchFamily="34" charset="77"/>
              </a:rPr>
              <a:t>Circuit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DBE273B-98A9-7E45-A5B2-3B7B14C715B0}"/>
              </a:ext>
            </a:extLst>
          </p:cNvPr>
          <p:cNvCxnSpPr/>
          <p:nvPr/>
        </p:nvCxnSpPr>
        <p:spPr>
          <a:xfrm>
            <a:off x="447039" y="4416552"/>
            <a:ext cx="10597896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148E78B-AF76-5C41-821F-A44E9E980375}"/>
              </a:ext>
            </a:extLst>
          </p:cNvPr>
          <p:cNvCxnSpPr/>
          <p:nvPr/>
        </p:nvCxnSpPr>
        <p:spPr>
          <a:xfrm>
            <a:off x="432817" y="5605338"/>
            <a:ext cx="10597896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C315049-B747-F647-B867-E7FC5CBB5594}"/>
              </a:ext>
            </a:extLst>
          </p:cNvPr>
          <p:cNvCxnSpPr>
            <a:cxnSpLocks/>
          </p:cNvCxnSpPr>
          <p:nvPr/>
        </p:nvCxnSpPr>
        <p:spPr>
          <a:xfrm>
            <a:off x="3867912" y="2459736"/>
            <a:ext cx="0" cy="1819656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787054D0-C96B-9746-BB68-E2BB9943AA08}"/>
              </a:ext>
            </a:extLst>
          </p:cNvPr>
          <p:cNvSpPr txBox="1"/>
          <p:nvPr/>
        </p:nvSpPr>
        <p:spPr>
          <a:xfrm>
            <a:off x="3088585" y="3044999"/>
            <a:ext cx="1605391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sz="20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Oblivious Transfer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D2E8976-94D3-6D4D-BB1F-4905FA714BA3}"/>
              </a:ext>
            </a:extLst>
          </p:cNvPr>
          <p:cNvCxnSpPr>
            <a:cxnSpLocks/>
          </p:cNvCxnSpPr>
          <p:nvPr/>
        </p:nvCxnSpPr>
        <p:spPr>
          <a:xfrm>
            <a:off x="8306580" y="2459736"/>
            <a:ext cx="0" cy="1819656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5582152D-28CD-8348-B937-BCDDAF220907}"/>
              </a:ext>
            </a:extLst>
          </p:cNvPr>
          <p:cNvSpPr txBox="1"/>
          <p:nvPr/>
        </p:nvSpPr>
        <p:spPr>
          <a:xfrm>
            <a:off x="7498023" y="2891110"/>
            <a:ext cx="1605391" cy="101566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sz="20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Oblivious Linear Evaluation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945822-265C-D447-B055-C73E411291E0}"/>
              </a:ext>
            </a:extLst>
          </p:cNvPr>
          <p:cNvSpPr txBox="1"/>
          <p:nvPr/>
        </p:nvSpPr>
        <p:spPr>
          <a:xfrm>
            <a:off x="2280296" y="2333826"/>
            <a:ext cx="1183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E97E47"/>
                </a:solidFill>
                <a:latin typeface="Avenir Next LT Pro" panose="020B0504020202020204" pitchFamily="34" charset="77"/>
              </a:rPr>
              <a:t>Quantum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EBAA6C2-560B-F843-84FD-1E3695C1BA01}"/>
              </a:ext>
            </a:extLst>
          </p:cNvPr>
          <p:cNvSpPr txBox="1"/>
          <p:nvPr/>
        </p:nvSpPr>
        <p:spPr>
          <a:xfrm>
            <a:off x="6718964" y="2338933"/>
            <a:ext cx="1183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E97E47"/>
                </a:solidFill>
                <a:latin typeface="Avenir Next LT Pro" panose="020B0504020202020204" pitchFamily="34" charset="77"/>
              </a:rPr>
              <a:t>Quantum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B3AF52F-CFE7-FD48-BDDC-CAE9D6E42A4C}"/>
              </a:ext>
            </a:extLst>
          </p:cNvPr>
          <p:cNvSpPr txBox="1"/>
          <p:nvPr/>
        </p:nvSpPr>
        <p:spPr>
          <a:xfrm>
            <a:off x="4324404" y="2342495"/>
            <a:ext cx="910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5EA5C7"/>
                </a:solidFill>
                <a:latin typeface="Avenir Next LT Pro" panose="020B0504020202020204" pitchFamily="34" charset="77"/>
              </a:rPr>
              <a:t>Classic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52145A7-5078-E148-9E2A-7A0D6844B8DE}"/>
              </a:ext>
            </a:extLst>
          </p:cNvPr>
          <p:cNvSpPr txBox="1"/>
          <p:nvPr/>
        </p:nvSpPr>
        <p:spPr>
          <a:xfrm>
            <a:off x="8710858" y="2333825"/>
            <a:ext cx="910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5EA5C7"/>
                </a:solidFill>
                <a:latin typeface="Avenir Next LT Pro" panose="020B0504020202020204" pitchFamily="34" charset="77"/>
              </a:rPr>
              <a:t>Classic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AED80B-58A3-9348-BF75-5BD06E15B26B}"/>
              </a:ext>
            </a:extLst>
          </p:cNvPr>
          <p:cNvSpPr txBox="1"/>
          <p:nvPr/>
        </p:nvSpPr>
        <p:spPr>
          <a:xfrm>
            <a:off x="1676400" y="2844875"/>
            <a:ext cx="178722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600" dirty="0">
                <a:solidFill>
                  <a:srgbClr val="E97E47"/>
                </a:solidFill>
                <a:latin typeface="Avenir Next LT Pro" panose="020B0504020202020204" pitchFamily="34" charset="77"/>
              </a:rPr>
              <a:t>[BBCS’91] </a:t>
            </a:r>
          </a:p>
          <a:p>
            <a:r>
              <a:rPr lang="en-PT" sz="1600" dirty="0">
                <a:solidFill>
                  <a:srgbClr val="E97E47"/>
                </a:solidFill>
                <a:latin typeface="Avenir Next LT Pro" panose="020B0504020202020204" pitchFamily="34" charset="77"/>
              </a:rPr>
              <a:t>[FS’09]</a:t>
            </a:r>
          </a:p>
          <a:p>
            <a:r>
              <a:rPr lang="en-PT" sz="1600" dirty="0">
                <a:solidFill>
                  <a:srgbClr val="E97E47"/>
                </a:solidFill>
                <a:latin typeface="Avenir Next LT Pro" panose="020B0504020202020204" pitchFamily="34" charset="77"/>
              </a:rPr>
              <a:t>[DFS+05] [WST’08] …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0A54BEA-6D8A-734D-9BB4-B99403E10DD8}"/>
              </a:ext>
            </a:extLst>
          </p:cNvPr>
          <p:cNvSpPr txBox="1"/>
          <p:nvPr/>
        </p:nvSpPr>
        <p:spPr>
          <a:xfrm>
            <a:off x="433833" y="3218527"/>
            <a:ext cx="1605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2000" dirty="0">
                <a:latin typeface="Avenir Next LT Pro" panose="020B0504020202020204" pitchFamily="34" charset="77"/>
              </a:rPr>
              <a:t>Primitive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8950610-34CD-5A40-A4B6-A6CFC0BD1EFB}"/>
              </a:ext>
            </a:extLst>
          </p:cNvPr>
          <p:cNvCxnSpPr>
            <a:cxnSpLocks/>
          </p:cNvCxnSpPr>
          <p:nvPr/>
        </p:nvCxnSpPr>
        <p:spPr>
          <a:xfrm>
            <a:off x="6096000" y="2459736"/>
            <a:ext cx="0" cy="401647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C5CD246B-5A16-C044-9BDD-C6C138A2D391}"/>
              </a:ext>
            </a:extLst>
          </p:cNvPr>
          <p:cNvSpPr txBox="1"/>
          <p:nvPr/>
        </p:nvSpPr>
        <p:spPr>
          <a:xfrm>
            <a:off x="4533710" y="2840462"/>
            <a:ext cx="140304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[EGL’85] SimpleOT</a:t>
            </a:r>
          </a:p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…</a:t>
            </a:r>
            <a:endParaRPr lang="en-PT" dirty="0">
              <a:solidFill>
                <a:srgbClr val="5EA5C7"/>
              </a:solidFill>
              <a:latin typeface="Avenir Next LT Pro" panose="020B0504020202020204" pitchFamily="34" charset="7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FE92E2B-1F3F-7548-A619-6AB0D0E6B384}"/>
              </a:ext>
            </a:extLst>
          </p:cNvPr>
          <p:cNvSpPr txBox="1"/>
          <p:nvPr/>
        </p:nvSpPr>
        <p:spPr>
          <a:xfrm>
            <a:off x="4533710" y="3964191"/>
            <a:ext cx="14030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[YAV’22]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3261895-7A92-6446-9944-2BF1C9EE3EB3}"/>
              </a:ext>
            </a:extLst>
          </p:cNvPr>
          <p:cNvSpPr txBox="1"/>
          <p:nvPr/>
        </p:nvSpPr>
        <p:spPr>
          <a:xfrm>
            <a:off x="3068471" y="3994871"/>
            <a:ext cx="1605391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sz="12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Review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E3D33D1-2709-2B46-B057-1ED6B9CC7023}"/>
              </a:ext>
            </a:extLst>
          </p:cNvPr>
          <p:cNvSpPr/>
          <p:nvPr/>
        </p:nvSpPr>
        <p:spPr>
          <a:xfrm>
            <a:off x="1756664" y="3968715"/>
            <a:ext cx="1080179" cy="310678"/>
          </a:xfrm>
          <a:prstGeom prst="rect">
            <a:avLst/>
          </a:prstGeom>
          <a:solidFill>
            <a:schemeClr val="bg1"/>
          </a:solidFill>
          <a:ln>
            <a:solidFill>
              <a:srgbClr val="5E7E47"/>
            </a:solidFill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664113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Motivation</a:t>
            </a:r>
          </a:p>
        </p:txBody>
      </p:sp>
      <p:pic>
        <p:nvPicPr>
          <p:cNvPr id="9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CE03CE94-B9D3-1E45-9515-DA7C134442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8BEAC99-8595-7E41-B721-EE11893C1F50}"/>
              </a:ext>
            </a:extLst>
          </p:cNvPr>
          <p:cNvSpPr txBox="1"/>
          <p:nvPr/>
        </p:nvSpPr>
        <p:spPr>
          <a:xfrm>
            <a:off x="5461000" y="1690688"/>
            <a:ext cx="127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2800" dirty="0">
                <a:latin typeface="Avenir Next LT Pro" panose="020B0504020202020204" pitchFamily="34" charset="77"/>
              </a:rPr>
              <a:t>SMC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98D7D61-6796-4D45-8E8D-09B9DA055F8F}"/>
              </a:ext>
            </a:extLst>
          </p:cNvPr>
          <p:cNvGrpSpPr/>
          <p:nvPr/>
        </p:nvGrpSpPr>
        <p:grpSpPr>
          <a:xfrm>
            <a:off x="3423854" y="4544502"/>
            <a:ext cx="932820" cy="932820"/>
            <a:chOff x="2955279" y="2965308"/>
            <a:chExt cx="1872000" cy="1872000"/>
          </a:xfrm>
        </p:grpSpPr>
        <p:pic>
          <p:nvPicPr>
            <p:cNvPr id="12" name="Picture 11" descr="Diagram, schematic&#10;&#10;Description automatically generated">
              <a:extLst>
                <a:ext uri="{FF2B5EF4-FFF2-40B4-BE49-F238E27FC236}">
                  <a16:creationId xmlns:a16="http://schemas.microsoft.com/office/drawing/2014/main" id="{78AC0627-7E7E-114C-86E9-440F5CC0CD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62207" y="3446516"/>
              <a:ext cx="1605392" cy="945742"/>
            </a:xfrm>
            <a:prstGeom prst="rect">
              <a:avLst/>
            </a:prstGeom>
          </p:spPr>
        </p:pic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283B13A-C503-8F46-BFC2-AA36C1C07853}"/>
                </a:ext>
              </a:extLst>
            </p:cNvPr>
            <p:cNvSpPr/>
            <p:nvPr/>
          </p:nvSpPr>
          <p:spPr>
            <a:xfrm>
              <a:off x="2955279" y="2965308"/>
              <a:ext cx="1872000" cy="1872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BAF6A0F-8A11-3A4E-BA23-D1CBDDBB3BD2}"/>
              </a:ext>
            </a:extLst>
          </p:cNvPr>
          <p:cNvGrpSpPr/>
          <p:nvPr/>
        </p:nvGrpSpPr>
        <p:grpSpPr>
          <a:xfrm>
            <a:off x="7833292" y="4544502"/>
            <a:ext cx="932820" cy="932820"/>
            <a:chOff x="7364721" y="2983387"/>
            <a:chExt cx="1872000" cy="1872000"/>
          </a:xfrm>
        </p:grpSpPr>
        <p:pic>
          <p:nvPicPr>
            <p:cNvPr id="6" name="Picture 5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08428C13-52EC-7A4E-83F4-CB5EA2A3240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782235" y="3429000"/>
              <a:ext cx="1036971" cy="944616"/>
            </a:xfrm>
            <a:prstGeom prst="rect">
              <a:avLst/>
            </a:prstGeom>
          </p:spPr>
        </p:pic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00F1FE80-DC51-0F48-B472-069DFE925199}"/>
                </a:ext>
              </a:extLst>
            </p:cNvPr>
            <p:cNvSpPr/>
            <p:nvPr/>
          </p:nvSpPr>
          <p:spPr>
            <a:xfrm>
              <a:off x="7364721" y="2983387"/>
              <a:ext cx="1872000" cy="1872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8B70DD96-29D5-B54D-8669-5DEE059C5856}"/>
              </a:ext>
            </a:extLst>
          </p:cNvPr>
          <p:cNvSpPr txBox="1"/>
          <p:nvPr/>
        </p:nvSpPr>
        <p:spPr>
          <a:xfrm>
            <a:off x="432817" y="4820374"/>
            <a:ext cx="1605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2000" dirty="0">
                <a:latin typeface="Avenir Next LT Pro" panose="020B0504020202020204" pitchFamily="34" charset="77"/>
              </a:rPr>
              <a:t>Circuit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DBE273B-98A9-7E45-A5B2-3B7B14C715B0}"/>
              </a:ext>
            </a:extLst>
          </p:cNvPr>
          <p:cNvCxnSpPr/>
          <p:nvPr/>
        </p:nvCxnSpPr>
        <p:spPr>
          <a:xfrm>
            <a:off x="447039" y="4416552"/>
            <a:ext cx="10597896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148E78B-AF76-5C41-821F-A44E9E980375}"/>
              </a:ext>
            </a:extLst>
          </p:cNvPr>
          <p:cNvCxnSpPr/>
          <p:nvPr/>
        </p:nvCxnSpPr>
        <p:spPr>
          <a:xfrm>
            <a:off x="432817" y="5605338"/>
            <a:ext cx="10597896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C315049-B747-F647-B867-E7FC5CBB5594}"/>
              </a:ext>
            </a:extLst>
          </p:cNvPr>
          <p:cNvCxnSpPr>
            <a:cxnSpLocks/>
          </p:cNvCxnSpPr>
          <p:nvPr/>
        </p:nvCxnSpPr>
        <p:spPr>
          <a:xfrm>
            <a:off x="3867912" y="2459736"/>
            <a:ext cx="0" cy="1819656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787054D0-C96B-9746-BB68-E2BB9943AA08}"/>
              </a:ext>
            </a:extLst>
          </p:cNvPr>
          <p:cNvSpPr txBox="1"/>
          <p:nvPr/>
        </p:nvSpPr>
        <p:spPr>
          <a:xfrm>
            <a:off x="3088585" y="3044999"/>
            <a:ext cx="1605391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sz="20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Oblivious Transfer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D2E8976-94D3-6D4D-BB1F-4905FA714BA3}"/>
              </a:ext>
            </a:extLst>
          </p:cNvPr>
          <p:cNvCxnSpPr>
            <a:cxnSpLocks/>
          </p:cNvCxnSpPr>
          <p:nvPr/>
        </p:nvCxnSpPr>
        <p:spPr>
          <a:xfrm>
            <a:off x="8306580" y="2459736"/>
            <a:ext cx="0" cy="1819656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5582152D-28CD-8348-B937-BCDDAF220907}"/>
              </a:ext>
            </a:extLst>
          </p:cNvPr>
          <p:cNvSpPr txBox="1"/>
          <p:nvPr/>
        </p:nvSpPr>
        <p:spPr>
          <a:xfrm>
            <a:off x="7498023" y="2891110"/>
            <a:ext cx="1605391" cy="101566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sz="20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Oblivious Linear Evaluation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945822-265C-D447-B055-C73E411291E0}"/>
              </a:ext>
            </a:extLst>
          </p:cNvPr>
          <p:cNvSpPr txBox="1"/>
          <p:nvPr/>
        </p:nvSpPr>
        <p:spPr>
          <a:xfrm>
            <a:off x="2280296" y="2333826"/>
            <a:ext cx="1183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E97E47"/>
                </a:solidFill>
                <a:latin typeface="Avenir Next LT Pro" panose="020B0504020202020204" pitchFamily="34" charset="77"/>
              </a:rPr>
              <a:t>Quantum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EBAA6C2-560B-F843-84FD-1E3695C1BA01}"/>
              </a:ext>
            </a:extLst>
          </p:cNvPr>
          <p:cNvSpPr txBox="1"/>
          <p:nvPr/>
        </p:nvSpPr>
        <p:spPr>
          <a:xfrm>
            <a:off x="6718964" y="2338933"/>
            <a:ext cx="1183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E97E47"/>
                </a:solidFill>
                <a:latin typeface="Avenir Next LT Pro" panose="020B0504020202020204" pitchFamily="34" charset="77"/>
              </a:rPr>
              <a:t>Quantum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B3AF52F-CFE7-FD48-BDDC-CAE9D6E42A4C}"/>
              </a:ext>
            </a:extLst>
          </p:cNvPr>
          <p:cNvSpPr txBox="1"/>
          <p:nvPr/>
        </p:nvSpPr>
        <p:spPr>
          <a:xfrm>
            <a:off x="4324404" y="2342495"/>
            <a:ext cx="910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5EA5C7"/>
                </a:solidFill>
                <a:latin typeface="Avenir Next LT Pro" panose="020B0504020202020204" pitchFamily="34" charset="77"/>
              </a:rPr>
              <a:t>Classic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52145A7-5078-E148-9E2A-7A0D6844B8DE}"/>
              </a:ext>
            </a:extLst>
          </p:cNvPr>
          <p:cNvSpPr txBox="1"/>
          <p:nvPr/>
        </p:nvSpPr>
        <p:spPr>
          <a:xfrm>
            <a:off x="8710858" y="2333825"/>
            <a:ext cx="910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5EA5C7"/>
                </a:solidFill>
                <a:latin typeface="Avenir Next LT Pro" panose="020B0504020202020204" pitchFamily="34" charset="77"/>
              </a:rPr>
              <a:t>Classic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AED80B-58A3-9348-BF75-5BD06E15B26B}"/>
              </a:ext>
            </a:extLst>
          </p:cNvPr>
          <p:cNvSpPr txBox="1"/>
          <p:nvPr/>
        </p:nvSpPr>
        <p:spPr>
          <a:xfrm>
            <a:off x="1676400" y="2844875"/>
            <a:ext cx="178722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600" dirty="0">
                <a:solidFill>
                  <a:srgbClr val="E97E47"/>
                </a:solidFill>
                <a:latin typeface="Avenir Next LT Pro" panose="020B0504020202020204" pitchFamily="34" charset="77"/>
              </a:rPr>
              <a:t>[BBCS’91] </a:t>
            </a:r>
          </a:p>
          <a:p>
            <a:r>
              <a:rPr lang="en-PT" sz="1600" dirty="0">
                <a:solidFill>
                  <a:srgbClr val="E97E47"/>
                </a:solidFill>
                <a:latin typeface="Avenir Next LT Pro" panose="020B0504020202020204" pitchFamily="34" charset="77"/>
              </a:rPr>
              <a:t>[FS’09]</a:t>
            </a:r>
          </a:p>
          <a:p>
            <a:r>
              <a:rPr lang="en-PT" sz="1600" dirty="0">
                <a:solidFill>
                  <a:srgbClr val="E97E47"/>
                </a:solidFill>
                <a:latin typeface="Avenir Next LT Pro" panose="020B0504020202020204" pitchFamily="34" charset="77"/>
              </a:rPr>
              <a:t>[DFS+05] [WST’08] …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0A54BEA-6D8A-734D-9BB4-B99403E10DD8}"/>
              </a:ext>
            </a:extLst>
          </p:cNvPr>
          <p:cNvSpPr txBox="1"/>
          <p:nvPr/>
        </p:nvSpPr>
        <p:spPr>
          <a:xfrm>
            <a:off x="433833" y="3218527"/>
            <a:ext cx="1605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2000" dirty="0">
                <a:latin typeface="Avenir Next LT Pro" panose="020B0504020202020204" pitchFamily="34" charset="77"/>
              </a:rPr>
              <a:t>Primitive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8950610-34CD-5A40-A4B6-A6CFC0BD1EFB}"/>
              </a:ext>
            </a:extLst>
          </p:cNvPr>
          <p:cNvCxnSpPr>
            <a:cxnSpLocks/>
          </p:cNvCxnSpPr>
          <p:nvPr/>
        </p:nvCxnSpPr>
        <p:spPr>
          <a:xfrm>
            <a:off x="6096000" y="2459736"/>
            <a:ext cx="0" cy="401647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C5CD246B-5A16-C044-9BDD-C6C138A2D391}"/>
              </a:ext>
            </a:extLst>
          </p:cNvPr>
          <p:cNvSpPr txBox="1"/>
          <p:nvPr/>
        </p:nvSpPr>
        <p:spPr>
          <a:xfrm>
            <a:off x="4533710" y="2840462"/>
            <a:ext cx="140304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[EGL’85] SimpleOT</a:t>
            </a:r>
          </a:p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…</a:t>
            </a:r>
            <a:endParaRPr lang="en-PT" dirty="0">
              <a:solidFill>
                <a:srgbClr val="5EA5C7"/>
              </a:solidFill>
              <a:latin typeface="Avenir Next LT Pro" panose="020B0504020202020204" pitchFamily="34" charset="7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FE92E2B-1F3F-7548-A619-6AB0D0E6B384}"/>
              </a:ext>
            </a:extLst>
          </p:cNvPr>
          <p:cNvSpPr txBox="1"/>
          <p:nvPr/>
        </p:nvSpPr>
        <p:spPr>
          <a:xfrm>
            <a:off x="4533710" y="3964191"/>
            <a:ext cx="14030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[YAV’22]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3261895-7A92-6446-9944-2BF1C9EE3EB3}"/>
              </a:ext>
            </a:extLst>
          </p:cNvPr>
          <p:cNvSpPr txBox="1"/>
          <p:nvPr/>
        </p:nvSpPr>
        <p:spPr>
          <a:xfrm>
            <a:off x="3068471" y="3994871"/>
            <a:ext cx="1605391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sz="12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Review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E3D33D1-2709-2B46-B057-1ED6B9CC7023}"/>
              </a:ext>
            </a:extLst>
          </p:cNvPr>
          <p:cNvSpPr/>
          <p:nvPr/>
        </p:nvSpPr>
        <p:spPr>
          <a:xfrm>
            <a:off x="1756664" y="3968715"/>
            <a:ext cx="1080179" cy="310678"/>
          </a:xfrm>
          <a:prstGeom prst="rect">
            <a:avLst/>
          </a:prstGeom>
          <a:solidFill>
            <a:schemeClr val="bg1"/>
          </a:solidFill>
          <a:ln>
            <a:solidFill>
              <a:srgbClr val="5E7E47"/>
            </a:solidFill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32" name="Circular Arrow 31">
            <a:extLst>
              <a:ext uri="{FF2B5EF4-FFF2-40B4-BE49-F238E27FC236}">
                <a16:creationId xmlns:a16="http://schemas.microsoft.com/office/drawing/2014/main" id="{9ED35683-B79B-9F45-B7DE-53D6701A9740}"/>
              </a:ext>
            </a:extLst>
          </p:cNvPr>
          <p:cNvSpPr/>
          <p:nvPr/>
        </p:nvSpPr>
        <p:spPr>
          <a:xfrm>
            <a:off x="2992591" y="1475855"/>
            <a:ext cx="1787226" cy="1726156"/>
          </a:xfrm>
          <a:prstGeom prst="circularArrow">
            <a:avLst>
              <a:gd name="adj1" fmla="val 6535"/>
              <a:gd name="adj2" fmla="val 1034925"/>
              <a:gd name="adj3" fmla="val 20457680"/>
              <a:gd name="adj4" fmla="val 10800000"/>
              <a:gd name="adj5" fmla="val 12500"/>
            </a:avLst>
          </a:prstGeom>
          <a:solidFill>
            <a:schemeClr val="bg1"/>
          </a:solidFill>
          <a:ln>
            <a:solidFill>
              <a:srgbClr val="5E7E47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35837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Motivation</a:t>
            </a:r>
          </a:p>
        </p:txBody>
      </p:sp>
      <p:pic>
        <p:nvPicPr>
          <p:cNvPr id="9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CE03CE94-B9D3-1E45-9515-DA7C134442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8BEAC99-8595-7E41-B721-EE11893C1F50}"/>
              </a:ext>
            </a:extLst>
          </p:cNvPr>
          <p:cNvSpPr txBox="1"/>
          <p:nvPr/>
        </p:nvSpPr>
        <p:spPr>
          <a:xfrm>
            <a:off x="5461000" y="1690688"/>
            <a:ext cx="127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2800" dirty="0">
                <a:latin typeface="Avenir Next LT Pro" panose="020B0504020202020204" pitchFamily="34" charset="77"/>
              </a:rPr>
              <a:t>SMC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98D7D61-6796-4D45-8E8D-09B9DA055F8F}"/>
              </a:ext>
            </a:extLst>
          </p:cNvPr>
          <p:cNvGrpSpPr/>
          <p:nvPr/>
        </p:nvGrpSpPr>
        <p:grpSpPr>
          <a:xfrm>
            <a:off x="3423854" y="4544502"/>
            <a:ext cx="932820" cy="932820"/>
            <a:chOff x="2955279" y="2965308"/>
            <a:chExt cx="1872000" cy="1872000"/>
          </a:xfrm>
        </p:grpSpPr>
        <p:pic>
          <p:nvPicPr>
            <p:cNvPr id="12" name="Picture 11" descr="Diagram, schematic&#10;&#10;Description automatically generated">
              <a:extLst>
                <a:ext uri="{FF2B5EF4-FFF2-40B4-BE49-F238E27FC236}">
                  <a16:creationId xmlns:a16="http://schemas.microsoft.com/office/drawing/2014/main" id="{78AC0627-7E7E-114C-86E9-440F5CC0CD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62207" y="3446516"/>
              <a:ext cx="1605392" cy="945742"/>
            </a:xfrm>
            <a:prstGeom prst="rect">
              <a:avLst/>
            </a:prstGeom>
          </p:spPr>
        </p:pic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283B13A-C503-8F46-BFC2-AA36C1C07853}"/>
                </a:ext>
              </a:extLst>
            </p:cNvPr>
            <p:cNvSpPr/>
            <p:nvPr/>
          </p:nvSpPr>
          <p:spPr>
            <a:xfrm>
              <a:off x="2955279" y="2965308"/>
              <a:ext cx="1872000" cy="1872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BAF6A0F-8A11-3A4E-BA23-D1CBDDBB3BD2}"/>
              </a:ext>
            </a:extLst>
          </p:cNvPr>
          <p:cNvGrpSpPr/>
          <p:nvPr/>
        </p:nvGrpSpPr>
        <p:grpSpPr>
          <a:xfrm>
            <a:off x="7833292" y="4544502"/>
            <a:ext cx="932820" cy="932820"/>
            <a:chOff x="7364721" y="2983387"/>
            <a:chExt cx="1872000" cy="1872000"/>
          </a:xfrm>
        </p:grpSpPr>
        <p:pic>
          <p:nvPicPr>
            <p:cNvPr id="6" name="Picture 5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08428C13-52EC-7A4E-83F4-CB5EA2A3240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782235" y="3429000"/>
              <a:ext cx="1036971" cy="944616"/>
            </a:xfrm>
            <a:prstGeom prst="rect">
              <a:avLst/>
            </a:prstGeom>
          </p:spPr>
        </p:pic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00F1FE80-DC51-0F48-B472-069DFE925199}"/>
                </a:ext>
              </a:extLst>
            </p:cNvPr>
            <p:cNvSpPr/>
            <p:nvPr/>
          </p:nvSpPr>
          <p:spPr>
            <a:xfrm>
              <a:off x="7364721" y="2983387"/>
              <a:ext cx="1872000" cy="1872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8B70DD96-29D5-B54D-8669-5DEE059C5856}"/>
              </a:ext>
            </a:extLst>
          </p:cNvPr>
          <p:cNvSpPr txBox="1"/>
          <p:nvPr/>
        </p:nvSpPr>
        <p:spPr>
          <a:xfrm>
            <a:off x="432817" y="4820374"/>
            <a:ext cx="1605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2000" dirty="0">
                <a:latin typeface="Avenir Next LT Pro" panose="020B0504020202020204" pitchFamily="34" charset="77"/>
              </a:rPr>
              <a:t>Circuit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DBE273B-98A9-7E45-A5B2-3B7B14C715B0}"/>
              </a:ext>
            </a:extLst>
          </p:cNvPr>
          <p:cNvCxnSpPr/>
          <p:nvPr/>
        </p:nvCxnSpPr>
        <p:spPr>
          <a:xfrm>
            <a:off x="447039" y="4416552"/>
            <a:ext cx="10597896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148E78B-AF76-5C41-821F-A44E9E980375}"/>
              </a:ext>
            </a:extLst>
          </p:cNvPr>
          <p:cNvCxnSpPr/>
          <p:nvPr/>
        </p:nvCxnSpPr>
        <p:spPr>
          <a:xfrm>
            <a:off x="432817" y="5605338"/>
            <a:ext cx="10597896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C315049-B747-F647-B867-E7FC5CBB5594}"/>
              </a:ext>
            </a:extLst>
          </p:cNvPr>
          <p:cNvCxnSpPr>
            <a:cxnSpLocks/>
          </p:cNvCxnSpPr>
          <p:nvPr/>
        </p:nvCxnSpPr>
        <p:spPr>
          <a:xfrm>
            <a:off x="3867912" y="2459736"/>
            <a:ext cx="0" cy="1819656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787054D0-C96B-9746-BB68-E2BB9943AA08}"/>
              </a:ext>
            </a:extLst>
          </p:cNvPr>
          <p:cNvSpPr txBox="1"/>
          <p:nvPr/>
        </p:nvSpPr>
        <p:spPr>
          <a:xfrm>
            <a:off x="3088585" y="3044999"/>
            <a:ext cx="1605391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sz="20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Oblivious Transfer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D2E8976-94D3-6D4D-BB1F-4905FA714BA3}"/>
              </a:ext>
            </a:extLst>
          </p:cNvPr>
          <p:cNvCxnSpPr>
            <a:cxnSpLocks/>
          </p:cNvCxnSpPr>
          <p:nvPr/>
        </p:nvCxnSpPr>
        <p:spPr>
          <a:xfrm>
            <a:off x="8306580" y="2459736"/>
            <a:ext cx="0" cy="1819656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5582152D-28CD-8348-B937-BCDDAF220907}"/>
              </a:ext>
            </a:extLst>
          </p:cNvPr>
          <p:cNvSpPr txBox="1"/>
          <p:nvPr/>
        </p:nvSpPr>
        <p:spPr>
          <a:xfrm>
            <a:off x="7498023" y="2891110"/>
            <a:ext cx="1605391" cy="101566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sz="20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Oblivious Linear Evaluation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945822-265C-D447-B055-C73E411291E0}"/>
              </a:ext>
            </a:extLst>
          </p:cNvPr>
          <p:cNvSpPr txBox="1"/>
          <p:nvPr/>
        </p:nvSpPr>
        <p:spPr>
          <a:xfrm>
            <a:off x="2280296" y="2333826"/>
            <a:ext cx="1183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E97E47"/>
                </a:solidFill>
                <a:latin typeface="Avenir Next LT Pro" panose="020B0504020202020204" pitchFamily="34" charset="77"/>
              </a:rPr>
              <a:t>Quantum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EBAA6C2-560B-F843-84FD-1E3695C1BA01}"/>
              </a:ext>
            </a:extLst>
          </p:cNvPr>
          <p:cNvSpPr txBox="1"/>
          <p:nvPr/>
        </p:nvSpPr>
        <p:spPr>
          <a:xfrm>
            <a:off x="6718964" y="2338933"/>
            <a:ext cx="1183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E97E47"/>
                </a:solidFill>
                <a:latin typeface="Avenir Next LT Pro" panose="020B0504020202020204" pitchFamily="34" charset="77"/>
              </a:rPr>
              <a:t>Quantum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B3AF52F-CFE7-FD48-BDDC-CAE9D6E42A4C}"/>
              </a:ext>
            </a:extLst>
          </p:cNvPr>
          <p:cNvSpPr txBox="1"/>
          <p:nvPr/>
        </p:nvSpPr>
        <p:spPr>
          <a:xfrm>
            <a:off x="4324404" y="2342495"/>
            <a:ext cx="910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5EA5C7"/>
                </a:solidFill>
                <a:latin typeface="Avenir Next LT Pro" panose="020B0504020202020204" pitchFamily="34" charset="77"/>
              </a:rPr>
              <a:t>Classic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52145A7-5078-E148-9E2A-7A0D6844B8DE}"/>
              </a:ext>
            </a:extLst>
          </p:cNvPr>
          <p:cNvSpPr txBox="1"/>
          <p:nvPr/>
        </p:nvSpPr>
        <p:spPr>
          <a:xfrm>
            <a:off x="8710858" y="2333825"/>
            <a:ext cx="910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5EA5C7"/>
                </a:solidFill>
                <a:latin typeface="Avenir Next LT Pro" panose="020B0504020202020204" pitchFamily="34" charset="77"/>
              </a:rPr>
              <a:t>Classic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AED80B-58A3-9348-BF75-5BD06E15B26B}"/>
              </a:ext>
            </a:extLst>
          </p:cNvPr>
          <p:cNvSpPr txBox="1"/>
          <p:nvPr/>
        </p:nvSpPr>
        <p:spPr>
          <a:xfrm>
            <a:off x="1676400" y="2844875"/>
            <a:ext cx="178722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600" dirty="0">
                <a:solidFill>
                  <a:srgbClr val="E97E47"/>
                </a:solidFill>
                <a:latin typeface="Avenir Next LT Pro" panose="020B0504020202020204" pitchFamily="34" charset="77"/>
              </a:rPr>
              <a:t>[BBCS’91] </a:t>
            </a:r>
          </a:p>
          <a:p>
            <a:r>
              <a:rPr lang="en-PT" sz="1600" dirty="0">
                <a:solidFill>
                  <a:srgbClr val="E97E47"/>
                </a:solidFill>
                <a:latin typeface="Avenir Next LT Pro" panose="020B0504020202020204" pitchFamily="34" charset="77"/>
              </a:rPr>
              <a:t>[FS’09]</a:t>
            </a:r>
          </a:p>
          <a:p>
            <a:r>
              <a:rPr lang="en-PT" sz="1600" dirty="0">
                <a:solidFill>
                  <a:srgbClr val="E97E47"/>
                </a:solidFill>
                <a:latin typeface="Avenir Next LT Pro" panose="020B0504020202020204" pitchFamily="34" charset="77"/>
              </a:rPr>
              <a:t>[DFS+05] [WST’08] …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0A54BEA-6D8A-734D-9BB4-B99403E10DD8}"/>
              </a:ext>
            </a:extLst>
          </p:cNvPr>
          <p:cNvSpPr txBox="1"/>
          <p:nvPr/>
        </p:nvSpPr>
        <p:spPr>
          <a:xfrm>
            <a:off x="433833" y="3218527"/>
            <a:ext cx="1605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2000" dirty="0">
                <a:latin typeface="Avenir Next LT Pro" panose="020B0504020202020204" pitchFamily="34" charset="77"/>
              </a:rPr>
              <a:t>Primitive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8950610-34CD-5A40-A4B6-A6CFC0BD1EFB}"/>
              </a:ext>
            </a:extLst>
          </p:cNvPr>
          <p:cNvCxnSpPr>
            <a:cxnSpLocks/>
          </p:cNvCxnSpPr>
          <p:nvPr/>
        </p:nvCxnSpPr>
        <p:spPr>
          <a:xfrm>
            <a:off x="6096000" y="2459736"/>
            <a:ext cx="0" cy="401647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C5CD246B-5A16-C044-9BDD-C6C138A2D391}"/>
              </a:ext>
            </a:extLst>
          </p:cNvPr>
          <p:cNvSpPr txBox="1"/>
          <p:nvPr/>
        </p:nvSpPr>
        <p:spPr>
          <a:xfrm>
            <a:off x="4533710" y="2840462"/>
            <a:ext cx="140304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[EGL’85] SimpleOT</a:t>
            </a:r>
          </a:p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…</a:t>
            </a:r>
            <a:endParaRPr lang="en-PT" dirty="0">
              <a:solidFill>
                <a:srgbClr val="5EA5C7"/>
              </a:solidFill>
              <a:latin typeface="Avenir Next LT Pro" panose="020B0504020202020204" pitchFamily="34" charset="7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FE92E2B-1F3F-7548-A619-6AB0D0E6B384}"/>
              </a:ext>
            </a:extLst>
          </p:cNvPr>
          <p:cNvSpPr txBox="1"/>
          <p:nvPr/>
        </p:nvSpPr>
        <p:spPr>
          <a:xfrm>
            <a:off x="4533710" y="3964191"/>
            <a:ext cx="14030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[YAV’22]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3261895-7A92-6446-9944-2BF1C9EE3EB3}"/>
              </a:ext>
            </a:extLst>
          </p:cNvPr>
          <p:cNvSpPr txBox="1"/>
          <p:nvPr/>
        </p:nvSpPr>
        <p:spPr>
          <a:xfrm>
            <a:off x="3068471" y="3994871"/>
            <a:ext cx="1605391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sz="12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Review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E3D33D1-2709-2B46-B057-1ED6B9CC7023}"/>
              </a:ext>
            </a:extLst>
          </p:cNvPr>
          <p:cNvSpPr/>
          <p:nvPr/>
        </p:nvSpPr>
        <p:spPr>
          <a:xfrm>
            <a:off x="1756664" y="3968715"/>
            <a:ext cx="1080179" cy="310678"/>
          </a:xfrm>
          <a:prstGeom prst="rect">
            <a:avLst/>
          </a:prstGeom>
          <a:solidFill>
            <a:schemeClr val="bg1"/>
          </a:solidFill>
          <a:ln>
            <a:solidFill>
              <a:srgbClr val="5E7E47"/>
            </a:solidFill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32" name="Circular Arrow 31">
            <a:extLst>
              <a:ext uri="{FF2B5EF4-FFF2-40B4-BE49-F238E27FC236}">
                <a16:creationId xmlns:a16="http://schemas.microsoft.com/office/drawing/2014/main" id="{9ED35683-B79B-9F45-B7DE-53D6701A9740}"/>
              </a:ext>
            </a:extLst>
          </p:cNvPr>
          <p:cNvSpPr/>
          <p:nvPr/>
        </p:nvSpPr>
        <p:spPr>
          <a:xfrm>
            <a:off x="2992591" y="1475855"/>
            <a:ext cx="1787226" cy="1726156"/>
          </a:xfrm>
          <a:prstGeom prst="circularArrow">
            <a:avLst>
              <a:gd name="adj1" fmla="val 6535"/>
              <a:gd name="adj2" fmla="val 1034925"/>
              <a:gd name="adj3" fmla="val 20457680"/>
              <a:gd name="adj4" fmla="val 10800000"/>
              <a:gd name="adj5" fmla="val 12500"/>
            </a:avLst>
          </a:prstGeom>
          <a:solidFill>
            <a:schemeClr val="bg1"/>
          </a:solidFill>
          <a:ln>
            <a:solidFill>
              <a:srgbClr val="5E7E47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33" name="Bent Arrow 32">
            <a:extLst>
              <a:ext uri="{FF2B5EF4-FFF2-40B4-BE49-F238E27FC236}">
                <a16:creationId xmlns:a16="http://schemas.microsoft.com/office/drawing/2014/main" id="{B966FA75-67BB-0541-B622-F258471A3534}"/>
              </a:ext>
            </a:extLst>
          </p:cNvPr>
          <p:cNvSpPr/>
          <p:nvPr/>
        </p:nvSpPr>
        <p:spPr>
          <a:xfrm rot="16200000" flipH="1">
            <a:off x="3840618" y="3898097"/>
            <a:ext cx="1734233" cy="358638"/>
          </a:xfrm>
          <a:prstGeom prst="bentArrow">
            <a:avLst>
              <a:gd name="adj1" fmla="val 25000"/>
              <a:gd name="adj2" fmla="val 37964"/>
              <a:gd name="adj3" fmla="val 50000"/>
              <a:gd name="adj4" fmla="val 43750"/>
            </a:avLst>
          </a:prstGeom>
          <a:solidFill>
            <a:srgbClr val="5EA5C7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126B332-E930-D646-9DD8-8E5A02925ECD}"/>
              </a:ext>
            </a:extLst>
          </p:cNvPr>
          <p:cNvSpPr txBox="1"/>
          <p:nvPr/>
        </p:nvSpPr>
        <p:spPr>
          <a:xfrm>
            <a:off x="4669594" y="3692324"/>
            <a:ext cx="9046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libscapi</a:t>
            </a:r>
          </a:p>
        </p:txBody>
      </p:sp>
    </p:spTree>
    <p:extLst>
      <p:ext uri="{BB962C8B-B14F-4D97-AF65-F5344CB8AC3E}">
        <p14:creationId xmlns:p14="http://schemas.microsoft.com/office/powerpoint/2010/main" val="31714659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Motivation</a:t>
            </a:r>
          </a:p>
        </p:txBody>
      </p:sp>
      <p:pic>
        <p:nvPicPr>
          <p:cNvPr id="9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CE03CE94-B9D3-1E45-9515-DA7C134442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8BEAC99-8595-7E41-B721-EE11893C1F50}"/>
              </a:ext>
            </a:extLst>
          </p:cNvPr>
          <p:cNvSpPr txBox="1"/>
          <p:nvPr/>
        </p:nvSpPr>
        <p:spPr>
          <a:xfrm>
            <a:off x="5461000" y="1690688"/>
            <a:ext cx="127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2800" dirty="0">
                <a:latin typeface="Avenir Next LT Pro" panose="020B0504020202020204" pitchFamily="34" charset="77"/>
              </a:rPr>
              <a:t>SMC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98D7D61-6796-4D45-8E8D-09B9DA055F8F}"/>
              </a:ext>
            </a:extLst>
          </p:cNvPr>
          <p:cNvGrpSpPr/>
          <p:nvPr/>
        </p:nvGrpSpPr>
        <p:grpSpPr>
          <a:xfrm>
            <a:off x="3423854" y="4544502"/>
            <a:ext cx="932820" cy="932820"/>
            <a:chOff x="2955279" y="2965308"/>
            <a:chExt cx="1872000" cy="1872000"/>
          </a:xfrm>
        </p:grpSpPr>
        <p:pic>
          <p:nvPicPr>
            <p:cNvPr id="12" name="Picture 11" descr="Diagram, schematic&#10;&#10;Description automatically generated">
              <a:extLst>
                <a:ext uri="{FF2B5EF4-FFF2-40B4-BE49-F238E27FC236}">
                  <a16:creationId xmlns:a16="http://schemas.microsoft.com/office/drawing/2014/main" id="{78AC0627-7E7E-114C-86E9-440F5CC0CD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62207" y="3446516"/>
              <a:ext cx="1605392" cy="945742"/>
            </a:xfrm>
            <a:prstGeom prst="rect">
              <a:avLst/>
            </a:prstGeom>
          </p:spPr>
        </p:pic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283B13A-C503-8F46-BFC2-AA36C1C07853}"/>
                </a:ext>
              </a:extLst>
            </p:cNvPr>
            <p:cNvSpPr/>
            <p:nvPr/>
          </p:nvSpPr>
          <p:spPr>
            <a:xfrm>
              <a:off x="2955279" y="2965308"/>
              <a:ext cx="1872000" cy="1872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BAF6A0F-8A11-3A4E-BA23-D1CBDDBB3BD2}"/>
              </a:ext>
            </a:extLst>
          </p:cNvPr>
          <p:cNvGrpSpPr/>
          <p:nvPr/>
        </p:nvGrpSpPr>
        <p:grpSpPr>
          <a:xfrm>
            <a:off x="7833292" y="4544502"/>
            <a:ext cx="932820" cy="932820"/>
            <a:chOff x="7364721" y="2983387"/>
            <a:chExt cx="1872000" cy="1872000"/>
          </a:xfrm>
        </p:grpSpPr>
        <p:pic>
          <p:nvPicPr>
            <p:cNvPr id="6" name="Picture 5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08428C13-52EC-7A4E-83F4-CB5EA2A3240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782235" y="3429000"/>
              <a:ext cx="1036971" cy="944616"/>
            </a:xfrm>
            <a:prstGeom prst="rect">
              <a:avLst/>
            </a:prstGeom>
          </p:spPr>
        </p:pic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00F1FE80-DC51-0F48-B472-069DFE925199}"/>
                </a:ext>
              </a:extLst>
            </p:cNvPr>
            <p:cNvSpPr/>
            <p:nvPr/>
          </p:nvSpPr>
          <p:spPr>
            <a:xfrm>
              <a:off x="7364721" y="2983387"/>
              <a:ext cx="1872000" cy="1872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8B70DD96-29D5-B54D-8669-5DEE059C5856}"/>
              </a:ext>
            </a:extLst>
          </p:cNvPr>
          <p:cNvSpPr txBox="1"/>
          <p:nvPr/>
        </p:nvSpPr>
        <p:spPr>
          <a:xfrm>
            <a:off x="432817" y="4820374"/>
            <a:ext cx="1605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2000" dirty="0">
                <a:latin typeface="Avenir Next LT Pro" panose="020B0504020202020204" pitchFamily="34" charset="77"/>
              </a:rPr>
              <a:t>Circuit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DBE273B-98A9-7E45-A5B2-3B7B14C715B0}"/>
              </a:ext>
            </a:extLst>
          </p:cNvPr>
          <p:cNvCxnSpPr/>
          <p:nvPr/>
        </p:nvCxnSpPr>
        <p:spPr>
          <a:xfrm>
            <a:off x="447039" y="4416552"/>
            <a:ext cx="10597896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148E78B-AF76-5C41-821F-A44E9E980375}"/>
              </a:ext>
            </a:extLst>
          </p:cNvPr>
          <p:cNvCxnSpPr/>
          <p:nvPr/>
        </p:nvCxnSpPr>
        <p:spPr>
          <a:xfrm>
            <a:off x="432817" y="5605338"/>
            <a:ext cx="10597896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C315049-B747-F647-B867-E7FC5CBB5594}"/>
              </a:ext>
            </a:extLst>
          </p:cNvPr>
          <p:cNvCxnSpPr>
            <a:cxnSpLocks/>
          </p:cNvCxnSpPr>
          <p:nvPr/>
        </p:nvCxnSpPr>
        <p:spPr>
          <a:xfrm>
            <a:off x="3867912" y="2459736"/>
            <a:ext cx="0" cy="1819656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787054D0-C96B-9746-BB68-E2BB9943AA08}"/>
              </a:ext>
            </a:extLst>
          </p:cNvPr>
          <p:cNvSpPr txBox="1"/>
          <p:nvPr/>
        </p:nvSpPr>
        <p:spPr>
          <a:xfrm>
            <a:off x="3088585" y="3044999"/>
            <a:ext cx="1605391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sz="20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Oblivious Transfer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D2E8976-94D3-6D4D-BB1F-4905FA714BA3}"/>
              </a:ext>
            </a:extLst>
          </p:cNvPr>
          <p:cNvCxnSpPr>
            <a:cxnSpLocks/>
          </p:cNvCxnSpPr>
          <p:nvPr/>
        </p:nvCxnSpPr>
        <p:spPr>
          <a:xfrm>
            <a:off x="8306580" y="2459736"/>
            <a:ext cx="0" cy="1819656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5582152D-28CD-8348-B937-BCDDAF220907}"/>
              </a:ext>
            </a:extLst>
          </p:cNvPr>
          <p:cNvSpPr txBox="1"/>
          <p:nvPr/>
        </p:nvSpPr>
        <p:spPr>
          <a:xfrm>
            <a:off x="7498023" y="2891110"/>
            <a:ext cx="1605391" cy="101566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sz="20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Oblivious Linear Evaluation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945822-265C-D447-B055-C73E411291E0}"/>
              </a:ext>
            </a:extLst>
          </p:cNvPr>
          <p:cNvSpPr txBox="1"/>
          <p:nvPr/>
        </p:nvSpPr>
        <p:spPr>
          <a:xfrm>
            <a:off x="2280296" y="2333826"/>
            <a:ext cx="1183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E97E47"/>
                </a:solidFill>
                <a:latin typeface="Avenir Next LT Pro" panose="020B0504020202020204" pitchFamily="34" charset="77"/>
              </a:rPr>
              <a:t>Quantum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EBAA6C2-560B-F843-84FD-1E3695C1BA01}"/>
              </a:ext>
            </a:extLst>
          </p:cNvPr>
          <p:cNvSpPr txBox="1"/>
          <p:nvPr/>
        </p:nvSpPr>
        <p:spPr>
          <a:xfrm>
            <a:off x="6718964" y="2338933"/>
            <a:ext cx="1183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E97E47"/>
                </a:solidFill>
                <a:latin typeface="Avenir Next LT Pro" panose="020B0504020202020204" pitchFamily="34" charset="77"/>
              </a:rPr>
              <a:t>Quantum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B3AF52F-CFE7-FD48-BDDC-CAE9D6E42A4C}"/>
              </a:ext>
            </a:extLst>
          </p:cNvPr>
          <p:cNvSpPr txBox="1"/>
          <p:nvPr/>
        </p:nvSpPr>
        <p:spPr>
          <a:xfrm>
            <a:off x="4324404" y="2342495"/>
            <a:ext cx="910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5EA5C7"/>
                </a:solidFill>
                <a:latin typeface="Avenir Next LT Pro" panose="020B0504020202020204" pitchFamily="34" charset="77"/>
              </a:rPr>
              <a:t>Classic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52145A7-5078-E148-9E2A-7A0D6844B8DE}"/>
              </a:ext>
            </a:extLst>
          </p:cNvPr>
          <p:cNvSpPr txBox="1"/>
          <p:nvPr/>
        </p:nvSpPr>
        <p:spPr>
          <a:xfrm>
            <a:off x="8710858" y="2333825"/>
            <a:ext cx="910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5EA5C7"/>
                </a:solidFill>
                <a:latin typeface="Avenir Next LT Pro" panose="020B0504020202020204" pitchFamily="34" charset="77"/>
              </a:rPr>
              <a:t>Classic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AED80B-58A3-9348-BF75-5BD06E15B26B}"/>
              </a:ext>
            </a:extLst>
          </p:cNvPr>
          <p:cNvSpPr txBox="1"/>
          <p:nvPr/>
        </p:nvSpPr>
        <p:spPr>
          <a:xfrm>
            <a:off x="1676400" y="2844875"/>
            <a:ext cx="178722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600" dirty="0">
                <a:solidFill>
                  <a:srgbClr val="E97E47"/>
                </a:solidFill>
                <a:latin typeface="Avenir Next LT Pro" panose="020B0504020202020204" pitchFamily="34" charset="77"/>
              </a:rPr>
              <a:t>[BBCS’91] </a:t>
            </a:r>
          </a:p>
          <a:p>
            <a:r>
              <a:rPr lang="en-PT" sz="1600" dirty="0">
                <a:solidFill>
                  <a:srgbClr val="E97E47"/>
                </a:solidFill>
                <a:latin typeface="Avenir Next LT Pro" panose="020B0504020202020204" pitchFamily="34" charset="77"/>
              </a:rPr>
              <a:t>[FS’09]</a:t>
            </a:r>
          </a:p>
          <a:p>
            <a:r>
              <a:rPr lang="en-PT" sz="1600" dirty="0">
                <a:solidFill>
                  <a:srgbClr val="E97E47"/>
                </a:solidFill>
                <a:latin typeface="Avenir Next LT Pro" panose="020B0504020202020204" pitchFamily="34" charset="77"/>
              </a:rPr>
              <a:t>[DFS+05] [WST’08] …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0A54BEA-6D8A-734D-9BB4-B99403E10DD8}"/>
              </a:ext>
            </a:extLst>
          </p:cNvPr>
          <p:cNvSpPr txBox="1"/>
          <p:nvPr/>
        </p:nvSpPr>
        <p:spPr>
          <a:xfrm>
            <a:off x="433833" y="3218527"/>
            <a:ext cx="1605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2000" dirty="0">
                <a:latin typeface="Avenir Next LT Pro" panose="020B0504020202020204" pitchFamily="34" charset="77"/>
              </a:rPr>
              <a:t>Primitive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8950610-34CD-5A40-A4B6-A6CFC0BD1EFB}"/>
              </a:ext>
            </a:extLst>
          </p:cNvPr>
          <p:cNvCxnSpPr>
            <a:cxnSpLocks/>
          </p:cNvCxnSpPr>
          <p:nvPr/>
        </p:nvCxnSpPr>
        <p:spPr>
          <a:xfrm>
            <a:off x="6096000" y="2459736"/>
            <a:ext cx="0" cy="401647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C5CD246B-5A16-C044-9BDD-C6C138A2D391}"/>
              </a:ext>
            </a:extLst>
          </p:cNvPr>
          <p:cNvSpPr txBox="1"/>
          <p:nvPr/>
        </p:nvSpPr>
        <p:spPr>
          <a:xfrm>
            <a:off x="4533710" y="2840462"/>
            <a:ext cx="140304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[EGL’85] SimpleOT</a:t>
            </a:r>
          </a:p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…</a:t>
            </a:r>
            <a:endParaRPr lang="en-PT" dirty="0">
              <a:solidFill>
                <a:srgbClr val="5EA5C7"/>
              </a:solidFill>
              <a:latin typeface="Avenir Next LT Pro" panose="020B0504020202020204" pitchFamily="34" charset="7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FE92E2B-1F3F-7548-A619-6AB0D0E6B384}"/>
              </a:ext>
            </a:extLst>
          </p:cNvPr>
          <p:cNvSpPr txBox="1"/>
          <p:nvPr/>
        </p:nvSpPr>
        <p:spPr>
          <a:xfrm>
            <a:off x="4533710" y="3964191"/>
            <a:ext cx="14030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[YAV’22]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3261895-7A92-6446-9944-2BF1C9EE3EB3}"/>
              </a:ext>
            </a:extLst>
          </p:cNvPr>
          <p:cNvSpPr txBox="1"/>
          <p:nvPr/>
        </p:nvSpPr>
        <p:spPr>
          <a:xfrm>
            <a:off x="3068471" y="3994871"/>
            <a:ext cx="1605391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sz="12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Review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E3D33D1-2709-2B46-B057-1ED6B9CC7023}"/>
              </a:ext>
            </a:extLst>
          </p:cNvPr>
          <p:cNvSpPr/>
          <p:nvPr/>
        </p:nvSpPr>
        <p:spPr>
          <a:xfrm>
            <a:off x="1756664" y="3968715"/>
            <a:ext cx="1080179" cy="310678"/>
          </a:xfrm>
          <a:prstGeom prst="rect">
            <a:avLst/>
          </a:prstGeom>
          <a:solidFill>
            <a:schemeClr val="bg1"/>
          </a:solidFill>
          <a:ln>
            <a:solidFill>
              <a:srgbClr val="5E7E47"/>
            </a:solidFill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32" name="Circular Arrow 31">
            <a:extLst>
              <a:ext uri="{FF2B5EF4-FFF2-40B4-BE49-F238E27FC236}">
                <a16:creationId xmlns:a16="http://schemas.microsoft.com/office/drawing/2014/main" id="{9ED35683-B79B-9F45-B7DE-53D6701A9740}"/>
              </a:ext>
            </a:extLst>
          </p:cNvPr>
          <p:cNvSpPr/>
          <p:nvPr/>
        </p:nvSpPr>
        <p:spPr>
          <a:xfrm>
            <a:off x="2992591" y="1475855"/>
            <a:ext cx="1787226" cy="1726156"/>
          </a:xfrm>
          <a:prstGeom prst="circularArrow">
            <a:avLst>
              <a:gd name="adj1" fmla="val 6535"/>
              <a:gd name="adj2" fmla="val 1034925"/>
              <a:gd name="adj3" fmla="val 20457680"/>
              <a:gd name="adj4" fmla="val 10800000"/>
              <a:gd name="adj5" fmla="val 12500"/>
            </a:avLst>
          </a:prstGeom>
          <a:solidFill>
            <a:schemeClr val="bg1"/>
          </a:solidFill>
          <a:ln>
            <a:solidFill>
              <a:srgbClr val="5E7E47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33" name="Bent Arrow 32">
            <a:extLst>
              <a:ext uri="{FF2B5EF4-FFF2-40B4-BE49-F238E27FC236}">
                <a16:creationId xmlns:a16="http://schemas.microsoft.com/office/drawing/2014/main" id="{B966FA75-67BB-0541-B622-F258471A3534}"/>
              </a:ext>
            </a:extLst>
          </p:cNvPr>
          <p:cNvSpPr/>
          <p:nvPr/>
        </p:nvSpPr>
        <p:spPr>
          <a:xfrm rot="16200000" flipH="1">
            <a:off x="3840618" y="3898097"/>
            <a:ext cx="1734233" cy="358638"/>
          </a:xfrm>
          <a:prstGeom prst="bentArrow">
            <a:avLst>
              <a:gd name="adj1" fmla="val 25000"/>
              <a:gd name="adj2" fmla="val 37964"/>
              <a:gd name="adj3" fmla="val 50000"/>
              <a:gd name="adj4" fmla="val 43750"/>
            </a:avLst>
          </a:prstGeom>
          <a:solidFill>
            <a:srgbClr val="5EA5C7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126B332-E930-D646-9DD8-8E5A02925ECD}"/>
              </a:ext>
            </a:extLst>
          </p:cNvPr>
          <p:cNvSpPr txBox="1"/>
          <p:nvPr/>
        </p:nvSpPr>
        <p:spPr>
          <a:xfrm>
            <a:off x="4669594" y="3692324"/>
            <a:ext cx="9046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libscapi</a:t>
            </a:r>
          </a:p>
        </p:txBody>
      </p:sp>
      <p:sp>
        <p:nvSpPr>
          <p:cNvPr id="37" name="Bent Arrow 36">
            <a:extLst>
              <a:ext uri="{FF2B5EF4-FFF2-40B4-BE49-F238E27FC236}">
                <a16:creationId xmlns:a16="http://schemas.microsoft.com/office/drawing/2014/main" id="{E642563B-5858-E84F-82D1-16D4D01DCDE8}"/>
              </a:ext>
            </a:extLst>
          </p:cNvPr>
          <p:cNvSpPr/>
          <p:nvPr/>
        </p:nvSpPr>
        <p:spPr>
          <a:xfrm rot="5400000">
            <a:off x="1947428" y="3775263"/>
            <a:ext cx="1979895" cy="358638"/>
          </a:xfrm>
          <a:prstGeom prst="bentArrow">
            <a:avLst>
              <a:gd name="adj1" fmla="val 25000"/>
              <a:gd name="adj2" fmla="val 37964"/>
              <a:gd name="adj3" fmla="val 50000"/>
              <a:gd name="adj4" fmla="val 43750"/>
            </a:avLst>
          </a:prstGeom>
          <a:solidFill>
            <a:schemeClr val="bg1"/>
          </a:solidFill>
          <a:ln>
            <a:solidFill>
              <a:srgbClr val="5E7E47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38314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Motivation</a:t>
            </a:r>
          </a:p>
        </p:txBody>
      </p:sp>
      <p:pic>
        <p:nvPicPr>
          <p:cNvPr id="9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CE03CE94-B9D3-1E45-9515-DA7C134442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8BEAC99-8595-7E41-B721-EE11893C1F50}"/>
              </a:ext>
            </a:extLst>
          </p:cNvPr>
          <p:cNvSpPr txBox="1"/>
          <p:nvPr/>
        </p:nvSpPr>
        <p:spPr>
          <a:xfrm>
            <a:off x="5461000" y="1690688"/>
            <a:ext cx="127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2800" dirty="0">
                <a:latin typeface="Avenir Next LT Pro" panose="020B0504020202020204" pitchFamily="34" charset="77"/>
              </a:rPr>
              <a:t>SMC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98D7D61-6796-4D45-8E8D-09B9DA055F8F}"/>
              </a:ext>
            </a:extLst>
          </p:cNvPr>
          <p:cNvGrpSpPr/>
          <p:nvPr/>
        </p:nvGrpSpPr>
        <p:grpSpPr>
          <a:xfrm>
            <a:off x="3423854" y="4544502"/>
            <a:ext cx="932820" cy="932820"/>
            <a:chOff x="2955279" y="2965308"/>
            <a:chExt cx="1872000" cy="1872000"/>
          </a:xfrm>
        </p:grpSpPr>
        <p:pic>
          <p:nvPicPr>
            <p:cNvPr id="12" name="Picture 11" descr="Diagram, schematic&#10;&#10;Description automatically generated">
              <a:extLst>
                <a:ext uri="{FF2B5EF4-FFF2-40B4-BE49-F238E27FC236}">
                  <a16:creationId xmlns:a16="http://schemas.microsoft.com/office/drawing/2014/main" id="{78AC0627-7E7E-114C-86E9-440F5CC0CD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62207" y="3446516"/>
              <a:ext cx="1605392" cy="945742"/>
            </a:xfrm>
            <a:prstGeom prst="rect">
              <a:avLst/>
            </a:prstGeom>
          </p:spPr>
        </p:pic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283B13A-C503-8F46-BFC2-AA36C1C07853}"/>
                </a:ext>
              </a:extLst>
            </p:cNvPr>
            <p:cNvSpPr/>
            <p:nvPr/>
          </p:nvSpPr>
          <p:spPr>
            <a:xfrm>
              <a:off x="2955279" y="2965308"/>
              <a:ext cx="1872000" cy="1872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BAF6A0F-8A11-3A4E-BA23-D1CBDDBB3BD2}"/>
              </a:ext>
            </a:extLst>
          </p:cNvPr>
          <p:cNvGrpSpPr/>
          <p:nvPr/>
        </p:nvGrpSpPr>
        <p:grpSpPr>
          <a:xfrm>
            <a:off x="7833292" y="4544502"/>
            <a:ext cx="932820" cy="932820"/>
            <a:chOff x="7364721" y="2983387"/>
            <a:chExt cx="1872000" cy="1872000"/>
          </a:xfrm>
        </p:grpSpPr>
        <p:pic>
          <p:nvPicPr>
            <p:cNvPr id="6" name="Picture 5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08428C13-52EC-7A4E-83F4-CB5EA2A3240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782235" y="3429000"/>
              <a:ext cx="1036971" cy="944616"/>
            </a:xfrm>
            <a:prstGeom prst="rect">
              <a:avLst/>
            </a:prstGeom>
          </p:spPr>
        </p:pic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00F1FE80-DC51-0F48-B472-069DFE925199}"/>
                </a:ext>
              </a:extLst>
            </p:cNvPr>
            <p:cNvSpPr/>
            <p:nvPr/>
          </p:nvSpPr>
          <p:spPr>
            <a:xfrm>
              <a:off x="7364721" y="2983387"/>
              <a:ext cx="1872000" cy="1872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8B70DD96-29D5-B54D-8669-5DEE059C5856}"/>
              </a:ext>
            </a:extLst>
          </p:cNvPr>
          <p:cNvSpPr txBox="1"/>
          <p:nvPr/>
        </p:nvSpPr>
        <p:spPr>
          <a:xfrm>
            <a:off x="432817" y="4820374"/>
            <a:ext cx="1605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2000" dirty="0">
                <a:latin typeface="Avenir Next LT Pro" panose="020B0504020202020204" pitchFamily="34" charset="77"/>
              </a:rPr>
              <a:t>Circuit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DBE273B-98A9-7E45-A5B2-3B7B14C715B0}"/>
              </a:ext>
            </a:extLst>
          </p:cNvPr>
          <p:cNvCxnSpPr/>
          <p:nvPr/>
        </p:nvCxnSpPr>
        <p:spPr>
          <a:xfrm>
            <a:off x="447039" y="4416552"/>
            <a:ext cx="10597896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148E78B-AF76-5C41-821F-A44E9E980375}"/>
              </a:ext>
            </a:extLst>
          </p:cNvPr>
          <p:cNvCxnSpPr/>
          <p:nvPr/>
        </p:nvCxnSpPr>
        <p:spPr>
          <a:xfrm>
            <a:off x="432817" y="5605338"/>
            <a:ext cx="10597896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C315049-B747-F647-B867-E7FC5CBB5594}"/>
              </a:ext>
            </a:extLst>
          </p:cNvPr>
          <p:cNvCxnSpPr>
            <a:cxnSpLocks/>
          </p:cNvCxnSpPr>
          <p:nvPr/>
        </p:nvCxnSpPr>
        <p:spPr>
          <a:xfrm>
            <a:off x="3867912" y="2459736"/>
            <a:ext cx="0" cy="1819656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787054D0-C96B-9746-BB68-E2BB9943AA08}"/>
              </a:ext>
            </a:extLst>
          </p:cNvPr>
          <p:cNvSpPr txBox="1"/>
          <p:nvPr/>
        </p:nvSpPr>
        <p:spPr>
          <a:xfrm>
            <a:off x="3088585" y="3044999"/>
            <a:ext cx="1605391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sz="20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Oblivious Transfer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D2E8976-94D3-6D4D-BB1F-4905FA714BA3}"/>
              </a:ext>
            </a:extLst>
          </p:cNvPr>
          <p:cNvCxnSpPr>
            <a:cxnSpLocks/>
          </p:cNvCxnSpPr>
          <p:nvPr/>
        </p:nvCxnSpPr>
        <p:spPr>
          <a:xfrm>
            <a:off x="8306580" y="2459736"/>
            <a:ext cx="0" cy="1819656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5582152D-28CD-8348-B937-BCDDAF220907}"/>
              </a:ext>
            </a:extLst>
          </p:cNvPr>
          <p:cNvSpPr txBox="1"/>
          <p:nvPr/>
        </p:nvSpPr>
        <p:spPr>
          <a:xfrm>
            <a:off x="7498023" y="2891110"/>
            <a:ext cx="1605391" cy="101566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sz="20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Oblivious Linear Evaluation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945822-265C-D447-B055-C73E411291E0}"/>
              </a:ext>
            </a:extLst>
          </p:cNvPr>
          <p:cNvSpPr txBox="1"/>
          <p:nvPr/>
        </p:nvSpPr>
        <p:spPr>
          <a:xfrm>
            <a:off x="2280296" y="2333826"/>
            <a:ext cx="1183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E97E47"/>
                </a:solidFill>
                <a:latin typeface="Avenir Next LT Pro" panose="020B0504020202020204" pitchFamily="34" charset="77"/>
              </a:rPr>
              <a:t>Quantum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EBAA6C2-560B-F843-84FD-1E3695C1BA01}"/>
              </a:ext>
            </a:extLst>
          </p:cNvPr>
          <p:cNvSpPr txBox="1"/>
          <p:nvPr/>
        </p:nvSpPr>
        <p:spPr>
          <a:xfrm>
            <a:off x="6718964" y="2338933"/>
            <a:ext cx="1183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E97E47"/>
                </a:solidFill>
                <a:latin typeface="Avenir Next LT Pro" panose="020B0504020202020204" pitchFamily="34" charset="77"/>
              </a:rPr>
              <a:t>Quantum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B3AF52F-CFE7-FD48-BDDC-CAE9D6E42A4C}"/>
              </a:ext>
            </a:extLst>
          </p:cNvPr>
          <p:cNvSpPr txBox="1"/>
          <p:nvPr/>
        </p:nvSpPr>
        <p:spPr>
          <a:xfrm>
            <a:off x="4324404" y="2342495"/>
            <a:ext cx="910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5EA5C7"/>
                </a:solidFill>
                <a:latin typeface="Avenir Next LT Pro" panose="020B0504020202020204" pitchFamily="34" charset="77"/>
              </a:rPr>
              <a:t>Classic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52145A7-5078-E148-9E2A-7A0D6844B8DE}"/>
              </a:ext>
            </a:extLst>
          </p:cNvPr>
          <p:cNvSpPr txBox="1"/>
          <p:nvPr/>
        </p:nvSpPr>
        <p:spPr>
          <a:xfrm>
            <a:off x="8710858" y="2333825"/>
            <a:ext cx="910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5EA5C7"/>
                </a:solidFill>
                <a:latin typeface="Avenir Next LT Pro" panose="020B0504020202020204" pitchFamily="34" charset="77"/>
              </a:rPr>
              <a:t>Classic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AED80B-58A3-9348-BF75-5BD06E15B26B}"/>
              </a:ext>
            </a:extLst>
          </p:cNvPr>
          <p:cNvSpPr txBox="1"/>
          <p:nvPr/>
        </p:nvSpPr>
        <p:spPr>
          <a:xfrm>
            <a:off x="1676400" y="2844875"/>
            <a:ext cx="178722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600" dirty="0">
                <a:solidFill>
                  <a:srgbClr val="E97E47"/>
                </a:solidFill>
                <a:latin typeface="Avenir Next LT Pro" panose="020B0504020202020204" pitchFamily="34" charset="77"/>
              </a:rPr>
              <a:t>[BBCS’91] </a:t>
            </a:r>
          </a:p>
          <a:p>
            <a:r>
              <a:rPr lang="en-PT" sz="1600" dirty="0">
                <a:solidFill>
                  <a:srgbClr val="E97E47"/>
                </a:solidFill>
                <a:latin typeface="Avenir Next LT Pro" panose="020B0504020202020204" pitchFamily="34" charset="77"/>
              </a:rPr>
              <a:t>[FS’09]</a:t>
            </a:r>
          </a:p>
          <a:p>
            <a:r>
              <a:rPr lang="en-PT" sz="1600" dirty="0">
                <a:solidFill>
                  <a:srgbClr val="E97E47"/>
                </a:solidFill>
                <a:latin typeface="Avenir Next LT Pro" panose="020B0504020202020204" pitchFamily="34" charset="77"/>
              </a:rPr>
              <a:t>[DFS+05] [WST’08] …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0A54BEA-6D8A-734D-9BB4-B99403E10DD8}"/>
              </a:ext>
            </a:extLst>
          </p:cNvPr>
          <p:cNvSpPr txBox="1"/>
          <p:nvPr/>
        </p:nvSpPr>
        <p:spPr>
          <a:xfrm>
            <a:off x="433833" y="3218527"/>
            <a:ext cx="1605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2000" dirty="0">
                <a:latin typeface="Avenir Next LT Pro" panose="020B0504020202020204" pitchFamily="34" charset="77"/>
              </a:rPr>
              <a:t>Primitive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8950610-34CD-5A40-A4B6-A6CFC0BD1EFB}"/>
              </a:ext>
            </a:extLst>
          </p:cNvPr>
          <p:cNvCxnSpPr>
            <a:cxnSpLocks/>
          </p:cNvCxnSpPr>
          <p:nvPr/>
        </p:nvCxnSpPr>
        <p:spPr>
          <a:xfrm>
            <a:off x="6096000" y="2459736"/>
            <a:ext cx="0" cy="401647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C5CD246B-5A16-C044-9BDD-C6C138A2D391}"/>
              </a:ext>
            </a:extLst>
          </p:cNvPr>
          <p:cNvSpPr txBox="1"/>
          <p:nvPr/>
        </p:nvSpPr>
        <p:spPr>
          <a:xfrm>
            <a:off x="4533710" y="2840462"/>
            <a:ext cx="140304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[EGL’85] SimpleOT</a:t>
            </a:r>
          </a:p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…</a:t>
            </a:r>
            <a:endParaRPr lang="en-PT" dirty="0">
              <a:solidFill>
                <a:srgbClr val="5EA5C7"/>
              </a:solidFill>
              <a:latin typeface="Avenir Next LT Pro" panose="020B0504020202020204" pitchFamily="34" charset="7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FE92E2B-1F3F-7548-A619-6AB0D0E6B384}"/>
              </a:ext>
            </a:extLst>
          </p:cNvPr>
          <p:cNvSpPr txBox="1"/>
          <p:nvPr/>
        </p:nvSpPr>
        <p:spPr>
          <a:xfrm>
            <a:off x="4533710" y="3964191"/>
            <a:ext cx="14030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[YAV’22]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3261895-7A92-6446-9944-2BF1C9EE3EB3}"/>
              </a:ext>
            </a:extLst>
          </p:cNvPr>
          <p:cNvSpPr txBox="1"/>
          <p:nvPr/>
        </p:nvSpPr>
        <p:spPr>
          <a:xfrm>
            <a:off x="3068471" y="3994871"/>
            <a:ext cx="1605391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sz="12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Review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E3D33D1-2709-2B46-B057-1ED6B9CC7023}"/>
              </a:ext>
            </a:extLst>
          </p:cNvPr>
          <p:cNvSpPr/>
          <p:nvPr/>
        </p:nvSpPr>
        <p:spPr>
          <a:xfrm>
            <a:off x="1756664" y="3968715"/>
            <a:ext cx="1080179" cy="310678"/>
          </a:xfrm>
          <a:prstGeom prst="rect">
            <a:avLst/>
          </a:prstGeom>
          <a:solidFill>
            <a:schemeClr val="bg1"/>
          </a:solidFill>
          <a:ln>
            <a:solidFill>
              <a:srgbClr val="5E7E47"/>
            </a:solidFill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32" name="Circular Arrow 31">
            <a:extLst>
              <a:ext uri="{FF2B5EF4-FFF2-40B4-BE49-F238E27FC236}">
                <a16:creationId xmlns:a16="http://schemas.microsoft.com/office/drawing/2014/main" id="{9ED35683-B79B-9F45-B7DE-53D6701A9740}"/>
              </a:ext>
            </a:extLst>
          </p:cNvPr>
          <p:cNvSpPr/>
          <p:nvPr/>
        </p:nvSpPr>
        <p:spPr>
          <a:xfrm>
            <a:off x="2992591" y="1475855"/>
            <a:ext cx="1787226" cy="1726156"/>
          </a:xfrm>
          <a:prstGeom prst="circularArrow">
            <a:avLst>
              <a:gd name="adj1" fmla="val 6535"/>
              <a:gd name="adj2" fmla="val 1034925"/>
              <a:gd name="adj3" fmla="val 20457680"/>
              <a:gd name="adj4" fmla="val 10800000"/>
              <a:gd name="adj5" fmla="val 12500"/>
            </a:avLst>
          </a:prstGeom>
          <a:solidFill>
            <a:schemeClr val="bg1"/>
          </a:solidFill>
          <a:ln>
            <a:solidFill>
              <a:srgbClr val="5E7E47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33" name="Bent Arrow 32">
            <a:extLst>
              <a:ext uri="{FF2B5EF4-FFF2-40B4-BE49-F238E27FC236}">
                <a16:creationId xmlns:a16="http://schemas.microsoft.com/office/drawing/2014/main" id="{B966FA75-67BB-0541-B622-F258471A3534}"/>
              </a:ext>
            </a:extLst>
          </p:cNvPr>
          <p:cNvSpPr/>
          <p:nvPr/>
        </p:nvSpPr>
        <p:spPr>
          <a:xfrm rot="16200000" flipH="1">
            <a:off x="3840618" y="3898097"/>
            <a:ext cx="1734233" cy="358638"/>
          </a:xfrm>
          <a:prstGeom prst="bentArrow">
            <a:avLst>
              <a:gd name="adj1" fmla="val 25000"/>
              <a:gd name="adj2" fmla="val 37964"/>
              <a:gd name="adj3" fmla="val 50000"/>
              <a:gd name="adj4" fmla="val 43750"/>
            </a:avLst>
          </a:prstGeom>
          <a:solidFill>
            <a:srgbClr val="5EA5C7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126B332-E930-D646-9DD8-8E5A02925ECD}"/>
              </a:ext>
            </a:extLst>
          </p:cNvPr>
          <p:cNvSpPr txBox="1"/>
          <p:nvPr/>
        </p:nvSpPr>
        <p:spPr>
          <a:xfrm>
            <a:off x="4669594" y="3692324"/>
            <a:ext cx="9046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libscapi</a:t>
            </a:r>
          </a:p>
        </p:txBody>
      </p:sp>
      <p:sp>
        <p:nvSpPr>
          <p:cNvPr id="37" name="Bent Arrow 36">
            <a:extLst>
              <a:ext uri="{FF2B5EF4-FFF2-40B4-BE49-F238E27FC236}">
                <a16:creationId xmlns:a16="http://schemas.microsoft.com/office/drawing/2014/main" id="{E642563B-5858-E84F-82D1-16D4D01DCDE8}"/>
              </a:ext>
            </a:extLst>
          </p:cNvPr>
          <p:cNvSpPr/>
          <p:nvPr/>
        </p:nvSpPr>
        <p:spPr>
          <a:xfrm rot="5400000">
            <a:off x="1947428" y="3775263"/>
            <a:ext cx="1979895" cy="358638"/>
          </a:xfrm>
          <a:prstGeom prst="bentArrow">
            <a:avLst>
              <a:gd name="adj1" fmla="val 25000"/>
              <a:gd name="adj2" fmla="val 37964"/>
              <a:gd name="adj3" fmla="val 50000"/>
              <a:gd name="adj4" fmla="val 43750"/>
            </a:avLst>
          </a:prstGeom>
          <a:solidFill>
            <a:schemeClr val="bg1"/>
          </a:solidFill>
          <a:ln>
            <a:solidFill>
              <a:srgbClr val="5E7E47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1801035-7C85-AD42-831A-2ACCE7F9CC29}"/>
              </a:ext>
            </a:extLst>
          </p:cNvPr>
          <p:cNvSpPr txBox="1"/>
          <p:nvPr/>
        </p:nvSpPr>
        <p:spPr>
          <a:xfrm>
            <a:off x="447039" y="5900216"/>
            <a:ext cx="1605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2000" dirty="0">
                <a:latin typeface="Avenir Next LT Pro" panose="020B0504020202020204" pitchFamily="34" charset="77"/>
              </a:rPr>
              <a:t>Application</a:t>
            </a:r>
          </a:p>
        </p:txBody>
      </p:sp>
      <p:sp>
        <p:nvSpPr>
          <p:cNvPr id="39" name="Down Arrow 38">
            <a:extLst>
              <a:ext uri="{FF2B5EF4-FFF2-40B4-BE49-F238E27FC236}">
                <a16:creationId xmlns:a16="http://schemas.microsoft.com/office/drawing/2014/main" id="{6AA17E80-1A6F-1F44-AF85-353D4511BC45}"/>
              </a:ext>
            </a:extLst>
          </p:cNvPr>
          <p:cNvSpPr/>
          <p:nvPr/>
        </p:nvSpPr>
        <p:spPr>
          <a:xfrm>
            <a:off x="4546089" y="5082866"/>
            <a:ext cx="256937" cy="932818"/>
          </a:xfrm>
          <a:prstGeom prst="downArrow">
            <a:avLst>
              <a:gd name="adj1" fmla="val 40801"/>
              <a:gd name="adj2" fmla="val 57267"/>
            </a:avLst>
          </a:prstGeom>
          <a:solidFill>
            <a:srgbClr val="5EA5C7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349CC8B-9A73-354B-9F77-2B3D3095A69F}"/>
              </a:ext>
            </a:extLst>
          </p:cNvPr>
          <p:cNvSpPr txBox="1"/>
          <p:nvPr/>
        </p:nvSpPr>
        <p:spPr>
          <a:xfrm>
            <a:off x="4324404" y="6041921"/>
            <a:ext cx="17286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Secure auctions</a:t>
            </a:r>
          </a:p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Secure voting</a:t>
            </a:r>
          </a:p>
        </p:txBody>
      </p:sp>
    </p:spTree>
    <p:extLst>
      <p:ext uri="{BB962C8B-B14F-4D97-AF65-F5344CB8AC3E}">
        <p14:creationId xmlns:p14="http://schemas.microsoft.com/office/powerpoint/2010/main" val="31512159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Motivation</a:t>
            </a:r>
          </a:p>
        </p:txBody>
      </p:sp>
      <p:pic>
        <p:nvPicPr>
          <p:cNvPr id="9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CE03CE94-B9D3-1E45-9515-DA7C134442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8BEAC99-8595-7E41-B721-EE11893C1F50}"/>
              </a:ext>
            </a:extLst>
          </p:cNvPr>
          <p:cNvSpPr txBox="1"/>
          <p:nvPr/>
        </p:nvSpPr>
        <p:spPr>
          <a:xfrm>
            <a:off x="5461000" y="1690688"/>
            <a:ext cx="127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2800" dirty="0">
                <a:latin typeface="Avenir Next LT Pro" panose="020B0504020202020204" pitchFamily="34" charset="77"/>
              </a:rPr>
              <a:t>SMC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98D7D61-6796-4D45-8E8D-09B9DA055F8F}"/>
              </a:ext>
            </a:extLst>
          </p:cNvPr>
          <p:cNvGrpSpPr/>
          <p:nvPr/>
        </p:nvGrpSpPr>
        <p:grpSpPr>
          <a:xfrm>
            <a:off x="3423854" y="4544502"/>
            <a:ext cx="932820" cy="932820"/>
            <a:chOff x="2955279" y="2965308"/>
            <a:chExt cx="1872000" cy="1872000"/>
          </a:xfrm>
        </p:grpSpPr>
        <p:pic>
          <p:nvPicPr>
            <p:cNvPr id="12" name="Picture 11" descr="Diagram, schematic&#10;&#10;Description automatically generated">
              <a:extLst>
                <a:ext uri="{FF2B5EF4-FFF2-40B4-BE49-F238E27FC236}">
                  <a16:creationId xmlns:a16="http://schemas.microsoft.com/office/drawing/2014/main" id="{78AC0627-7E7E-114C-86E9-440F5CC0CD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62207" y="3446516"/>
              <a:ext cx="1605392" cy="945742"/>
            </a:xfrm>
            <a:prstGeom prst="rect">
              <a:avLst/>
            </a:prstGeom>
          </p:spPr>
        </p:pic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283B13A-C503-8F46-BFC2-AA36C1C07853}"/>
                </a:ext>
              </a:extLst>
            </p:cNvPr>
            <p:cNvSpPr/>
            <p:nvPr/>
          </p:nvSpPr>
          <p:spPr>
            <a:xfrm>
              <a:off x="2955279" y="2965308"/>
              <a:ext cx="1872000" cy="1872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BAF6A0F-8A11-3A4E-BA23-D1CBDDBB3BD2}"/>
              </a:ext>
            </a:extLst>
          </p:cNvPr>
          <p:cNvGrpSpPr/>
          <p:nvPr/>
        </p:nvGrpSpPr>
        <p:grpSpPr>
          <a:xfrm>
            <a:off x="7833292" y="4544502"/>
            <a:ext cx="932820" cy="932820"/>
            <a:chOff x="7364721" y="2983387"/>
            <a:chExt cx="1872000" cy="1872000"/>
          </a:xfrm>
        </p:grpSpPr>
        <p:pic>
          <p:nvPicPr>
            <p:cNvPr id="6" name="Picture 5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08428C13-52EC-7A4E-83F4-CB5EA2A3240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782235" y="3429000"/>
              <a:ext cx="1036971" cy="944616"/>
            </a:xfrm>
            <a:prstGeom prst="rect">
              <a:avLst/>
            </a:prstGeom>
          </p:spPr>
        </p:pic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00F1FE80-DC51-0F48-B472-069DFE925199}"/>
                </a:ext>
              </a:extLst>
            </p:cNvPr>
            <p:cNvSpPr/>
            <p:nvPr/>
          </p:nvSpPr>
          <p:spPr>
            <a:xfrm>
              <a:off x="7364721" y="2983387"/>
              <a:ext cx="1872000" cy="1872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8B70DD96-29D5-B54D-8669-5DEE059C5856}"/>
              </a:ext>
            </a:extLst>
          </p:cNvPr>
          <p:cNvSpPr txBox="1"/>
          <p:nvPr/>
        </p:nvSpPr>
        <p:spPr>
          <a:xfrm>
            <a:off x="432817" y="4820374"/>
            <a:ext cx="1605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2000" dirty="0">
                <a:latin typeface="Avenir Next LT Pro" panose="020B0504020202020204" pitchFamily="34" charset="77"/>
              </a:rPr>
              <a:t>Circuit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DBE273B-98A9-7E45-A5B2-3B7B14C715B0}"/>
              </a:ext>
            </a:extLst>
          </p:cNvPr>
          <p:cNvCxnSpPr/>
          <p:nvPr/>
        </p:nvCxnSpPr>
        <p:spPr>
          <a:xfrm>
            <a:off x="447039" y="4416552"/>
            <a:ext cx="10597896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148E78B-AF76-5C41-821F-A44E9E980375}"/>
              </a:ext>
            </a:extLst>
          </p:cNvPr>
          <p:cNvCxnSpPr/>
          <p:nvPr/>
        </p:nvCxnSpPr>
        <p:spPr>
          <a:xfrm>
            <a:off x="432817" y="5605338"/>
            <a:ext cx="10597896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C315049-B747-F647-B867-E7FC5CBB5594}"/>
              </a:ext>
            </a:extLst>
          </p:cNvPr>
          <p:cNvCxnSpPr>
            <a:cxnSpLocks/>
          </p:cNvCxnSpPr>
          <p:nvPr/>
        </p:nvCxnSpPr>
        <p:spPr>
          <a:xfrm>
            <a:off x="3867912" y="2459736"/>
            <a:ext cx="0" cy="1819656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787054D0-C96B-9746-BB68-E2BB9943AA08}"/>
              </a:ext>
            </a:extLst>
          </p:cNvPr>
          <p:cNvSpPr txBox="1"/>
          <p:nvPr/>
        </p:nvSpPr>
        <p:spPr>
          <a:xfrm>
            <a:off x="3088585" y="3044999"/>
            <a:ext cx="1605391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sz="20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Oblivious Transfer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D2E8976-94D3-6D4D-BB1F-4905FA714BA3}"/>
              </a:ext>
            </a:extLst>
          </p:cNvPr>
          <p:cNvCxnSpPr>
            <a:cxnSpLocks/>
          </p:cNvCxnSpPr>
          <p:nvPr/>
        </p:nvCxnSpPr>
        <p:spPr>
          <a:xfrm>
            <a:off x="8306580" y="2459736"/>
            <a:ext cx="0" cy="1819656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5582152D-28CD-8348-B937-BCDDAF220907}"/>
              </a:ext>
            </a:extLst>
          </p:cNvPr>
          <p:cNvSpPr txBox="1"/>
          <p:nvPr/>
        </p:nvSpPr>
        <p:spPr>
          <a:xfrm>
            <a:off x="7498023" y="2891110"/>
            <a:ext cx="1605391" cy="101566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sz="20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Oblivious Linear Evaluation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945822-265C-D447-B055-C73E411291E0}"/>
              </a:ext>
            </a:extLst>
          </p:cNvPr>
          <p:cNvSpPr txBox="1"/>
          <p:nvPr/>
        </p:nvSpPr>
        <p:spPr>
          <a:xfrm>
            <a:off x="2280296" y="2333826"/>
            <a:ext cx="1183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E97E47"/>
                </a:solidFill>
                <a:latin typeface="Avenir Next LT Pro" panose="020B0504020202020204" pitchFamily="34" charset="77"/>
              </a:rPr>
              <a:t>Quantum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EBAA6C2-560B-F843-84FD-1E3695C1BA01}"/>
              </a:ext>
            </a:extLst>
          </p:cNvPr>
          <p:cNvSpPr txBox="1"/>
          <p:nvPr/>
        </p:nvSpPr>
        <p:spPr>
          <a:xfrm>
            <a:off x="6718964" y="2338933"/>
            <a:ext cx="1183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E97E47"/>
                </a:solidFill>
                <a:latin typeface="Avenir Next LT Pro" panose="020B0504020202020204" pitchFamily="34" charset="77"/>
              </a:rPr>
              <a:t>Quantum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B3AF52F-CFE7-FD48-BDDC-CAE9D6E42A4C}"/>
              </a:ext>
            </a:extLst>
          </p:cNvPr>
          <p:cNvSpPr txBox="1"/>
          <p:nvPr/>
        </p:nvSpPr>
        <p:spPr>
          <a:xfrm>
            <a:off x="4324404" y="2342495"/>
            <a:ext cx="910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5EA5C7"/>
                </a:solidFill>
                <a:latin typeface="Avenir Next LT Pro" panose="020B0504020202020204" pitchFamily="34" charset="77"/>
              </a:rPr>
              <a:t>Classic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52145A7-5078-E148-9E2A-7A0D6844B8DE}"/>
              </a:ext>
            </a:extLst>
          </p:cNvPr>
          <p:cNvSpPr txBox="1"/>
          <p:nvPr/>
        </p:nvSpPr>
        <p:spPr>
          <a:xfrm>
            <a:off x="8710858" y="2333825"/>
            <a:ext cx="910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5EA5C7"/>
                </a:solidFill>
                <a:latin typeface="Avenir Next LT Pro" panose="020B0504020202020204" pitchFamily="34" charset="77"/>
              </a:rPr>
              <a:t>Classic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AED80B-58A3-9348-BF75-5BD06E15B26B}"/>
              </a:ext>
            </a:extLst>
          </p:cNvPr>
          <p:cNvSpPr txBox="1"/>
          <p:nvPr/>
        </p:nvSpPr>
        <p:spPr>
          <a:xfrm>
            <a:off x="1676400" y="2844875"/>
            <a:ext cx="178722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600" dirty="0">
                <a:solidFill>
                  <a:srgbClr val="E97E47"/>
                </a:solidFill>
                <a:latin typeface="Avenir Next LT Pro" panose="020B0504020202020204" pitchFamily="34" charset="77"/>
              </a:rPr>
              <a:t>[BBCS’91] </a:t>
            </a:r>
          </a:p>
          <a:p>
            <a:r>
              <a:rPr lang="en-PT" sz="1600" dirty="0">
                <a:solidFill>
                  <a:srgbClr val="E97E47"/>
                </a:solidFill>
                <a:latin typeface="Avenir Next LT Pro" panose="020B0504020202020204" pitchFamily="34" charset="77"/>
              </a:rPr>
              <a:t>[FS’09]</a:t>
            </a:r>
          </a:p>
          <a:p>
            <a:r>
              <a:rPr lang="en-PT" sz="1600" dirty="0">
                <a:solidFill>
                  <a:srgbClr val="E97E47"/>
                </a:solidFill>
                <a:latin typeface="Avenir Next LT Pro" panose="020B0504020202020204" pitchFamily="34" charset="77"/>
              </a:rPr>
              <a:t>[DFS+05] [WST’08] …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0A54BEA-6D8A-734D-9BB4-B99403E10DD8}"/>
              </a:ext>
            </a:extLst>
          </p:cNvPr>
          <p:cNvSpPr txBox="1"/>
          <p:nvPr/>
        </p:nvSpPr>
        <p:spPr>
          <a:xfrm>
            <a:off x="433833" y="3218527"/>
            <a:ext cx="1605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2000" dirty="0">
                <a:latin typeface="Avenir Next LT Pro" panose="020B0504020202020204" pitchFamily="34" charset="77"/>
              </a:rPr>
              <a:t>Primitive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8950610-34CD-5A40-A4B6-A6CFC0BD1EFB}"/>
              </a:ext>
            </a:extLst>
          </p:cNvPr>
          <p:cNvCxnSpPr>
            <a:cxnSpLocks/>
          </p:cNvCxnSpPr>
          <p:nvPr/>
        </p:nvCxnSpPr>
        <p:spPr>
          <a:xfrm>
            <a:off x="6096000" y="2459736"/>
            <a:ext cx="0" cy="401647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C5CD246B-5A16-C044-9BDD-C6C138A2D391}"/>
              </a:ext>
            </a:extLst>
          </p:cNvPr>
          <p:cNvSpPr txBox="1"/>
          <p:nvPr/>
        </p:nvSpPr>
        <p:spPr>
          <a:xfrm>
            <a:off x="4533710" y="2840462"/>
            <a:ext cx="140304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[EGL’85] SimpleOT</a:t>
            </a:r>
          </a:p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…</a:t>
            </a:r>
            <a:endParaRPr lang="en-PT" dirty="0">
              <a:solidFill>
                <a:srgbClr val="5EA5C7"/>
              </a:solidFill>
              <a:latin typeface="Avenir Next LT Pro" panose="020B0504020202020204" pitchFamily="34" charset="7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FE92E2B-1F3F-7548-A619-6AB0D0E6B384}"/>
              </a:ext>
            </a:extLst>
          </p:cNvPr>
          <p:cNvSpPr txBox="1"/>
          <p:nvPr/>
        </p:nvSpPr>
        <p:spPr>
          <a:xfrm>
            <a:off x="4533710" y="3964191"/>
            <a:ext cx="14030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[YAV’22]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3261895-7A92-6446-9944-2BF1C9EE3EB3}"/>
              </a:ext>
            </a:extLst>
          </p:cNvPr>
          <p:cNvSpPr txBox="1"/>
          <p:nvPr/>
        </p:nvSpPr>
        <p:spPr>
          <a:xfrm>
            <a:off x="3068471" y="3994871"/>
            <a:ext cx="1605391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sz="12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Review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E3D33D1-2709-2B46-B057-1ED6B9CC7023}"/>
              </a:ext>
            </a:extLst>
          </p:cNvPr>
          <p:cNvSpPr/>
          <p:nvPr/>
        </p:nvSpPr>
        <p:spPr>
          <a:xfrm>
            <a:off x="1756664" y="3968715"/>
            <a:ext cx="1080179" cy="310678"/>
          </a:xfrm>
          <a:prstGeom prst="rect">
            <a:avLst/>
          </a:prstGeom>
          <a:solidFill>
            <a:schemeClr val="bg1"/>
          </a:solidFill>
          <a:ln>
            <a:solidFill>
              <a:srgbClr val="5E7E47"/>
            </a:solidFill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32" name="Circular Arrow 31">
            <a:extLst>
              <a:ext uri="{FF2B5EF4-FFF2-40B4-BE49-F238E27FC236}">
                <a16:creationId xmlns:a16="http://schemas.microsoft.com/office/drawing/2014/main" id="{9ED35683-B79B-9F45-B7DE-53D6701A9740}"/>
              </a:ext>
            </a:extLst>
          </p:cNvPr>
          <p:cNvSpPr/>
          <p:nvPr/>
        </p:nvSpPr>
        <p:spPr>
          <a:xfrm>
            <a:off x="2992591" y="1475855"/>
            <a:ext cx="1787226" cy="1726156"/>
          </a:xfrm>
          <a:prstGeom prst="circularArrow">
            <a:avLst>
              <a:gd name="adj1" fmla="val 6535"/>
              <a:gd name="adj2" fmla="val 1034925"/>
              <a:gd name="adj3" fmla="val 20457680"/>
              <a:gd name="adj4" fmla="val 10800000"/>
              <a:gd name="adj5" fmla="val 12500"/>
            </a:avLst>
          </a:prstGeom>
          <a:solidFill>
            <a:schemeClr val="bg1"/>
          </a:solidFill>
          <a:ln>
            <a:solidFill>
              <a:srgbClr val="5E7E47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33" name="Bent Arrow 32">
            <a:extLst>
              <a:ext uri="{FF2B5EF4-FFF2-40B4-BE49-F238E27FC236}">
                <a16:creationId xmlns:a16="http://schemas.microsoft.com/office/drawing/2014/main" id="{B966FA75-67BB-0541-B622-F258471A3534}"/>
              </a:ext>
            </a:extLst>
          </p:cNvPr>
          <p:cNvSpPr/>
          <p:nvPr/>
        </p:nvSpPr>
        <p:spPr>
          <a:xfrm rot="16200000" flipH="1">
            <a:off x="3840618" y="3898097"/>
            <a:ext cx="1734233" cy="358638"/>
          </a:xfrm>
          <a:prstGeom prst="bentArrow">
            <a:avLst>
              <a:gd name="adj1" fmla="val 25000"/>
              <a:gd name="adj2" fmla="val 37964"/>
              <a:gd name="adj3" fmla="val 50000"/>
              <a:gd name="adj4" fmla="val 43750"/>
            </a:avLst>
          </a:prstGeom>
          <a:solidFill>
            <a:srgbClr val="5EA5C7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126B332-E930-D646-9DD8-8E5A02925ECD}"/>
              </a:ext>
            </a:extLst>
          </p:cNvPr>
          <p:cNvSpPr txBox="1"/>
          <p:nvPr/>
        </p:nvSpPr>
        <p:spPr>
          <a:xfrm>
            <a:off x="4669594" y="3692324"/>
            <a:ext cx="9046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libscapi</a:t>
            </a:r>
          </a:p>
        </p:txBody>
      </p:sp>
      <p:sp>
        <p:nvSpPr>
          <p:cNvPr id="37" name="Bent Arrow 36">
            <a:extLst>
              <a:ext uri="{FF2B5EF4-FFF2-40B4-BE49-F238E27FC236}">
                <a16:creationId xmlns:a16="http://schemas.microsoft.com/office/drawing/2014/main" id="{E642563B-5858-E84F-82D1-16D4D01DCDE8}"/>
              </a:ext>
            </a:extLst>
          </p:cNvPr>
          <p:cNvSpPr/>
          <p:nvPr/>
        </p:nvSpPr>
        <p:spPr>
          <a:xfrm rot="5400000">
            <a:off x="1947428" y="3775263"/>
            <a:ext cx="1979895" cy="358638"/>
          </a:xfrm>
          <a:prstGeom prst="bentArrow">
            <a:avLst>
              <a:gd name="adj1" fmla="val 25000"/>
              <a:gd name="adj2" fmla="val 37964"/>
              <a:gd name="adj3" fmla="val 50000"/>
              <a:gd name="adj4" fmla="val 43750"/>
            </a:avLst>
          </a:prstGeom>
          <a:solidFill>
            <a:schemeClr val="bg1"/>
          </a:solidFill>
          <a:ln>
            <a:solidFill>
              <a:srgbClr val="5E7E47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1801035-7C85-AD42-831A-2ACCE7F9CC29}"/>
              </a:ext>
            </a:extLst>
          </p:cNvPr>
          <p:cNvSpPr txBox="1"/>
          <p:nvPr/>
        </p:nvSpPr>
        <p:spPr>
          <a:xfrm>
            <a:off x="447039" y="5900216"/>
            <a:ext cx="1605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2000" dirty="0">
                <a:latin typeface="Avenir Next LT Pro" panose="020B0504020202020204" pitchFamily="34" charset="77"/>
              </a:rPr>
              <a:t>Application</a:t>
            </a:r>
          </a:p>
        </p:txBody>
      </p:sp>
      <p:sp>
        <p:nvSpPr>
          <p:cNvPr id="39" name="Down Arrow 38">
            <a:extLst>
              <a:ext uri="{FF2B5EF4-FFF2-40B4-BE49-F238E27FC236}">
                <a16:creationId xmlns:a16="http://schemas.microsoft.com/office/drawing/2014/main" id="{6AA17E80-1A6F-1F44-AF85-353D4511BC45}"/>
              </a:ext>
            </a:extLst>
          </p:cNvPr>
          <p:cNvSpPr/>
          <p:nvPr/>
        </p:nvSpPr>
        <p:spPr>
          <a:xfrm>
            <a:off x="4546089" y="5082866"/>
            <a:ext cx="256937" cy="932818"/>
          </a:xfrm>
          <a:prstGeom prst="downArrow">
            <a:avLst>
              <a:gd name="adj1" fmla="val 40801"/>
              <a:gd name="adj2" fmla="val 57267"/>
            </a:avLst>
          </a:prstGeom>
          <a:solidFill>
            <a:srgbClr val="5EA5C7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349CC8B-9A73-354B-9F77-2B3D3095A69F}"/>
              </a:ext>
            </a:extLst>
          </p:cNvPr>
          <p:cNvSpPr txBox="1"/>
          <p:nvPr/>
        </p:nvSpPr>
        <p:spPr>
          <a:xfrm>
            <a:off x="4324404" y="6041921"/>
            <a:ext cx="17286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Secure auctions</a:t>
            </a:r>
          </a:p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Secure voting</a:t>
            </a:r>
          </a:p>
        </p:txBody>
      </p:sp>
      <p:sp>
        <p:nvSpPr>
          <p:cNvPr id="41" name="Down Arrow 40">
            <a:extLst>
              <a:ext uri="{FF2B5EF4-FFF2-40B4-BE49-F238E27FC236}">
                <a16:creationId xmlns:a16="http://schemas.microsoft.com/office/drawing/2014/main" id="{4CB94EC5-4CC7-C140-87AC-1353A2B2DEEE}"/>
              </a:ext>
            </a:extLst>
          </p:cNvPr>
          <p:cNvSpPr/>
          <p:nvPr/>
        </p:nvSpPr>
        <p:spPr>
          <a:xfrm>
            <a:off x="2865001" y="5089212"/>
            <a:ext cx="256937" cy="932818"/>
          </a:xfrm>
          <a:prstGeom prst="downArrow">
            <a:avLst>
              <a:gd name="adj1" fmla="val 40801"/>
              <a:gd name="adj2" fmla="val 57267"/>
            </a:avLst>
          </a:prstGeom>
          <a:solidFill>
            <a:schemeClr val="bg1"/>
          </a:solidFill>
          <a:ln>
            <a:solidFill>
              <a:srgbClr val="5E7E47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40952072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Motivation</a:t>
            </a:r>
          </a:p>
        </p:txBody>
      </p:sp>
      <p:pic>
        <p:nvPicPr>
          <p:cNvPr id="9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CE03CE94-B9D3-1E45-9515-DA7C134442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8BEAC99-8595-7E41-B721-EE11893C1F50}"/>
              </a:ext>
            </a:extLst>
          </p:cNvPr>
          <p:cNvSpPr txBox="1"/>
          <p:nvPr/>
        </p:nvSpPr>
        <p:spPr>
          <a:xfrm>
            <a:off x="5461000" y="1690688"/>
            <a:ext cx="127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2800" dirty="0">
                <a:latin typeface="Avenir Next LT Pro" panose="020B0504020202020204" pitchFamily="34" charset="77"/>
              </a:rPr>
              <a:t>SMC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98D7D61-6796-4D45-8E8D-09B9DA055F8F}"/>
              </a:ext>
            </a:extLst>
          </p:cNvPr>
          <p:cNvGrpSpPr/>
          <p:nvPr/>
        </p:nvGrpSpPr>
        <p:grpSpPr>
          <a:xfrm>
            <a:off x="3423854" y="4544502"/>
            <a:ext cx="932820" cy="932820"/>
            <a:chOff x="2955279" y="2965308"/>
            <a:chExt cx="1872000" cy="1872000"/>
          </a:xfrm>
        </p:grpSpPr>
        <p:pic>
          <p:nvPicPr>
            <p:cNvPr id="12" name="Picture 11" descr="Diagram, schematic&#10;&#10;Description automatically generated">
              <a:extLst>
                <a:ext uri="{FF2B5EF4-FFF2-40B4-BE49-F238E27FC236}">
                  <a16:creationId xmlns:a16="http://schemas.microsoft.com/office/drawing/2014/main" id="{78AC0627-7E7E-114C-86E9-440F5CC0CD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62207" y="3446516"/>
              <a:ext cx="1605392" cy="945742"/>
            </a:xfrm>
            <a:prstGeom prst="rect">
              <a:avLst/>
            </a:prstGeom>
          </p:spPr>
        </p:pic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283B13A-C503-8F46-BFC2-AA36C1C07853}"/>
                </a:ext>
              </a:extLst>
            </p:cNvPr>
            <p:cNvSpPr/>
            <p:nvPr/>
          </p:nvSpPr>
          <p:spPr>
            <a:xfrm>
              <a:off x="2955279" y="2965308"/>
              <a:ext cx="1872000" cy="1872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BAF6A0F-8A11-3A4E-BA23-D1CBDDBB3BD2}"/>
              </a:ext>
            </a:extLst>
          </p:cNvPr>
          <p:cNvGrpSpPr/>
          <p:nvPr/>
        </p:nvGrpSpPr>
        <p:grpSpPr>
          <a:xfrm>
            <a:off x="7833292" y="4544502"/>
            <a:ext cx="932820" cy="932820"/>
            <a:chOff x="7364721" y="2983387"/>
            <a:chExt cx="1872000" cy="1872000"/>
          </a:xfrm>
        </p:grpSpPr>
        <p:pic>
          <p:nvPicPr>
            <p:cNvPr id="6" name="Picture 5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08428C13-52EC-7A4E-83F4-CB5EA2A3240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782235" y="3429000"/>
              <a:ext cx="1036971" cy="944616"/>
            </a:xfrm>
            <a:prstGeom prst="rect">
              <a:avLst/>
            </a:prstGeom>
          </p:spPr>
        </p:pic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00F1FE80-DC51-0F48-B472-069DFE925199}"/>
                </a:ext>
              </a:extLst>
            </p:cNvPr>
            <p:cNvSpPr/>
            <p:nvPr/>
          </p:nvSpPr>
          <p:spPr>
            <a:xfrm>
              <a:off x="7364721" y="2983387"/>
              <a:ext cx="1872000" cy="1872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8B70DD96-29D5-B54D-8669-5DEE059C5856}"/>
              </a:ext>
            </a:extLst>
          </p:cNvPr>
          <p:cNvSpPr txBox="1"/>
          <p:nvPr/>
        </p:nvSpPr>
        <p:spPr>
          <a:xfrm>
            <a:off x="432817" y="4820374"/>
            <a:ext cx="1605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2000" dirty="0">
                <a:latin typeface="Avenir Next LT Pro" panose="020B0504020202020204" pitchFamily="34" charset="77"/>
              </a:rPr>
              <a:t>Circuit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DBE273B-98A9-7E45-A5B2-3B7B14C715B0}"/>
              </a:ext>
            </a:extLst>
          </p:cNvPr>
          <p:cNvCxnSpPr/>
          <p:nvPr/>
        </p:nvCxnSpPr>
        <p:spPr>
          <a:xfrm>
            <a:off x="447039" y="4416552"/>
            <a:ext cx="10597896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148E78B-AF76-5C41-821F-A44E9E980375}"/>
              </a:ext>
            </a:extLst>
          </p:cNvPr>
          <p:cNvCxnSpPr/>
          <p:nvPr/>
        </p:nvCxnSpPr>
        <p:spPr>
          <a:xfrm>
            <a:off x="432817" y="5605338"/>
            <a:ext cx="10597896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C315049-B747-F647-B867-E7FC5CBB5594}"/>
              </a:ext>
            </a:extLst>
          </p:cNvPr>
          <p:cNvCxnSpPr>
            <a:cxnSpLocks/>
          </p:cNvCxnSpPr>
          <p:nvPr/>
        </p:nvCxnSpPr>
        <p:spPr>
          <a:xfrm>
            <a:off x="3867912" y="2459736"/>
            <a:ext cx="0" cy="1819656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787054D0-C96B-9746-BB68-E2BB9943AA08}"/>
              </a:ext>
            </a:extLst>
          </p:cNvPr>
          <p:cNvSpPr txBox="1"/>
          <p:nvPr/>
        </p:nvSpPr>
        <p:spPr>
          <a:xfrm>
            <a:off x="3088585" y="3044999"/>
            <a:ext cx="1605391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sz="20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Oblivious Transfer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D2E8976-94D3-6D4D-BB1F-4905FA714BA3}"/>
              </a:ext>
            </a:extLst>
          </p:cNvPr>
          <p:cNvCxnSpPr>
            <a:cxnSpLocks/>
          </p:cNvCxnSpPr>
          <p:nvPr/>
        </p:nvCxnSpPr>
        <p:spPr>
          <a:xfrm>
            <a:off x="8306580" y="2459736"/>
            <a:ext cx="0" cy="1819656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5582152D-28CD-8348-B937-BCDDAF220907}"/>
              </a:ext>
            </a:extLst>
          </p:cNvPr>
          <p:cNvSpPr txBox="1"/>
          <p:nvPr/>
        </p:nvSpPr>
        <p:spPr>
          <a:xfrm>
            <a:off x="7498023" y="2891110"/>
            <a:ext cx="1605391" cy="101566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sz="20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Oblivious Linear Evaluation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945822-265C-D447-B055-C73E411291E0}"/>
              </a:ext>
            </a:extLst>
          </p:cNvPr>
          <p:cNvSpPr txBox="1"/>
          <p:nvPr/>
        </p:nvSpPr>
        <p:spPr>
          <a:xfrm>
            <a:off x="2280296" y="2333826"/>
            <a:ext cx="1183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E97E47"/>
                </a:solidFill>
                <a:latin typeface="Avenir Next LT Pro" panose="020B0504020202020204" pitchFamily="34" charset="77"/>
              </a:rPr>
              <a:t>Quantum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EBAA6C2-560B-F843-84FD-1E3695C1BA01}"/>
              </a:ext>
            </a:extLst>
          </p:cNvPr>
          <p:cNvSpPr txBox="1"/>
          <p:nvPr/>
        </p:nvSpPr>
        <p:spPr>
          <a:xfrm>
            <a:off x="6718964" y="2338933"/>
            <a:ext cx="1183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E97E47"/>
                </a:solidFill>
                <a:latin typeface="Avenir Next LT Pro" panose="020B0504020202020204" pitchFamily="34" charset="77"/>
              </a:rPr>
              <a:t>Quantum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B3AF52F-CFE7-FD48-BDDC-CAE9D6E42A4C}"/>
              </a:ext>
            </a:extLst>
          </p:cNvPr>
          <p:cNvSpPr txBox="1"/>
          <p:nvPr/>
        </p:nvSpPr>
        <p:spPr>
          <a:xfrm>
            <a:off x="4324404" y="2342495"/>
            <a:ext cx="910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5EA5C7"/>
                </a:solidFill>
                <a:latin typeface="Avenir Next LT Pro" panose="020B0504020202020204" pitchFamily="34" charset="77"/>
              </a:rPr>
              <a:t>Classic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52145A7-5078-E148-9E2A-7A0D6844B8DE}"/>
              </a:ext>
            </a:extLst>
          </p:cNvPr>
          <p:cNvSpPr txBox="1"/>
          <p:nvPr/>
        </p:nvSpPr>
        <p:spPr>
          <a:xfrm>
            <a:off x="8710858" y="2333825"/>
            <a:ext cx="910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5EA5C7"/>
                </a:solidFill>
                <a:latin typeface="Avenir Next LT Pro" panose="020B0504020202020204" pitchFamily="34" charset="77"/>
              </a:rPr>
              <a:t>Classic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AED80B-58A3-9348-BF75-5BD06E15B26B}"/>
              </a:ext>
            </a:extLst>
          </p:cNvPr>
          <p:cNvSpPr txBox="1"/>
          <p:nvPr/>
        </p:nvSpPr>
        <p:spPr>
          <a:xfrm>
            <a:off x="1676400" y="2844875"/>
            <a:ext cx="178722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600" dirty="0">
                <a:solidFill>
                  <a:srgbClr val="E97E47"/>
                </a:solidFill>
                <a:latin typeface="Avenir Next LT Pro" panose="020B0504020202020204" pitchFamily="34" charset="77"/>
              </a:rPr>
              <a:t>[BBCS’91] </a:t>
            </a:r>
          </a:p>
          <a:p>
            <a:r>
              <a:rPr lang="en-PT" sz="1600" dirty="0">
                <a:solidFill>
                  <a:srgbClr val="E97E47"/>
                </a:solidFill>
                <a:latin typeface="Avenir Next LT Pro" panose="020B0504020202020204" pitchFamily="34" charset="77"/>
              </a:rPr>
              <a:t>[FS’09]</a:t>
            </a:r>
          </a:p>
          <a:p>
            <a:r>
              <a:rPr lang="en-PT" sz="1600" dirty="0">
                <a:solidFill>
                  <a:srgbClr val="E97E47"/>
                </a:solidFill>
                <a:latin typeface="Avenir Next LT Pro" panose="020B0504020202020204" pitchFamily="34" charset="77"/>
              </a:rPr>
              <a:t>[DFS+05] [WST’08] …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0A54BEA-6D8A-734D-9BB4-B99403E10DD8}"/>
              </a:ext>
            </a:extLst>
          </p:cNvPr>
          <p:cNvSpPr txBox="1"/>
          <p:nvPr/>
        </p:nvSpPr>
        <p:spPr>
          <a:xfrm>
            <a:off x="433833" y="3218527"/>
            <a:ext cx="1605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2000" dirty="0">
                <a:latin typeface="Avenir Next LT Pro" panose="020B0504020202020204" pitchFamily="34" charset="77"/>
              </a:rPr>
              <a:t>Primitive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8950610-34CD-5A40-A4B6-A6CFC0BD1EFB}"/>
              </a:ext>
            </a:extLst>
          </p:cNvPr>
          <p:cNvCxnSpPr>
            <a:cxnSpLocks/>
          </p:cNvCxnSpPr>
          <p:nvPr/>
        </p:nvCxnSpPr>
        <p:spPr>
          <a:xfrm>
            <a:off x="6096000" y="2459736"/>
            <a:ext cx="0" cy="401647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C5CD246B-5A16-C044-9BDD-C6C138A2D391}"/>
              </a:ext>
            </a:extLst>
          </p:cNvPr>
          <p:cNvSpPr txBox="1"/>
          <p:nvPr/>
        </p:nvSpPr>
        <p:spPr>
          <a:xfrm>
            <a:off x="4533710" y="2840462"/>
            <a:ext cx="140304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[EGL’85] SimpleOT</a:t>
            </a:r>
          </a:p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…</a:t>
            </a:r>
            <a:endParaRPr lang="en-PT" dirty="0">
              <a:solidFill>
                <a:srgbClr val="5EA5C7"/>
              </a:solidFill>
              <a:latin typeface="Avenir Next LT Pro" panose="020B0504020202020204" pitchFamily="34" charset="7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FE92E2B-1F3F-7548-A619-6AB0D0E6B384}"/>
              </a:ext>
            </a:extLst>
          </p:cNvPr>
          <p:cNvSpPr txBox="1"/>
          <p:nvPr/>
        </p:nvSpPr>
        <p:spPr>
          <a:xfrm>
            <a:off x="4533710" y="3964191"/>
            <a:ext cx="14030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[YAV’22]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3261895-7A92-6446-9944-2BF1C9EE3EB3}"/>
              </a:ext>
            </a:extLst>
          </p:cNvPr>
          <p:cNvSpPr txBox="1"/>
          <p:nvPr/>
        </p:nvSpPr>
        <p:spPr>
          <a:xfrm>
            <a:off x="3068471" y="3994871"/>
            <a:ext cx="1605391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sz="12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Review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E3D33D1-2709-2B46-B057-1ED6B9CC7023}"/>
              </a:ext>
            </a:extLst>
          </p:cNvPr>
          <p:cNvSpPr/>
          <p:nvPr/>
        </p:nvSpPr>
        <p:spPr>
          <a:xfrm>
            <a:off x="1756664" y="3968715"/>
            <a:ext cx="1080179" cy="310678"/>
          </a:xfrm>
          <a:prstGeom prst="rect">
            <a:avLst/>
          </a:prstGeom>
          <a:solidFill>
            <a:schemeClr val="bg1"/>
          </a:solidFill>
          <a:ln>
            <a:solidFill>
              <a:srgbClr val="5E7E47"/>
            </a:solidFill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32" name="Circular Arrow 31">
            <a:extLst>
              <a:ext uri="{FF2B5EF4-FFF2-40B4-BE49-F238E27FC236}">
                <a16:creationId xmlns:a16="http://schemas.microsoft.com/office/drawing/2014/main" id="{9ED35683-B79B-9F45-B7DE-53D6701A9740}"/>
              </a:ext>
            </a:extLst>
          </p:cNvPr>
          <p:cNvSpPr/>
          <p:nvPr/>
        </p:nvSpPr>
        <p:spPr>
          <a:xfrm>
            <a:off x="2992591" y="1475855"/>
            <a:ext cx="1787226" cy="1726156"/>
          </a:xfrm>
          <a:prstGeom prst="circularArrow">
            <a:avLst>
              <a:gd name="adj1" fmla="val 6535"/>
              <a:gd name="adj2" fmla="val 1034925"/>
              <a:gd name="adj3" fmla="val 20457680"/>
              <a:gd name="adj4" fmla="val 10800000"/>
              <a:gd name="adj5" fmla="val 12500"/>
            </a:avLst>
          </a:prstGeom>
          <a:solidFill>
            <a:schemeClr val="bg1"/>
          </a:solidFill>
          <a:ln>
            <a:solidFill>
              <a:srgbClr val="5E7E47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33" name="Bent Arrow 32">
            <a:extLst>
              <a:ext uri="{FF2B5EF4-FFF2-40B4-BE49-F238E27FC236}">
                <a16:creationId xmlns:a16="http://schemas.microsoft.com/office/drawing/2014/main" id="{B966FA75-67BB-0541-B622-F258471A3534}"/>
              </a:ext>
            </a:extLst>
          </p:cNvPr>
          <p:cNvSpPr/>
          <p:nvPr/>
        </p:nvSpPr>
        <p:spPr>
          <a:xfrm rot="16200000" flipH="1">
            <a:off x="3840618" y="3898097"/>
            <a:ext cx="1734233" cy="358638"/>
          </a:xfrm>
          <a:prstGeom prst="bentArrow">
            <a:avLst>
              <a:gd name="adj1" fmla="val 25000"/>
              <a:gd name="adj2" fmla="val 37964"/>
              <a:gd name="adj3" fmla="val 50000"/>
              <a:gd name="adj4" fmla="val 43750"/>
            </a:avLst>
          </a:prstGeom>
          <a:solidFill>
            <a:srgbClr val="5EA5C7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126B332-E930-D646-9DD8-8E5A02925ECD}"/>
              </a:ext>
            </a:extLst>
          </p:cNvPr>
          <p:cNvSpPr txBox="1"/>
          <p:nvPr/>
        </p:nvSpPr>
        <p:spPr>
          <a:xfrm>
            <a:off x="4669594" y="3692324"/>
            <a:ext cx="9046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libscapi</a:t>
            </a:r>
          </a:p>
        </p:txBody>
      </p:sp>
      <p:sp>
        <p:nvSpPr>
          <p:cNvPr id="37" name="Bent Arrow 36">
            <a:extLst>
              <a:ext uri="{FF2B5EF4-FFF2-40B4-BE49-F238E27FC236}">
                <a16:creationId xmlns:a16="http://schemas.microsoft.com/office/drawing/2014/main" id="{E642563B-5858-E84F-82D1-16D4D01DCDE8}"/>
              </a:ext>
            </a:extLst>
          </p:cNvPr>
          <p:cNvSpPr/>
          <p:nvPr/>
        </p:nvSpPr>
        <p:spPr>
          <a:xfrm rot="5400000">
            <a:off x="1947428" y="3775263"/>
            <a:ext cx="1979895" cy="358638"/>
          </a:xfrm>
          <a:prstGeom prst="bentArrow">
            <a:avLst>
              <a:gd name="adj1" fmla="val 25000"/>
              <a:gd name="adj2" fmla="val 37964"/>
              <a:gd name="adj3" fmla="val 50000"/>
              <a:gd name="adj4" fmla="val 43750"/>
            </a:avLst>
          </a:prstGeom>
          <a:solidFill>
            <a:schemeClr val="bg1"/>
          </a:solidFill>
          <a:ln>
            <a:solidFill>
              <a:srgbClr val="5E7E47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1801035-7C85-AD42-831A-2ACCE7F9CC29}"/>
              </a:ext>
            </a:extLst>
          </p:cNvPr>
          <p:cNvSpPr txBox="1"/>
          <p:nvPr/>
        </p:nvSpPr>
        <p:spPr>
          <a:xfrm>
            <a:off x="447039" y="5900216"/>
            <a:ext cx="1605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2000" dirty="0">
                <a:latin typeface="Avenir Next LT Pro" panose="020B0504020202020204" pitchFamily="34" charset="77"/>
              </a:rPr>
              <a:t>Application</a:t>
            </a:r>
          </a:p>
        </p:txBody>
      </p:sp>
      <p:sp>
        <p:nvSpPr>
          <p:cNvPr id="39" name="Down Arrow 38">
            <a:extLst>
              <a:ext uri="{FF2B5EF4-FFF2-40B4-BE49-F238E27FC236}">
                <a16:creationId xmlns:a16="http://schemas.microsoft.com/office/drawing/2014/main" id="{6AA17E80-1A6F-1F44-AF85-353D4511BC45}"/>
              </a:ext>
            </a:extLst>
          </p:cNvPr>
          <p:cNvSpPr/>
          <p:nvPr/>
        </p:nvSpPr>
        <p:spPr>
          <a:xfrm>
            <a:off x="4546089" y="5082866"/>
            <a:ext cx="256937" cy="932818"/>
          </a:xfrm>
          <a:prstGeom prst="downArrow">
            <a:avLst>
              <a:gd name="adj1" fmla="val 40801"/>
              <a:gd name="adj2" fmla="val 57267"/>
            </a:avLst>
          </a:prstGeom>
          <a:solidFill>
            <a:srgbClr val="5EA5C7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349CC8B-9A73-354B-9F77-2B3D3095A69F}"/>
              </a:ext>
            </a:extLst>
          </p:cNvPr>
          <p:cNvSpPr txBox="1"/>
          <p:nvPr/>
        </p:nvSpPr>
        <p:spPr>
          <a:xfrm>
            <a:off x="4324404" y="6041921"/>
            <a:ext cx="17286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Secure auctions</a:t>
            </a:r>
          </a:p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Secure voting</a:t>
            </a:r>
          </a:p>
        </p:txBody>
      </p:sp>
      <p:sp>
        <p:nvSpPr>
          <p:cNvPr id="41" name="Down Arrow 40">
            <a:extLst>
              <a:ext uri="{FF2B5EF4-FFF2-40B4-BE49-F238E27FC236}">
                <a16:creationId xmlns:a16="http://schemas.microsoft.com/office/drawing/2014/main" id="{4CB94EC5-4CC7-C140-87AC-1353A2B2DEEE}"/>
              </a:ext>
            </a:extLst>
          </p:cNvPr>
          <p:cNvSpPr/>
          <p:nvPr/>
        </p:nvSpPr>
        <p:spPr>
          <a:xfrm>
            <a:off x="2865001" y="5089212"/>
            <a:ext cx="256937" cy="932818"/>
          </a:xfrm>
          <a:prstGeom prst="downArrow">
            <a:avLst>
              <a:gd name="adj1" fmla="val 40801"/>
              <a:gd name="adj2" fmla="val 57267"/>
            </a:avLst>
          </a:prstGeom>
          <a:solidFill>
            <a:schemeClr val="bg1"/>
          </a:solidFill>
          <a:ln>
            <a:solidFill>
              <a:srgbClr val="5E7E47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4A03329-D9F8-4D46-9536-447C78761EF8}"/>
              </a:ext>
            </a:extLst>
          </p:cNvPr>
          <p:cNvSpPr txBox="1"/>
          <p:nvPr/>
        </p:nvSpPr>
        <p:spPr>
          <a:xfrm>
            <a:off x="9112560" y="2847424"/>
            <a:ext cx="14030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[NP’99] </a:t>
            </a:r>
          </a:p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TinyOLE</a:t>
            </a:r>
          </a:p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7654549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Motivation</a:t>
            </a:r>
          </a:p>
        </p:txBody>
      </p:sp>
      <p:pic>
        <p:nvPicPr>
          <p:cNvPr id="9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CE03CE94-B9D3-1E45-9515-DA7C134442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8BEAC99-8595-7E41-B721-EE11893C1F50}"/>
              </a:ext>
            </a:extLst>
          </p:cNvPr>
          <p:cNvSpPr txBox="1"/>
          <p:nvPr/>
        </p:nvSpPr>
        <p:spPr>
          <a:xfrm>
            <a:off x="5461000" y="1690688"/>
            <a:ext cx="127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2800" dirty="0">
                <a:latin typeface="Avenir Next LT Pro" panose="020B0504020202020204" pitchFamily="34" charset="77"/>
              </a:rPr>
              <a:t>SMC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98D7D61-6796-4D45-8E8D-09B9DA055F8F}"/>
              </a:ext>
            </a:extLst>
          </p:cNvPr>
          <p:cNvGrpSpPr/>
          <p:nvPr/>
        </p:nvGrpSpPr>
        <p:grpSpPr>
          <a:xfrm>
            <a:off x="3423854" y="4544502"/>
            <a:ext cx="932820" cy="932820"/>
            <a:chOff x="2955279" y="2965308"/>
            <a:chExt cx="1872000" cy="1872000"/>
          </a:xfrm>
        </p:grpSpPr>
        <p:pic>
          <p:nvPicPr>
            <p:cNvPr id="12" name="Picture 11" descr="Diagram, schematic&#10;&#10;Description automatically generated">
              <a:extLst>
                <a:ext uri="{FF2B5EF4-FFF2-40B4-BE49-F238E27FC236}">
                  <a16:creationId xmlns:a16="http://schemas.microsoft.com/office/drawing/2014/main" id="{78AC0627-7E7E-114C-86E9-440F5CC0CD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62207" y="3446516"/>
              <a:ext cx="1605392" cy="945742"/>
            </a:xfrm>
            <a:prstGeom prst="rect">
              <a:avLst/>
            </a:prstGeom>
          </p:spPr>
        </p:pic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283B13A-C503-8F46-BFC2-AA36C1C07853}"/>
                </a:ext>
              </a:extLst>
            </p:cNvPr>
            <p:cNvSpPr/>
            <p:nvPr/>
          </p:nvSpPr>
          <p:spPr>
            <a:xfrm>
              <a:off x="2955279" y="2965308"/>
              <a:ext cx="1872000" cy="1872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BAF6A0F-8A11-3A4E-BA23-D1CBDDBB3BD2}"/>
              </a:ext>
            </a:extLst>
          </p:cNvPr>
          <p:cNvGrpSpPr/>
          <p:nvPr/>
        </p:nvGrpSpPr>
        <p:grpSpPr>
          <a:xfrm>
            <a:off x="7833292" y="4544502"/>
            <a:ext cx="932820" cy="932820"/>
            <a:chOff x="7364721" y="2983387"/>
            <a:chExt cx="1872000" cy="1872000"/>
          </a:xfrm>
        </p:grpSpPr>
        <p:pic>
          <p:nvPicPr>
            <p:cNvPr id="6" name="Picture 5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08428C13-52EC-7A4E-83F4-CB5EA2A3240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782235" y="3429000"/>
              <a:ext cx="1036971" cy="944616"/>
            </a:xfrm>
            <a:prstGeom prst="rect">
              <a:avLst/>
            </a:prstGeom>
          </p:spPr>
        </p:pic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00F1FE80-DC51-0F48-B472-069DFE925199}"/>
                </a:ext>
              </a:extLst>
            </p:cNvPr>
            <p:cNvSpPr/>
            <p:nvPr/>
          </p:nvSpPr>
          <p:spPr>
            <a:xfrm>
              <a:off x="7364721" y="2983387"/>
              <a:ext cx="1872000" cy="1872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8B70DD96-29D5-B54D-8669-5DEE059C5856}"/>
              </a:ext>
            </a:extLst>
          </p:cNvPr>
          <p:cNvSpPr txBox="1"/>
          <p:nvPr/>
        </p:nvSpPr>
        <p:spPr>
          <a:xfrm>
            <a:off x="432817" y="4820374"/>
            <a:ext cx="1605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2000" dirty="0">
                <a:latin typeface="Avenir Next LT Pro" panose="020B0504020202020204" pitchFamily="34" charset="77"/>
              </a:rPr>
              <a:t>Circuit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DBE273B-98A9-7E45-A5B2-3B7B14C715B0}"/>
              </a:ext>
            </a:extLst>
          </p:cNvPr>
          <p:cNvCxnSpPr/>
          <p:nvPr/>
        </p:nvCxnSpPr>
        <p:spPr>
          <a:xfrm>
            <a:off x="447039" y="4416552"/>
            <a:ext cx="10597896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148E78B-AF76-5C41-821F-A44E9E980375}"/>
              </a:ext>
            </a:extLst>
          </p:cNvPr>
          <p:cNvCxnSpPr/>
          <p:nvPr/>
        </p:nvCxnSpPr>
        <p:spPr>
          <a:xfrm>
            <a:off x="432817" y="5605338"/>
            <a:ext cx="10597896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C315049-B747-F647-B867-E7FC5CBB5594}"/>
              </a:ext>
            </a:extLst>
          </p:cNvPr>
          <p:cNvCxnSpPr>
            <a:cxnSpLocks/>
          </p:cNvCxnSpPr>
          <p:nvPr/>
        </p:nvCxnSpPr>
        <p:spPr>
          <a:xfrm>
            <a:off x="3867912" y="2459736"/>
            <a:ext cx="0" cy="1819656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787054D0-C96B-9746-BB68-E2BB9943AA08}"/>
              </a:ext>
            </a:extLst>
          </p:cNvPr>
          <p:cNvSpPr txBox="1"/>
          <p:nvPr/>
        </p:nvSpPr>
        <p:spPr>
          <a:xfrm>
            <a:off x="3088585" y="3044999"/>
            <a:ext cx="1605391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sz="20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Oblivious Transfer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D2E8976-94D3-6D4D-BB1F-4905FA714BA3}"/>
              </a:ext>
            </a:extLst>
          </p:cNvPr>
          <p:cNvCxnSpPr>
            <a:cxnSpLocks/>
          </p:cNvCxnSpPr>
          <p:nvPr/>
        </p:nvCxnSpPr>
        <p:spPr>
          <a:xfrm>
            <a:off x="8306580" y="2459736"/>
            <a:ext cx="0" cy="1819656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5582152D-28CD-8348-B937-BCDDAF220907}"/>
              </a:ext>
            </a:extLst>
          </p:cNvPr>
          <p:cNvSpPr txBox="1"/>
          <p:nvPr/>
        </p:nvSpPr>
        <p:spPr>
          <a:xfrm>
            <a:off x="7498023" y="2891110"/>
            <a:ext cx="1605391" cy="101566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sz="20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Oblivious Linear Evaluation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945822-265C-D447-B055-C73E411291E0}"/>
              </a:ext>
            </a:extLst>
          </p:cNvPr>
          <p:cNvSpPr txBox="1"/>
          <p:nvPr/>
        </p:nvSpPr>
        <p:spPr>
          <a:xfrm>
            <a:off x="2280296" y="2333826"/>
            <a:ext cx="1183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E97E47"/>
                </a:solidFill>
                <a:latin typeface="Avenir Next LT Pro" panose="020B0504020202020204" pitchFamily="34" charset="77"/>
              </a:rPr>
              <a:t>Quantum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EBAA6C2-560B-F843-84FD-1E3695C1BA01}"/>
              </a:ext>
            </a:extLst>
          </p:cNvPr>
          <p:cNvSpPr txBox="1"/>
          <p:nvPr/>
        </p:nvSpPr>
        <p:spPr>
          <a:xfrm>
            <a:off x="6718964" y="2338933"/>
            <a:ext cx="1183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E97E47"/>
                </a:solidFill>
                <a:latin typeface="Avenir Next LT Pro" panose="020B0504020202020204" pitchFamily="34" charset="77"/>
              </a:rPr>
              <a:t>Quantum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B3AF52F-CFE7-FD48-BDDC-CAE9D6E42A4C}"/>
              </a:ext>
            </a:extLst>
          </p:cNvPr>
          <p:cNvSpPr txBox="1"/>
          <p:nvPr/>
        </p:nvSpPr>
        <p:spPr>
          <a:xfrm>
            <a:off x="4324404" y="2342495"/>
            <a:ext cx="910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5EA5C7"/>
                </a:solidFill>
                <a:latin typeface="Avenir Next LT Pro" panose="020B0504020202020204" pitchFamily="34" charset="77"/>
              </a:rPr>
              <a:t>Classic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52145A7-5078-E148-9E2A-7A0D6844B8DE}"/>
              </a:ext>
            </a:extLst>
          </p:cNvPr>
          <p:cNvSpPr txBox="1"/>
          <p:nvPr/>
        </p:nvSpPr>
        <p:spPr>
          <a:xfrm>
            <a:off x="8710858" y="2333825"/>
            <a:ext cx="910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5EA5C7"/>
                </a:solidFill>
                <a:latin typeface="Avenir Next LT Pro" panose="020B0504020202020204" pitchFamily="34" charset="77"/>
              </a:rPr>
              <a:t>Classic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AED80B-58A3-9348-BF75-5BD06E15B26B}"/>
              </a:ext>
            </a:extLst>
          </p:cNvPr>
          <p:cNvSpPr txBox="1"/>
          <p:nvPr/>
        </p:nvSpPr>
        <p:spPr>
          <a:xfrm>
            <a:off x="1676400" y="2844875"/>
            <a:ext cx="178722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600" dirty="0">
                <a:solidFill>
                  <a:srgbClr val="E97E47"/>
                </a:solidFill>
                <a:latin typeface="Avenir Next LT Pro" panose="020B0504020202020204" pitchFamily="34" charset="77"/>
              </a:rPr>
              <a:t>[BBCS’91] </a:t>
            </a:r>
          </a:p>
          <a:p>
            <a:r>
              <a:rPr lang="en-PT" sz="1600" dirty="0">
                <a:solidFill>
                  <a:srgbClr val="E97E47"/>
                </a:solidFill>
                <a:latin typeface="Avenir Next LT Pro" panose="020B0504020202020204" pitchFamily="34" charset="77"/>
              </a:rPr>
              <a:t>[FS’09]</a:t>
            </a:r>
          </a:p>
          <a:p>
            <a:r>
              <a:rPr lang="en-PT" sz="1600" dirty="0">
                <a:solidFill>
                  <a:srgbClr val="E97E47"/>
                </a:solidFill>
                <a:latin typeface="Avenir Next LT Pro" panose="020B0504020202020204" pitchFamily="34" charset="77"/>
              </a:rPr>
              <a:t>[DFS+05] [WST’08] …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0A54BEA-6D8A-734D-9BB4-B99403E10DD8}"/>
              </a:ext>
            </a:extLst>
          </p:cNvPr>
          <p:cNvSpPr txBox="1"/>
          <p:nvPr/>
        </p:nvSpPr>
        <p:spPr>
          <a:xfrm>
            <a:off x="433833" y="3218527"/>
            <a:ext cx="1605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2000" dirty="0">
                <a:latin typeface="Avenir Next LT Pro" panose="020B0504020202020204" pitchFamily="34" charset="77"/>
              </a:rPr>
              <a:t>Primitive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8950610-34CD-5A40-A4B6-A6CFC0BD1EFB}"/>
              </a:ext>
            </a:extLst>
          </p:cNvPr>
          <p:cNvCxnSpPr>
            <a:cxnSpLocks/>
          </p:cNvCxnSpPr>
          <p:nvPr/>
        </p:nvCxnSpPr>
        <p:spPr>
          <a:xfrm>
            <a:off x="6096000" y="2459736"/>
            <a:ext cx="0" cy="401647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C5CD246B-5A16-C044-9BDD-C6C138A2D391}"/>
              </a:ext>
            </a:extLst>
          </p:cNvPr>
          <p:cNvSpPr txBox="1"/>
          <p:nvPr/>
        </p:nvSpPr>
        <p:spPr>
          <a:xfrm>
            <a:off x="4533710" y="2840462"/>
            <a:ext cx="140304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[EGL’85] SimpleOT</a:t>
            </a:r>
          </a:p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…</a:t>
            </a:r>
            <a:endParaRPr lang="en-PT" dirty="0">
              <a:solidFill>
                <a:srgbClr val="5EA5C7"/>
              </a:solidFill>
              <a:latin typeface="Avenir Next LT Pro" panose="020B0504020202020204" pitchFamily="34" charset="7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FE92E2B-1F3F-7548-A619-6AB0D0E6B384}"/>
              </a:ext>
            </a:extLst>
          </p:cNvPr>
          <p:cNvSpPr txBox="1"/>
          <p:nvPr/>
        </p:nvSpPr>
        <p:spPr>
          <a:xfrm>
            <a:off x="4533710" y="3964191"/>
            <a:ext cx="14030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[YAV’22]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3261895-7A92-6446-9944-2BF1C9EE3EB3}"/>
              </a:ext>
            </a:extLst>
          </p:cNvPr>
          <p:cNvSpPr txBox="1"/>
          <p:nvPr/>
        </p:nvSpPr>
        <p:spPr>
          <a:xfrm>
            <a:off x="3068471" y="3994871"/>
            <a:ext cx="1605391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sz="12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Review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E3D33D1-2709-2B46-B057-1ED6B9CC7023}"/>
              </a:ext>
            </a:extLst>
          </p:cNvPr>
          <p:cNvSpPr/>
          <p:nvPr/>
        </p:nvSpPr>
        <p:spPr>
          <a:xfrm>
            <a:off x="1756664" y="3968715"/>
            <a:ext cx="1080179" cy="310678"/>
          </a:xfrm>
          <a:prstGeom prst="rect">
            <a:avLst/>
          </a:prstGeom>
          <a:solidFill>
            <a:schemeClr val="bg1"/>
          </a:solidFill>
          <a:ln>
            <a:solidFill>
              <a:srgbClr val="5E7E47"/>
            </a:solidFill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32" name="Circular Arrow 31">
            <a:extLst>
              <a:ext uri="{FF2B5EF4-FFF2-40B4-BE49-F238E27FC236}">
                <a16:creationId xmlns:a16="http://schemas.microsoft.com/office/drawing/2014/main" id="{9ED35683-B79B-9F45-B7DE-53D6701A9740}"/>
              </a:ext>
            </a:extLst>
          </p:cNvPr>
          <p:cNvSpPr/>
          <p:nvPr/>
        </p:nvSpPr>
        <p:spPr>
          <a:xfrm>
            <a:off x="2992591" y="1475855"/>
            <a:ext cx="1787226" cy="1726156"/>
          </a:xfrm>
          <a:prstGeom prst="circularArrow">
            <a:avLst>
              <a:gd name="adj1" fmla="val 6535"/>
              <a:gd name="adj2" fmla="val 1034925"/>
              <a:gd name="adj3" fmla="val 20457680"/>
              <a:gd name="adj4" fmla="val 10800000"/>
              <a:gd name="adj5" fmla="val 12500"/>
            </a:avLst>
          </a:prstGeom>
          <a:solidFill>
            <a:schemeClr val="bg1"/>
          </a:solidFill>
          <a:ln>
            <a:solidFill>
              <a:srgbClr val="5E7E47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33" name="Bent Arrow 32">
            <a:extLst>
              <a:ext uri="{FF2B5EF4-FFF2-40B4-BE49-F238E27FC236}">
                <a16:creationId xmlns:a16="http://schemas.microsoft.com/office/drawing/2014/main" id="{B966FA75-67BB-0541-B622-F258471A3534}"/>
              </a:ext>
            </a:extLst>
          </p:cNvPr>
          <p:cNvSpPr/>
          <p:nvPr/>
        </p:nvSpPr>
        <p:spPr>
          <a:xfrm rot="16200000" flipH="1">
            <a:off x="3840618" y="3898097"/>
            <a:ext cx="1734233" cy="358638"/>
          </a:xfrm>
          <a:prstGeom prst="bentArrow">
            <a:avLst>
              <a:gd name="adj1" fmla="val 25000"/>
              <a:gd name="adj2" fmla="val 37964"/>
              <a:gd name="adj3" fmla="val 50000"/>
              <a:gd name="adj4" fmla="val 43750"/>
            </a:avLst>
          </a:prstGeom>
          <a:solidFill>
            <a:srgbClr val="5EA5C7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126B332-E930-D646-9DD8-8E5A02925ECD}"/>
              </a:ext>
            </a:extLst>
          </p:cNvPr>
          <p:cNvSpPr txBox="1"/>
          <p:nvPr/>
        </p:nvSpPr>
        <p:spPr>
          <a:xfrm>
            <a:off x="4669594" y="3692324"/>
            <a:ext cx="9046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libscapi</a:t>
            </a:r>
          </a:p>
        </p:txBody>
      </p:sp>
      <p:sp>
        <p:nvSpPr>
          <p:cNvPr id="37" name="Bent Arrow 36">
            <a:extLst>
              <a:ext uri="{FF2B5EF4-FFF2-40B4-BE49-F238E27FC236}">
                <a16:creationId xmlns:a16="http://schemas.microsoft.com/office/drawing/2014/main" id="{E642563B-5858-E84F-82D1-16D4D01DCDE8}"/>
              </a:ext>
            </a:extLst>
          </p:cNvPr>
          <p:cNvSpPr/>
          <p:nvPr/>
        </p:nvSpPr>
        <p:spPr>
          <a:xfrm rot="5400000">
            <a:off x="1947428" y="3775263"/>
            <a:ext cx="1979895" cy="358638"/>
          </a:xfrm>
          <a:prstGeom prst="bentArrow">
            <a:avLst>
              <a:gd name="adj1" fmla="val 25000"/>
              <a:gd name="adj2" fmla="val 37964"/>
              <a:gd name="adj3" fmla="val 50000"/>
              <a:gd name="adj4" fmla="val 43750"/>
            </a:avLst>
          </a:prstGeom>
          <a:solidFill>
            <a:schemeClr val="bg1"/>
          </a:solidFill>
          <a:ln>
            <a:solidFill>
              <a:srgbClr val="5E7E47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1801035-7C85-AD42-831A-2ACCE7F9CC29}"/>
              </a:ext>
            </a:extLst>
          </p:cNvPr>
          <p:cNvSpPr txBox="1"/>
          <p:nvPr/>
        </p:nvSpPr>
        <p:spPr>
          <a:xfrm>
            <a:off x="447039" y="5900216"/>
            <a:ext cx="1605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2000" dirty="0">
                <a:latin typeface="Avenir Next LT Pro" panose="020B0504020202020204" pitchFamily="34" charset="77"/>
              </a:rPr>
              <a:t>Application</a:t>
            </a:r>
          </a:p>
        </p:txBody>
      </p:sp>
      <p:sp>
        <p:nvSpPr>
          <p:cNvPr id="39" name="Down Arrow 38">
            <a:extLst>
              <a:ext uri="{FF2B5EF4-FFF2-40B4-BE49-F238E27FC236}">
                <a16:creationId xmlns:a16="http://schemas.microsoft.com/office/drawing/2014/main" id="{6AA17E80-1A6F-1F44-AF85-353D4511BC45}"/>
              </a:ext>
            </a:extLst>
          </p:cNvPr>
          <p:cNvSpPr/>
          <p:nvPr/>
        </p:nvSpPr>
        <p:spPr>
          <a:xfrm>
            <a:off x="4546089" y="5082866"/>
            <a:ext cx="256937" cy="932818"/>
          </a:xfrm>
          <a:prstGeom prst="downArrow">
            <a:avLst>
              <a:gd name="adj1" fmla="val 40801"/>
              <a:gd name="adj2" fmla="val 57267"/>
            </a:avLst>
          </a:prstGeom>
          <a:solidFill>
            <a:srgbClr val="5EA5C7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349CC8B-9A73-354B-9F77-2B3D3095A69F}"/>
              </a:ext>
            </a:extLst>
          </p:cNvPr>
          <p:cNvSpPr txBox="1"/>
          <p:nvPr/>
        </p:nvSpPr>
        <p:spPr>
          <a:xfrm>
            <a:off x="4324404" y="6041921"/>
            <a:ext cx="17286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Secure auctions</a:t>
            </a:r>
          </a:p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Secure voting</a:t>
            </a:r>
          </a:p>
        </p:txBody>
      </p:sp>
      <p:sp>
        <p:nvSpPr>
          <p:cNvPr id="41" name="Down Arrow 40">
            <a:extLst>
              <a:ext uri="{FF2B5EF4-FFF2-40B4-BE49-F238E27FC236}">
                <a16:creationId xmlns:a16="http://schemas.microsoft.com/office/drawing/2014/main" id="{4CB94EC5-4CC7-C140-87AC-1353A2B2DEEE}"/>
              </a:ext>
            </a:extLst>
          </p:cNvPr>
          <p:cNvSpPr/>
          <p:nvPr/>
        </p:nvSpPr>
        <p:spPr>
          <a:xfrm>
            <a:off x="2865001" y="5089212"/>
            <a:ext cx="256937" cy="932818"/>
          </a:xfrm>
          <a:prstGeom prst="downArrow">
            <a:avLst>
              <a:gd name="adj1" fmla="val 40801"/>
              <a:gd name="adj2" fmla="val 57267"/>
            </a:avLst>
          </a:prstGeom>
          <a:solidFill>
            <a:schemeClr val="bg1"/>
          </a:solidFill>
          <a:ln>
            <a:solidFill>
              <a:srgbClr val="5E7E47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4A03329-D9F8-4D46-9536-447C78761EF8}"/>
              </a:ext>
            </a:extLst>
          </p:cNvPr>
          <p:cNvSpPr txBox="1"/>
          <p:nvPr/>
        </p:nvSpPr>
        <p:spPr>
          <a:xfrm>
            <a:off x="9112560" y="2847424"/>
            <a:ext cx="14030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[NP’99] </a:t>
            </a:r>
          </a:p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TinyOLE</a:t>
            </a:r>
          </a:p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…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9D2F3D75-67F1-DF49-960D-120E65CE2BE8}"/>
              </a:ext>
            </a:extLst>
          </p:cNvPr>
          <p:cNvSpPr/>
          <p:nvPr/>
        </p:nvSpPr>
        <p:spPr>
          <a:xfrm>
            <a:off x="6402534" y="3461065"/>
            <a:ext cx="1080179" cy="310678"/>
          </a:xfrm>
          <a:prstGeom prst="rect">
            <a:avLst/>
          </a:prstGeom>
          <a:solidFill>
            <a:schemeClr val="bg1"/>
          </a:solidFill>
          <a:ln>
            <a:solidFill>
              <a:srgbClr val="5E7E47"/>
            </a:solidFill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13946975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Motivation</a:t>
            </a:r>
          </a:p>
        </p:txBody>
      </p:sp>
      <p:pic>
        <p:nvPicPr>
          <p:cNvPr id="9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CE03CE94-B9D3-1E45-9515-DA7C134442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8BEAC99-8595-7E41-B721-EE11893C1F50}"/>
              </a:ext>
            </a:extLst>
          </p:cNvPr>
          <p:cNvSpPr txBox="1"/>
          <p:nvPr/>
        </p:nvSpPr>
        <p:spPr>
          <a:xfrm>
            <a:off x="5461000" y="1690688"/>
            <a:ext cx="127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2800" dirty="0">
                <a:latin typeface="Avenir Next LT Pro" panose="020B0504020202020204" pitchFamily="34" charset="77"/>
              </a:rPr>
              <a:t>SMC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98D7D61-6796-4D45-8E8D-09B9DA055F8F}"/>
              </a:ext>
            </a:extLst>
          </p:cNvPr>
          <p:cNvGrpSpPr/>
          <p:nvPr/>
        </p:nvGrpSpPr>
        <p:grpSpPr>
          <a:xfrm>
            <a:off x="3423854" y="4544502"/>
            <a:ext cx="932820" cy="932820"/>
            <a:chOff x="2955279" y="2965308"/>
            <a:chExt cx="1872000" cy="1872000"/>
          </a:xfrm>
        </p:grpSpPr>
        <p:pic>
          <p:nvPicPr>
            <p:cNvPr id="12" name="Picture 11" descr="Diagram, schematic&#10;&#10;Description automatically generated">
              <a:extLst>
                <a:ext uri="{FF2B5EF4-FFF2-40B4-BE49-F238E27FC236}">
                  <a16:creationId xmlns:a16="http://schemas.microsoft.com/office/drawing/2014/main" id="{78AC0627-7E7E-114C-86E9-440F5CC0CD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62207" y="3446516"/>
              <a:ext cx="1605392" cy="945742"/>
            </a:xfrm>
            <a:prstGeom prst="rect">
              <a:avLst/>
            </a:prstGeom>
          </p:spPr>
        </p:pic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283B13A-C503-8F46-BFC2-AA36C1C07853}"/>
                </a:ext>
              </a:extLst>
            </p:cNvPr>
            <p:cNvSpPr/>
            <p:nvPr/>
          </p:nvSpPr>
          <p:spPr>
            <a:xfrm>
              <a:off x="2955279" y="2965308"/>
              <a:ext cx="1872000" cy="1872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BAF6A0F-8A11-3A4E-BA23-D1CBDDBB3BD2}"/>
              </a:ext>
            </a:extLst>
          </p:cNvPr>
          <p:cNvGrpSpPr/>
          <p:nvPr/>
        </p:nvGrpSpPr>
        <p:grpSpPr>
          <a:xfrm>
            <a:off x="7833292" y="4544502"/>
            <a:ext cx="932820" cy="932820"/>
            <a:chOff x="7364721" y="2983387"/>
            <a:chExt cx="1872000" cy="1872000"/>
          </a:xfrm>
        </p:grpSpPr>
        <p:pic>
          <p:nvPicPr>
            <p:cNvPr id="6" name="Picture 5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08428C13-52EC-7A4E-83F4-CB5EA2A3240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782235" y="3429000"/>
              <a:ext cx="1036971" cy="944616"/>
            </a:xfrm>
            <a:prstGeom prst="rect">
              <a:avLst/>
            </a:prstGeom>
          </p:spPr>
        </p:pic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00F1FE80-DC51-0F48-B472-069DFE925199}"/>
                </a:ext>
              </a:extLst>
            </p:cNvPr>
            <p:cNvSpPr/>
            <p:nvPr/>
          </p:nvSpPr>
          <p:spPr>
            <a:xfrm>
              <a:off x="7364721" y="2983387"/>
              <a:ext cx="1872000" cy="1872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8B70DD96-29D5-B54D-8669-5DEE059C5856}"/>
              </a:ext>
            </a:extLst>
          </p:cNvPr>
          <p:cNvSpPr txBox="1"/>
          <p:nvPr/>
        </p:nvSpPr>
        <p:spPr>
          <a:xfrm>
            <a:off x="432817" y="4820374"/>
            <a:ext cx="1605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2000" dirty="0">
                <a:latin typeface="Avenir Next LT Pro" panose="020B0504020202020204" pitchFamily="34" charset="77"/>
              </a:rPr>
              <a:t>Circuit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DBE273B-98A9-7E45-A5B2-3B7B14C715B0}"/>
              </a:ext>
            </a:extLst>
          </p:cNvPr>
          <p:cNvCxnSpPr/>
          <p:nvPr/>
        </p:nvCxnSpPr>
        <p:spPr>
          <a:xfrm>
            <a:off x="447039" y="4416552"/>
            <a:ext cx="10597896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148E78B-AF76-5C41-821F-A44E9E980375}"/>
              </a:ext>
            </a:extLst>
          </p:cNvPr>
          <p:cNvCxnSpPr/>
          <p:nvPr/>
        </p:nvCxnSpPr>
        <p:spPr>
          <a:xfrm>
            <a:off x="432817" y="5605338"/>
            <a:ext cx="10597896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C315049-B747-F647-B867-E7FC5CBB5594}"/>
              </a:ext>
            </a:extLst>
          </p:cNvPr>
          <p:cNvCxnSpPr>
            <a:cxnSpLocks/>
          </p:cNvCxnSpPr>
          <p:nvPr/>
        </p:nvCxnSpPr>
        <p:spPr>
          <a:xfrm>
            <a:off x="3867912" y="2459736"/>
            <a:ext cx="0" cy="1819656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787054D0-C96B-9746-BB68-E2BB9943AA08}"/>
              </a:ext>
            </a:extLst>
          </p:cNvPr>
          <p:cNvSpPr txBox="1"/>
          <p:nvPr/>
        </p:nvSpPr>
        <p:spPr>
          <a:xfrm>
            <a:off x="3088585" y="3044999"/>
            <a:ext cx="1605391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sz="20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Oblivious Transfer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D2E8976-94D3-6D4D-BB1F-4905FA714BA3}"/>
              </a:ext>
            </a:extLst>
          </p:cNvPr>
          <p:cNvCxnSpPr>
            <a:cxnSpLocks/>
          </p:cNvCxnSpPr>
          <p:nvPr/>
        </p:nvCxnSpPr>
        <p:spPr>
          <a:xfrm>
            <a:off x="8306580" y="2459736"/>
            <a:ext cx="0" cy="1819656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5582152D-28CD-8348-B937-BCDDAF220907}"/>
              </a:ext>
            </a:extLst>
          </p:cNvPr>
          <p:cNvSpPr txBox="1"/>
          <p:nvPr/>
        </p:nvSpPr>
        <p:spPr>
          <a:xfrm>
            <a:off x="7498023" y="2891110"/>
            <a:ext cx="1605391" cy="101566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sz="20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Oblivious Linear Evaluation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945822-265C-D447-B055-C73E411291E0}"/>
              </a:ext>
            </a:extLst>
          </p:cNvPr>
          <p:cNvSpPr txBox="1"/>
          <p:nvPr/>
        </p:nvSpPr>
        <p:spPr>
          <a:xfrm>
            <a:off x="2280296" y="2333826"/>
            <a:ext cx="1183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E97E47"/>
                </a:solidFill>
                <a:latin typeface="Avenir Next LT Pro" panose="020B0504020202020204" pitchFamily="34" charset="77"/>
              </a:rPr>
              <a:t>Quantum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EBAA6C2-560B-F843-84FD-1E3695C1BA01}"/>
              </a:ext>
            </a:extLst>
          </p:cNvPr>
          <p:cNvSpPr txBox="1"/>
          <p:nvPr/>
        </p:nvSpPr>
        <p:spPr>
          <a:xfrm>
            <a:off x="6718964" y="2338933"/>
            <a:ext cx="1183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E97E47"/>
                </a:solidFill>
                <a:latin typeface="Avenir Next LT Pro" panose="020B0504020202020204" pitchFamily="34" charset="77"/>
              </a:rPr>
              <a:t>Quantum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B3AF52F-CFE7-FD48-BDDC-CAE9D6E42A4C}"/>
              </a:ext>
            </a:extLst>
          </p:cNvPr>
          <p:cNvSpPr txBox="1"/>
          <p:nvPr/>
        </p:nvSpPr>
        <p:spPr>
          <a:xfrm>
            <a:off x="4324404" y="2342495"/>
            <a:ext cx="910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5EA5C7"/>
                </a:solidFill>
                <a:latin typeface="Avenir Next LT Pro" panose="020B0504020202020204" pitchFamily="34" charset="77"/>
              </a:rPr>
              <a:t>Classic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52145A7-5078-E148-9E2A-7A0D6844B8DE}"/>
              </a:ext>
            </a:extLst>
          </p:cNvPr>
          <p:cNvSpPr txBox="1"/>
          <p:nvPr/>
        </p:nvSpPr>
        <p:spPr>
          <a:xfrm>
            <a:off x="8710858" y="2333825"/>
            <a:ext cx="910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5EA5C7"/>
                </a:solidFill>
                <a:latin typeface="Avenir Next LT Pro" panose="020B0504020202020204" pitchFamily="34" charset="77"/>
              </a:rPr>
              <a:t>Classic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AED80B-58A3-9348-BF75-5BD06E15B26B}"/>
              </a:ext>
            </a:extLst>
          </p:cNvPr>
          <p:cNvSpPr txBox="1"/>
          <p:nvPr/>
        </p:nvSpPr>
        <p:spPr>
          <a:xfrm>
            <a:off x="1676400" y="2844875"/>
            <a:ext cx="178722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600" dirty="0">
                <a:solidFill>
                  <a:srgbClr val="E97E47"/>
                </a:solidFill>
                <a:latin typeface="Avenir Next LT Pro" panose="020B0504020202020204" pitchFamily="34" charset="77"/>
              </a:rPr>
              <a:t>[BBCS’91] </a:t>
            </a:r>
          </a:p>
          <a:p>
            <a:r>
              <a:rPr lang="en-PT" sz="1600" dirty="0">
                <a:solidFill>
                  <a:srgbClr val="E97E47"/>
                </a:solidFill>
                <a:latin typeface="Avenir Next LT Pro" panose="020B0504020202020204" pitchFamily="34" charset="77"/>
              </a:rPr>
              <a:t>[FS’09]</a:t>
            </a:r>
          </a:p>
          <a:p>
            <a:r>
              <a:rPr lang="en-PT" sz="1600" dirty="0">
                <a:solidFill>
                  <a:srgbClr val="E97E47"/>
                </a:solidFill>
                <a:latin typeface="Avenir Next LT Pro" panose="020B0504020202020204" pitchFamily="34" charset="77"/>
              </a:rPr>
              <a:t>[DFS+05] [WST’08] …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0A54BEA-6D8A-734D-9BB4-B99403E10DD8}"/>
              </a:ext>
            </a:extLst>
          </p:cNvPr>
          <p:cNvSpPr txBox="1"/>
          <p:nvPr/>
        </p:nvSpPr>
        <p:spPr>
          <a:xfrm>
            <a:off x="433833" y="3218527"/>
            <a:ext cx="1605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2000" dirty="0">
                <a:latin typeface="Avenir Next LT Pro" panose="020B0504020202020204" pitchFamily="34" charset="77"/>
              </a:rPr>
              <a:t>Primitive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8950610-34CD-5A40-A4B6-A6CFC0BD1EFB}"/>
              </a:ext>
            </a:extLst>
          </p:cNvPr>
          <p:cNvCxnSpPr>
            <a:cxnSpLocks/>
          </p:cNvCxnSpPr>
          <p:nvPr/>
        </p:nvCxnSpPr>
        <p:spPr>
          <a:xfrm>
            <a:off x="6096000" y="2459736"/>
            <a:ext cx="0" cy="401647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C5CD246B-5A16-C044-9BDD-C6C138A2D391}"/>
              </a:ext>
            </a:extLst>
          </p:cNvPr>
          <p:cNvSpPr txBox="1"/>
          <p:nvPr/>
        </p:nvSpPr>
        <p:spPr>
          <a:xfrm>
            <a:off x="4533710" y="2840462"/>
            <a:ext cx="140304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[EGL’85] SimpleOT</a:t>
            </a:r>
          </a:p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…</a:t>
            </a:r>
            <a:endParaRPr lang="en-PT" dirty="0">
              <a:solidFill>
                <a:srgbClr val="5EA5C7"/>
              </a:solidFill>
              <a:latin typeface="Avenir Next LT Pro" panose="020B0504020202020204" pitchFamily="34" charset="7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FE92E2B-1F3F-7548-A619-6AB0D0E6B384}"/>
              </a:ext>
            </a:extLst>
          </p:cNvPr>
          <p:cNvSpPr txBox="1"/>
          <p:nvPr/>
        </p:nvSpPr>
        <p:spPr>
          <a:xfrm>
            <a:off x="4533710" y="3964191"/>
            <a:ext cx="14030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[YAV’22]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3261895-7A92-6446-9944-2BF1C9EE3EB3}"/>
              </a:ext>
            </a:extLst>
          </p:cNvPr>
          <p:cNvSpPr txBox="1"/>
          <p:nvPr/>
        </p:nvSpPr>
        <p:spPr>
          <a:xfrm>
            <a:off x="3068471" y="3994871"/>
            <a:ext cx="1605391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sz="12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Review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E3D33D1-2709-2B46-B057-1ED6B9CC7023}"/>
              </a:ext>
            </a:extLst>
          </p:cNvPr>
          <p:cNvSpPr/>
          <p:nvPr/>
        </p:nvSpPr>
        <p:spPr>
          <a:xfrm>
            <a:off x="1756664" y="3968715"/>
            <a:ext cx="1080179" cy="310678"/>
          </a:xfrm>
          <a:prstGeom prst="rect">
            <a:avLst/>
          </a:prstGeom>
          <a:solidFill>
            <a:schemeClr val="bg1"/>
          </a:solidFill>
          <a:ln>
            <a:solidFill>
              <a:srgbClr val="5E7E47"/>
            </a:solidFill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32" name="Circular Arrow 31">
            <a:extLst>
              <a:ext uri="{FF2B5EF4-FFF2-40B4-BE49-F238E27FC236}">
                <a16:creationId xmlns:a16="http://schemas.microsoft.com/office/drawing/2014/main" id="{9ED35683-B79B-9F45-B7DE-53D6701A9740}"/>
              </a:ext>
            </a:extLst>
          </p:cNvPr>
          <p:cNvSpPr/>
          <p:nvPr/>
        </p:nvSpPr>
        <p:spPr>
          <a:xfrm>
            <a:off x="2992591" y="1475855"/>
            <a:ext cx="1787226" cy="1726156"/>
          </a:xfrm>
          <a:prstGeom prst="circularArrow">
            <a:avLst>
              <a:gd name="adj1" fmla="val 6535"/>
              <a:gd name="adj2" fmla="val 1034925"/>
              <a:gd name="adj3" fmla="val 20457680"/>
              <a:gd name="adj4" fmla="val 10800000"/>
              <a:gd name="adj5" fmla="val 12500"/>
            </a:avLst>
          </a:prstGeom>
          <a:solidFill>
            <a:schemeClr val="bg1"/>
          </a:solidFill>
          <a:ln>
            <a:solidFill>
              <a:srgbClr val="5E7E47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33" name="Bent Arrow 32">
            <a:extLst>
              <a:ext uri="{FF2B5EF4-FFF2-40B4-BE49-F238E27FC236}">
                <a16:creationId xmlns:a16="http://schemas.microsoft.com/office/drawing/2014/main" id="{B966FA75-67BB-0541-B622-F258471A3534}"/>
              </a:ext>
            </a:extLst>
          </p:cNvPr>
          <p:cNvSpPr/>
          <p:nvPr/>
        </p:nvSpPr>
        <p:spPr>
          <a:xfrm rot="16200000" flipH="1">
            <a:off x="3840618" y="3898097"/>
            <a:ext cx="1734233" cy="358638"/>
          </a:xfrm>
          <a:prstGeom prst="bentArrow">
            <a:avLst>
              <a:gd name="adj1" fmla="val 25000"/>
              <a:gd name="adj2" fmla="val 37964"/>
              <a:gd name="adj3" fmla="val 50000"/>
              <a:gd name="adj4" fmla="val 43750"/>
            </a:avLst>
          </a:prstGeom>
          <a:solidFill>
            <a:srgbClr val="5EA5C7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126B332-E930-D646-9DD8-8E5A02925ECD}"/>
              </a:ext>
            </a:extLst>
          </p:cNvPr>
          <p:cNvSpPr txBox="1"/>
          <p:nvPr/>
        </p:nvSpPr>
        <p:spPr>
          <a:xfrm>
            <a:off x="4669594" y="3692324"/>
            <a:ext cx="9046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libscapi</a:t>
            </a:r>
          </a:p>
        </p:txBody>
      </p:sp>
      <p:sp>
        <p:nvSpPr>
          <p:cNvPr id="37" name="Bent Arrow 36">
            <a:extLst>
              <a:ext uri="{FF2B5EF4-FFF2-40B4-BE49-F238E27FC236}">
                <a16:creationId xmlns:a16="http://schemas.microsoft.com/office/drawing/2014/main" id="{E642563B-5858-E84F-82D1-16D4D01DCDE8}"/>
              </a:ext>
            </a:extLst>
          </p:cNvPr>
          <p:cNvSpPr/>
          <p:nvPr/>
        </p:nvSpPr>
        <p:spPr>
          <a:xfrm rot="5400000">
            <a:off x="1947428" y="3775263"/>
            <a:ext cx="1979895" cy="358638"/>
          </a:xfrm>
          <a:prstGeom prst="bentArrow">
            <a:avLst>
              <a:gd name="adj1" fmla="val 25000"/>
              <a:gd name="adj2" fmla="val 37964"/>
              <a:gd name="adj3" fmla="val 50000"/>
              <a:gd name="adj4" fmla="val 43750"/>
            </a:avLst>
          </a:prstGeom>
          <a:solidFill>
            <a:schemeClr val="bg1"/>
          </a:solidFill>
          <a:ln>
            <a:solidFill>
              <a:srgbClr val="5E7E47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1801035-7C85-AD42-831A-2ACCE7F9CC29}"/>
              </a:ext>
            </a:extLst>
          </p:cNvPr>
          <p:cNvSpPr txBox="1"/>
          <p:nvPr/>
        </p:nvSpPr>
        <p:spPr>
          <a:xfrm>
            <a:off x="447039" y="5900216"/>
            <a:ext cx="1605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2000" dirty="0">
                <a:latin typeface="Avenir Next LT Pro" panose="020B0504020202020204" pitchFamily="34" charset="77"/>
              </a:rPr>
              <a:t>Application</a:t>
            </a:r>
          </a:p>
        </p:txBody>
      </p:sp>
      <p:sp>
        <p:nvSpPr>
          <p:cNvPr id="39" name="Down Arrow 38">
            <a:extLst>
              <a:ext uri="{FF2B5EF4-FFF2-40B4-BE49-F238E27FC236}">
                <a16:creationId xmlns:a16="http://schemas.microsoft.com/office/drawing/2014/main" id="{6AA17E80-1A6F-1F44-AF85-353D4511BC45}"/>
              </a:ext>
            </a:extLst>
          </p:cNvPr>
          <p:cNvSpPr/>
          <p:nvPr/>
        </p:nvSpPr>
        <p:spPr>
          <a:xfrm>
            <a:off x="4546089" y="5082866"/>
            <a:ext cx="256937" cy="932818"/>
          </a:xfrm>
          <a:prstGeom prst="downArrow">
            <a:avLst>
              <a:gd name="adj1" fmla="val 40801"/>
              <a:gd name="adj2" fmla="val 57267"/>
            </a:avLst>
          </a:prstGeom>
          <a:solidFill>
            <a:srgbClr val="5EA5C7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349CC8B-9A73-354B-9F77-2B3D3095A69F}"/>
              </a:ext>
            </a:extLst>
          </p:cNvPr>
          <p:cNvSpPr txBox="1"/>
          <p:nvPr/>
        </p:nvSpPr>
        <p:spPr>
          <a:xfrm>
            <a:off x="4324404" y="6041921"/>
            <a:ext cx="17286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Secure auctions</a:t>
            </a:r>
          </a:p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Secure voting</a:t>
            </a:r>
          </a:p>
        </p:txBody>
      </p:sp>
      <p:sp>
        <p:nvSpPr>
          <p:cNvPr id="41" name="Down Arrow 40">
            <a:extLst>
              <a:ext uri="{FF2B5EF4-FFF2-40B4-BE49-F238E27FC236}">
                <a16:creationId xmlns:a16="http://schemas.microsoft.com/office/drawing/2014/main" id="{4CB94EC5-4CC7-C140-87AC-1353A2B2DEEE}"/>
              </a:ext>
            </a:extLst>
          </p:cNvPr>
          <p:cNvSpPr/>
          <p:nvPr/>
        </p:nvSpPr>
        <p:spPr>
          <a:xfrm>
            <a:off x="2865001" y="5089212"/>
            <a:ext cx="256937" cy="932818"/>
          </a:xfrm>
          <a:prstGeom prst="downArrow">
            <a:avLst>
              <a:gd name="adj1" fmla="val 40801"/>
              <a:gd name="adj2" fmla="val 57267"/>
            </a:avLst>
          </a:prstGeom>
          <a:solidFill>
            <a:schemeClr val="bg1"/>
          </a:solidFill>
          <a:ln>
            <a:solidFill>
              <a:srgbClr val="5E7E47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4A03329-D9F8-4D46-9536-447C78761EF8}"/>
              </a:ext>
            </a:extLst>
          </p:cNvPr>
          <p:cNvSpPr txBox="1"/>
          <p:nvPr/>
        </p:nvSpPr>
        <p:spPr>
          <a:xfrm>
            <a:off x="9112560" y="2847424"/>
            <a:ext cx="14030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[NP’99] </a:t>
            </a:r>
          </a:p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TinyOLE</a:t>
            </a:r>
          </a:p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…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9D2F3D75-67F1-DF49-960D-120E65CE2BE8}"/>
              </a:ext>
            </a:extLst>
          </p:cNvPr>
          <p:cNvSpPr/>
          <p:nvPr/>
        </p:nvSpPr>
        <p:spPr>
          <a:xfrm>
            <a:off x="6402534" y="3461065"/>
            <a:ext cx="1080179" cy="310678"/>
          </a:xfrm>
          <a:prstGeom prst="rect">
            <a:avLst/>
          </a:prstGeom>
          <a:solidFill>
            <a:schemeClr val="bg1"/>
          </a:solidFill>
          <a:ln>
            <a:solidFill>
              <a:srgbClr val="5E7E47"/>
            </a:solidFill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F8F1E80-8534-8749-ABCA-8784E1FEA38B}"/>
              </a:ext>
            </a:extLst>
          </p:cNvPr>
          <p:cNvSpPr txBox="1"/>
          <p:nvPr/>
        </p:nvSpPr>
        <p:spPr>
          <a:xfrm>
            <a:off x="9112560" y="4853083"/>
            <a:ext cx="14030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MASCOT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D59DF67-2EC9-4A47-83FE-DF8A53BC19ED}"/>
              </a:ext>
            </a:extLst>
          </p:cNvPr>
          <p:cNvSpPr txBox="1"/>
          <p:nvPr/>
        </p:nvSpPr>
        <p:spPr>
          <a:xfrm>
            <a:off x="10605108" y="4789088"/>
            <a:ext cx="1169843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sz="12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OT reduction</a:t>
            </a:r>
          </a:p>
          <a:p>
            <a:pPr algn="ctr"/>
            <a:r>
              <a:rPr lang="en-GB" sz="12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i</a:t>
            </a:r>
            <a:r>
              <a:rPr lang="en-PT" sz="12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nto SPDZ</a:t>
            </a:r>
          </a:p>
        </p:txBody>
      </p:sp>
    </p:spTree>
    <p:extLst>
      <p:ext uri="{BB962C8B-B14F-4D97-AF65-F5344CB8AC3E}">
        <p14:creationId xmlns:p14="http://schemas.microsoft.com/office/powerpoint/2010/main" val="20257868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Outline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11BDD77-4919-5345-956E-01739D43E4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Motivation and outcomes</a:t>
            </a:r>
          </a:p>
          <a:p>
            <a:endParaRPr lang="en-PT" dirty="0">
              <a:latin typeface="Avenir Next LT Pro" panose="020B0504020202020204" pitchFamily="34" charset="77"/>
            </a:endParaRPr>
          </a:p>
          <a:p>
            <a:endParaRPr lang="en-PT" dirty="0">
              <a:latin typeface="Avenir Next LT Pro" panose="020B0504020202020204" pitchFamily="34" charset="77"/>
            </a:endParaRPr>
          </a:p>
          <a:p>
            <a:endParaRPr lang="en-PT" dirty="0"/>
          </a:p>
        </p:txBody>
      </p:sp>
      <p:pic>
        <p:nvPicPr>
          <p:cNvPr id="9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CE03CE94-B9D3-1E45-9515-DA7C134442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7968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Motivation</a:t>
            </a:r>
          </a:p>
        </p:txBody>
      </p:sp>
      <p:pic>
        <p:nvPicPr>
          <p:cNvPr id="9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CE03CE94-B9D3-1E45-9515-DA7C134442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8BEAC99-8595-7E41-B721-EE11893C1F50}"/>
              </a:ext>
            </a:extLst>
          </p:cNvPr>
          <p:cNvSpPr txBox="1"/>
          <p:nvPr/>
        </p:nvSpPr>
        <p:spPr>
          <a:xfrm>
            <a:off x="5461000" y="1690688"/>
            <a:ext cx="127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2800" dirty="0">
                <a:latin typeface="Avenir Next LT Pro" panose="020B0504020202020204" pitchFamily="34" charset="77"/>
              </a:rPr>
              <a:t>SMC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98D7D61-6796-4D45-8E8D-09B9DA055F8F}"/>
              </a:ext>
            </a:extLst>
          </p:cNvPr>
          <p:cNvGrpSpPr/>
          <p:nvPr/>
        </p:nvGrpSpPr>
        <p:grpSpPr>
          <a:xfrm>
            <a:off x="3423854" y="4544502"/>
            <a:ext cx="932820" cy="932820"/>
            <a:chOff x="2955279" y="2965308"/>
            <a:chExt cx="1872000" cy="1872000"/>
          </a:xfrm>
        </p:grpSpPr>
        <p:pic>
          <p:nvPicPr>
            <p:cNvPr id="12" name="Picture 11" descr="Diagram, schematic&#10;&#10;Description automatically generated">
              <a:extLst>
                <a:ext uri="{FF2B5EF4-FFF2-40B4-BE49-F238E27FC236}">
                  <a16:creationId xmlns:a16="http://schemas.microsoft.com/office/drawing/2014/main" id="{78AC0627-7E7E-114C-86E9-440F5CC0CD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62207" y="3446516"/>
              <a:ext cx="1605392" cy="945742"/>
            </a:xfrm>
            <a:prstGeom prst="rect">
              <a:avLst/>
            </a:prstGeom>
          </p:spPr>
        </p:pic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283B13A-C503-8F46-BFC2-AA36C1C07853}"/>
                </a:ext>
              </a:extLst>
            </p:cNvPr>
            <p:cNvSpPr/>
            <p:nvPr/>
          </p:nvSpPr>
          <p:spPr>
            <a:xfrm>
              <a:off x="2955279" y="2965308"/>
              <a:ext cx="1872000" cy="1872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BAF6A0F-8A11-3A4E-BA23-D1CBDDBB3BD2}"/>
              </a:ext>
            </a:extLst>
          </p:cNvPr>
          <p:cNvGrpSpPr/>
          <p:nvPr/>
        </p:nvGrpSpPr>
        <p:grpSpPr>
          <a:xfrm>
            <a:off x="7833292" y="4544502"/>
            <a:ext cx="932820" cy="932820"/>
            <a:chOff x="7364721" y="2983387"/>
            <a:chExt cx="1872000" cy="1872000"/>
          </a:xfrm>
        </p:grpSpPr>
        <p:pic>
          <p:nvPicPr>
            <p:cNvPr id="6" name="Picture 5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08428C13-52EC-7A4E-83F4-CB5EA2A3240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782235" y="3429000"/>
              <a:ext cx="1036971" cy="944616"/>
            </a:xfrm>
            <a:prstGeom prst="rect">
              <a:avLst/>
            </a:prstGeom>
          </p:spPr>
        </p:pic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00F1FE80-DC51-0F48-B472-069DFE925199}"/>
                </a:ext>
              </a:extLst>
            </p:cNvPr>
            <p:cNvSpPr/>
            <p:nvPr/>
          </p:nvSpPr>
          <p:spPr>
            <a:xfrm>
              <a:off x="7364721" y="2983387"/>
              <a:ext cx="1872000" cy="1872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8B70DD96-29D5-B54D-8669-5DEE059C5856}"/>
              </a:ext>
            </a:extLst>
          </p:cNvPr>
          <p:cNvSpPr txBox="1"/>
          <p:nvPr/>
        </p:nvSpPr>
        <p:spPr>
          <a:xfrm>
            <a:off x="432817" y="4820374"/>
            <a:ext cx="1605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2000" dirty="0">
                <a:latin typeface="Avenir Next LT Pro" panose="020B0504020202020204" pitchFamily="34" charset="77"/>
              </a:rPr>
              <a:t>Circuit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DBE273B-98A9-7E45-A5B2-3B7B14C715B0}"/>
              </a:ext>
            </a:extLst>
          </p:cNvPr>
          <p:cNvCxnSpPr/>
          <p:nvPr/>
        </p:nvCxnSpPr>
        <p:spPr>
          <a:xfrm>
            <a:off x="447039" y="4416552"/>
            <a:ext cx="10597896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148E78B-AF76-5C41-821F-A44E9E980375}"/>
              </a:ext>
            </a:extLst>
          </p:cNvPr>
          <p:cNvCxnSpPr/>
          <p:nvPr/>
        </p:nvCxnSpPr>
        <p:spPr>
          <a:xfrm>
            <a:off x="432817" y="5605338"/>
            <a:ext cx="10597896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C315049-B747-F647-B867-E7FC5CBB5594}"/>
              </a:ext>
            </a:extLst>
          </p:cNvPr>
          <p:cNvCxnSpPr>
            <a:cxnSpLocks/>
          </p:cNvCxnSpPr>
          <p:nvPr/>
        </p:nvCxnSpPr>
        <p:spPr>
          <a:xfrm>
            <a:off x="3867912" y="2459736"/>
            <a:ext cx="0" cy="1819656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787054D0-C96B-9746-BB68-E2BB9943AA08}"/>
              </a:ext>
            </a:extLst>
          </p:cNvPr>
          <p:cNvSpPr txBox="1"/>
          <p:nvPr/>
        </p:nvSpPr>
        <p:spPr>
          <a:xfrm>
            <a:off x="3088585" y="3044999"/>
            <a:ext cx="1605391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sz="20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Oblivious Transfer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D2E8976-94D3-6D4D-BB1F-4905FA714BA3}"/>
              </a:ext>
            </a:extLst>
          </p:cNvPr>
          <p:cNvCxnSpPr>
            <a:cxnSpLocks/>
          </p:cNvCxnSpPr>
          <p:nvPr/>
        </p:nvCxnSpPr>
        <p:spPr>
          <a:xfrm>
            <a:off x="8306580" y="2459736"/>
            <a:ext cx="0" cy="1819656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5582152D-28CD-8348-B937-BCDDAF220907}"/>
              </a:ext>
            </a:extLst>
          </p:cNvPr>
          <p:cNvSpPr txBox="1"/>
          <p:nvPr/>
        </p:nvSpPr>
        <p:spPr>
          <a:xfrm>
            <a:off x="7498023" y="2891110"/>
            <a:ext cx="1605391" cy="101566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sz="20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Oblivious Linear Evaluation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945822-265C-D447-B055-C73E411291E0}"/>
              </a:ext>
            </a:extLst>
          </p:cNvPr>
          <p:cNvSpPr txBox="1"/>
          <p:nvPr/>
        </p:nvSpPr>
        <p:spPr>
          <a:xfrm>
            <a:off x="2280296" y="2333826"/>
            <a:ext cx="1183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E97E47"/>
                </a:solidFill>
                <a:latin typeface="Avenir Next LT Pro" panose="020B0504020202020204" pitchFamily="34" charset="77"/>
              </a:rPr>
              <a:t>Quantum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EBAA6C2-560B-F843-84FD-1E3695C1BA01}"/>
              </a:ext>
            </a:extLst>
          </p:cNvPr>
          <p:cNvSpPr txBox="1"/>
          <p:nvPr/>
        </p:nvSpPr>
        <p:spPr>
          <a:xfrm>
            <a:off x="6718964" y="2338933"/>
            <a:ext cx="1183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E97E47"/>
                </a:solidFill>
                <a:latin typeface="Avenir Next LT Pro" panose="020B0504020202020204" pitchFamily="34" charset="77"/>
              </a:rPr>
              <a:t>Quantum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B3AF52F-CFE7-FD48-BDDC-CAE9D6E42A4C}"/>
              </a:ext>
            </a:extLst>
          </p:cNvPr>
          <p:cNvSpPr txBox="1"/>
          <p:nvPr/>
        </p:nvSpPr>
        <p:spPr>
          <a:xfrm>
            <a:off x="4324404" y="2342495"/>
            <a:ext cx="910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5EA5C7"/>
                </a:solidFill>
                <a:latin typeface="Avenir Next LT Pro" panose="020B0504020202020204" pitchFamily="34" charset="77"/>
              </a:rPr>
              <a:t>Classic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52145A7-5078-E148-9E2A-7A0D6844B8DE}"/>
              </a:ext>
            </a:extLst>
          </p:cNvPr>
          <p:cNvSpPr txBox="1"/>
          <p:nvPr/>
        </p:nvSpPr>
        <p:spPr>
          <a:xfrm>
            <a:off x="8710858" y="2333825"/>
            <a:ext cx="910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5EA5C7"/>
                </a:solidFill>
                <a:latin typeface="Avenir Next LT Pro" panose="020B0504020202020204" pitchFamily="34" charset="77"/>
              </a:rPr>
              <a:t>Classic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AED80B-58A3-9348-BF75-5BD06E15B26B}"/>
              </a:ext>
            </a:extLst>
          </p:cNvPr>
          <p:cNvSpPr txBox="1"/>
          <p:nvPr/>
        </p:nvSpPr>
        <p:spPr>
          <a:xfrm>
            <a:off x="1676400" y="2844875"/>
            <a:ext cx="178722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600" dirty="0">
                <a:solidFill>
                  <a:srgbClr val="E97E47"/>
                </a:solidFill>
                <a:latin typeface="Avenir Next LT Pro" panose="020B0504020202020204" pitchFamily="34" charset="77"/>
              </a:rPr>
              <a:t>[BBCS’91] </a:t>
            </a:r>
          </a:p>
          <a:p>
            <a:r>
              <a:rPr lang="en-PT" sz="1600" dirty="0">
                <a:solidFill>
                  <a:srgbClr val="E97E47"/>
                </a:solidFill>
                <a:latin typeface="Avenir Next LT Pro" panose="020B0504020202020204" pitchFamily="34" charset="77"/>
              </a:rPr>
              <a:t>[FS’09]</a:t>
            </a:r>
          </a:p>
          <a:p>
            <a:r>
              <a:rPr lang="en-PT" sz="1600" dirty="0">
                <a:solidFill>
                  <a:srgbClr val="E97E47"/>
                </a:solidFill>
                <a:latin typeface="Avenir Next LT Pro" panose="020B0504020202020204" pitchFamily="34" charset="77"/>
              </a:rPr>
              <a:t>[DFS+05] [WST’08] …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0A54BEA-6D8A-734D-9BB4-B99403E10DD8}"/>
              </a:ext>
            </a:extLst>
          </p:cNvPr>
          <p:cNvSpPr txBox="1"/>
          <p:nvPr/>
        </p:nvSpPr>
        <p:spPr>
          <a:xfrm>
            <a:off x="433833" y="3218527"/>
            <a:ext cx="1605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2000" dirty="0">
                <a:latin typeface="Avenir Next LT Pro" panose="020B0504020202020204" pitchFamily="34" charset="77"/>
              </a:rPr>
              <a:t>Primitive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8950610-34CD-5A40-A4B6-A6CFC0BD1EFB}"/>
              </a:ext>
            </a:extLst>
          </p:cNvPr>
          <p:cNvCxnSpPr>
            <a:cxnSpLocks/>
          </p:cNvCxnSpPr>
          <p:nvPr/>
        </p:nvCxnSpPr>
        <p:spPr>
          <a:xfrm>
            <a:off x="6096000" y="2459736"/>
            <a:ext cx="0" cy="401647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C5CD246B-5A16-C044-9BDD-C6C138A2D391}"/>
              </a:ext>
            </a:extLst>
          </p:cNvPr>
          <p:cNvSpPr txBox="1"/>
          <p:nvPr/>
        </p:nvSpPr>
        <p:spPr>
          <a:xfrm>
            <a:off x="4533710" y="2840462"/>
            <a:ext cx="140304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[EGL’85] SimpleOT</a:t>
            </a:r>
          </a:p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…</a:t>
            </a:r>
            <a:endParaRPr lang="en-PT" dirty="0">
              <a:solidFill>
                <a:srgbClr val="5EA5C7"/>
              </a:solidFill>
              <a:latin typeface="Avenir Next LT Pro" panose="020B0504020202020204" pitchFamily="34" charset="7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FE92E2B-1F3F-7548-A619-6AB0D0E6B384}"/>
              </a:ext>
            </a:extLst>
          </p:cNvPr>
          <p:cNvSpPr txBox="1"/>
          <p:nvPr/>
        </p:nvSpPr>
        <p:spPr>
          <a:xfrm>
            <a:off x="4533710" y="3964191"/>
            <a:ext cx="14030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[YAV’22]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3261895-7A92-6446-9944-2BF1C9EE3EB3}"/>
              </a:ext>
            </a:extLst>
          </p:cNvPr>
          <p:cNvSpPr txBox="1"/>
          <p:nvPr/>
        </p:nvSpPr>
        <p:spPr>
          <a:xfrm>
            <a:off x="3068471" y="3994871"/>
            <a:ext cx="1605391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sz="12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Review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E3D33D1-2709-2B46-B057-1ED6B9CC7023}"/>
              </a:ext>
            </a:extLst>
          </p:cNvPr>
          <p:cNvSpPr/>
          <p:nvPr/>
        </p:nvSpPr>
        <p:spPr>
          <a:xfrm>
            <a:off x="1756664" y="3968715"/>
            <a:ext cx="1080179" cy="310678"/>
          </a:xfrm>
          <a:prstGeom prst="rect">
            <a:avLst/>
          </a:prstGeom>
          <a:solidFill>
            <a:schemeClr val="bg1"/>
          </a:solidFill>
          <a:ln>
            <a:solidFill>
              <a:srgbClr val="5E7E47"/>
            </a:solidFill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32" name="Circular Arrow 31">
            <a:extLst>
              <a:ext uri="{FF2B5EF4-FFF2-40B4-BE49-F238E27FC236}">
                <a16:creationId xmlns:a16="http://schemas.microsoft.com/office/drawing/2014/main" id="{9ED35683-B79B-9F45-B7DE-53D6701A9740}"/>
              </a:ext>
            </a:extLst>
          </p:cNvPr>
          <p:cNvSpPr/>
          <p:nvPr/>
        </p:nvSpPr>
        <p:spPr>
          <a:xfrm>
            <a:off x="2992591" y="1475855"/>
            <a:ext cx="1787226" cy="1726156"/>
          </a:xfrm>
          <a:prstGeom prst="circularArrow">
            <a:avLst>
              <a:gd name="adj1" fmla="val 6535"/>
              <a:gd name="adj2" fmla="val 1034925"/>
              <a:gd name="adj3" fmla="val 20457680"/>
              <a:gd name="adj4" fmla="val 10800000"/>
              <a:gd name="adj5" fmla="val 12500"/>
            </a:avLst>
          </a:prstGeom>
          <a:solidFill>
            <a:schemeClr val="bg1"/>
          </a:solidFill>
          <a:ln>
            <a:solidFill>
              <a:srgbClr val="5E7E47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33" name="Bent Arrow 32">
            <a:extLst>
              <a:ext uri="{FF2B5EF4-FFF2-40B4-BE49-F238E27FC236}">
                <a16:creationId xmlns:a16="http://schemas.microsoft.com/office/drawing/2014/main" id="{B966FA75-67BB-0541-B622-F258471A3534}"/>
              </a:ext>
            </a:extLst>
          </p:cNvPr>
          <p:cNvSpPr/>
          <p:nvPr/>
        </p:nvSpPr>
        <p:spPr>
          <a:xfrm rot="16200000" flipH="1">
            <a:off x="3840618" y="3898097"/>
            <a:ext cx="1734233" cy="358638"/>
          </a:xfrm>
          <a:prstGeom prst="bentArrow">
            <a:avLst>
              <a:gd name="adj1" fmla="val 25000"/>
              <a:gd name="adj2" fmla="val 37964"/>
              <a:gd name="adj3" fmla="val 50000"/>
              <a:gd name="adj4" fmla="val 43750"/>
            </a:avLst>
          </a:prstGeom>
          <a:solidFill>
            <a:srgbClr val="5EA5C7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126B332-E930-D646-9DD8-8E5A02925ECD}"/>
              </a:ext>
            </a:extLst>
          </p:cNvPr>
          <p:cNvSpPr txBox="1"/>
          <p:nvPr/>
        </p:nvSpPr>
        <p:spPr>
          <a:xfrm>
            <a:off x="4669594" y="3692324"/>
            <a:ext cx="9046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libscapi</a:t>
            </a:r>
          </a:p>
        </p:txBody>
      </p:sp>
      <p:sp>
        <p:nvSpPr>
          <p:cNvPr id="37" name="Bent Arrow 36">
            <a:extLst>
              <a:ext uri="{FF2B5EF4-FFF2-40B4-BE49-F238E27FC236}">
                <a16:creationId xmlns:a16="http://schemas.microsoft.com/office/drawing/2014/main" id="{E642563B-5858-E84F-82D1-16D4D01DCDE8}"/>
              </a:ext>
            </a:extLst>
          </p:cNvPr>
          <p:cNvSpPr/>
          <p:nvPr/>
        </p:nvSpPr>
        <p:spPr>
          <a:xfrm rot="5400000">
            <a:off x="1947428" y="3775263"/>
            <a:ext cx="1979895" cy="358638"/>
          </a:xfrm>
          <a:prstGeom prst="bentArrow">
            <a:avLst>
              <a:gd name="adj1" fmla="val 25000"/>
              <a:gd name="adj2" fmla="val 37964"/>
              <a:gd name="adj3" fmla="val 50000"/>
              <a:gd name="adj4" fmla="val 43750"/>
            </a:avLst>
          </a:prstGeom>
          <a:solidFill>
            <a:schemeClr val="bg1"/>
          </a:solidFill>
          <a:ln>
            <a:solidFill>
              <a:srgbClr val="5E7E47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1801035-7C85-AD42-831A-2ACCE7F9CC29}"/>
              </a:ext>
            </a:extLst>
          </p:cNvPr>
          <p:cNvSpPr txBox="1"/>
          <p:nvPr/>
        </p:nvSpPr>
        <p:spPr>
          <a:xfrm>
            <a:off x="447039" y="5900216"/>
            <a:ext cx="1605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2000" dirty="0">
                <a:latin typeface="Avenir Next LT Pro" panose="020B0504020202020204" pitchFamily="34" charset="77"/>
              </a:rPr>
              <a:t>Application</a:t>
            </a:r>
          </a:p>
        </p:txBody>
      </p:sp>
      <p:sp>
        <p:nvSpPr>
          <p:cNvPr id="39" name="Down Arrow 38">
            <a:extLst>
              <a:ext uri="{FF2B5EF4-FFF2-40B4-BE49-F238E27FC236}">
                <a16:creationId xmlns:a16="http://schemas.microsoft.com/office/drawing/2014/main" id="{6AA17E80-1A6F-1F44-AF85-353D4511BC45}"/>
              </a:ext>
            </a:extLst>
          </p:cNvPr>
          <p:cNvSpPr/>
          <p:nvPr/>
        </p:nvSpPr>
        <p:spPr>
          <a:xfrm>
            <a:off x="4546089" y="5082866"/>
            <a:ext cx="256937" cy="932818"/>
          </a:xfrm>
          <a:prstGeom prst="downArrow">
            <a:avLst>
              <a:gd name="adj1" fmla="val 40801"/>
              <a:gd name="adj2" fmla="val 57267"/>
            </a:avLst>
          </a:prstGeom>
          <a:solidFill>
            <a:srgbClr val="5EA5C7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349CC8B-9A73-354B-9F77-2B3D3095A69F}"/>
              </a:ext>
            </a:extLst>
          </p:cNvPr>
          <p:cNvSpPr txBox="1"/>
          <p:nvPr/>
        </p:nvSpPr>
        <p:spPr>
          <a:xfrm>
            <a:off x="4324404" y="6041921"/>
            <a:ext cx="17286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Secure auctions</a:t>
            </a:r>
          </a:p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Secure voting</a:t>
            </a:r>
          </a:p>
        </p:txBody>
      </p:sp>
      <p:sp>
        <p:nvSpPr>
          <p:cNvPr id="41" name="Down Arrow 40">
            <a:extLst>
              <a:ext uri="{FF2B5EF4-FFF2-40B4-BE49-F238E27FC236}">
                <a16:creationId xmlns:a16="http://schemas.microsoft.com/office/drawing/2014/main" id="{4CB94EC5-4CC7-C140-87AC-1353A2B2DEEE}"/>
              </a:ext>
            </a:extLst>
          </p:cNvPr>
          <p:cNvSpPr/>
          <p:nvPr/>
        </p:nvSpPr>
        <p:spPr>
          <a:xfrm>
            <a:off x="2865001" y="5089212"/>
            <a:ext cx="256937" cy="932818"/>
          </a:xfrm>
          <a:prstGeom prst="downArrow">
            <a:avLst>
              <a:gd name="adj1" fmla="val 40801"/>
              <a:gd name="adj2" fmla="val 57267"/>
            </a:avLst>
          </a:prstGeom>
          <a:solidFill>
            <a:schemeClr val="bg1"/>
          </a:solidFill>
          <a:ln>
            <a:solidFill>
              <a:srgbClr val="5E7E47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4A03329-D9F8-4D46-9536-447C78761EF8}"/>
              </a:ext>
            </a:extLst>
          </p:cNvPr>
          <p:cNvSpPr txBox="1"/>
          <p:nvPr/>
        </p:nvSpPr>
        <p:spPr>
          <a:xfrm>
            <a:off x="9112560" y="2847424"/>
            <a:ext cx="14030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[NP’99] </a:t>
            </a:r>
          </a:p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TinyOLE</a:t>
            </a:r>
          </a:p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…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9D2F3D75-67F1-DF49-960D-120E65CE2BE8}"/>
              </a:ext>
            </a:extLst>
          </p:cNvPr>
          <p:cNvSpPr/>
          <p:nvPr/>
        </p:nvSpPr>
        <p:spPr>
          <a:xfrm>
            <a:off x="6402534" y="3461065"/>
            <a:ext cx="1080179" cy="310678"/>
          </a:xfrm>
          <a:prstGeom prst="rect">
            <a:avLst/>
          </a:prstGeom>
          <a:solidFill>
            <a:schemeClr val="bg1"/>
          </a:solidFill>
          <a:ln>
            <a:solidFill>
              <a:srgbClr val="5E7E47"/>
            </a:solidFill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F8F1E80-8534-8749-ABCA-8784E1FEA38B}"/>
              </a:ext>
            </a:extLst>
          </p:cNvPr>
          <p:cNvSpPr txBox="1"/>
          <p:nvPr/>
        </p:nvSpPr>
        <p:spPr>
          <a:xfrm>
            <a:off x="9112560" y="4853083"/>
            <a:ext cx="14030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MASCOT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D59DF67-2EC9-4A47-83FE-DF8A53BC19ED}"/>
              </a:ext>
            </a:extLst>
          </p:cNvPr>
          <p:cNvSpPr txBox="1"/>
          <p:nvPr/>
        </p:nvSpPr>
        <p:spPr>
          <a:xfrm>
            <a:off x="10605108" y="4789088"/>
            <a:ext cx="1169843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sz="12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OT reduction</a:t>
            </a:r>
          </a:p>
          <a:p>
            <a:pPr algn="ctr"/>
            <a:r>
              <a:rPr lang="en-GB" sz="12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i</a:t>
            </a:r>
            <a:r>
              <a:rPr lang="en-PT" sz="12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nto SPDZ</a:t>
            </a:r>
          </a:p>
        </p:txBody>
      </p:sp>
      <p:sp>
        <p:nvSpPr>
          <p:cNvPr id="46" name="Bent Arrow 45">
            <a:extLst>
              <a:ext uri="{FF2B5EF4-FFF2-40B4-BE49-F238E27FC236}">
                <a16:creationId xmlns:a16="http://schemas.microsoft.com/office/drawing/2014/main" id="{B9238FF0-43A7-9E48-8EAC-5E4786E6A333}"/>
              </a:ext>
            </a:extLst>
          </p:cNvPr>
          <p:cNvSpPr/>
          <p:nvPr/>
        </p:nvSpPr>
        <p:spPr>
          <a:xfrm rot="5400000">
            <a:off x="7048321" y="2097439"/>
            <a:ext cx="1663331" cy="3868183"/>
          </a:xfrm>
          <a:prstGeom prst="bentArrow">
            <a:avLst>
              <a:gd name="adj1" fmla="val 4379"/>
              <a:gd name="adj2" fmla="val 6956"/>
              <a:gd name="adj3" fmla="val 9919"/>
              <a:gd name="adj4" fmla="val 43750"/>
            </a:avLst>
          </a:prstGeom>
          <a:solidFill>
            <a:srgbClr val="5EA5C7"/>
          </a:solidFill>
          <a:ln>
            <a:solidFill>
              <a:srgbClr val="5EA5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163C7CD-0A72-6947-8C9A-149BCA269646}"/>
              </a:ext>
            </a:extLst>
          </p:cNvPr>
          <p:cNvSpPr txBox="1"/>
          <p:nvPr/>
        </p:nvSpPr>
        <p:spPr>
          <a:xfrm>
            <a:off x="8548325" y="3891047"/>
            <a:ext cx="1118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MP-SPDZ</a:t>
            </a:r>
          </a:p>
        </p:txBody>
      </p:sp>
    </p:spTree>
    <p:extLst>
      <p:ext uri="{BB962C8B-B14F-4D97-AF65-F5344CB8AC3E}">
        <p14:creationId xmlns:p14="http://schemas.microsoft.com/office/powerpoint/2010/main" val="32149508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Motivation</a:t>
            </a:r>
          </a:p>
        </p:txBody>
      </p:sp>
      <p:pic>
        <p:nvPicPr>
          <p:cNvPr id="9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CE03CE94-B9D3-1E45-9515-DA7C134442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8BEAC99-8595-7E41-B721-EE11893C1F50}"/>
              </a:ext>
            </a:extLst>
          </p:cNvPr>
          <p:cNvSpPr txBox="1"/>
          <p:nvPr/>
        </p:nvSpPr>
        <p:spPr>
          <a:xfrm>
            <a:off x="5461000" y="1690688"/>
            <a:ext cx="127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2800" dirty="0">
                <a:latin typeface="Avenir Next LT Pro" panose="020B0504020202020204" pitchFamily="34" charset="77"/>
              </a:rPr>
              <a:t>SMC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98D7D61-6796-4D45-8E8D-09B9DA055F8F}"/>
              </a:ext>
            </a:extLst>
          </p:cNvPr>
          <p:cNvGrpSpPr/>
          <p:nvPr/>
        </p:nvGrpSpPr>
        <p:grpSpPr>
          <a:xfrm>
            <a:off x="3423854" y="4544502"/>
            <a:ext cx="932820" cy="932820"/>
            <a:chOff x="2955279" y="2965308"/>
            <a:chExt cx="1872000" cy="1872000"/>
          </a:xfrm>
        </p:grpSpPr>
        <p:pic>
          <p:nvPicPr>
            <p:cNvPr id="12" name="Picture 11" descr="Diagram, schematic&#10;&#10;Description automatically generated">
              <a:extLst>
                <a:ext uri="{FF2B5EF4-FFF2-40B4-BE49-F238E27FC236}">
                  <a16:creationId xmlns:a16="http://schemas.microsoft.com/office/drawing/2014/main" id="{78AC0627-7E7E-114C-86E9-440F5CC0CD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62207" y="3446516"/>
              <a:ext cx="1605392" cy="945742"/>
            </a:xfrm>
            <a:prstGeom prst="rect">
              <a:avLst/>
            </a:prstGeom>
          </p:spPr>
        </p:pic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283B13A-C503-8F46-BFC2-AA36C1C07853}"/>
                </a:ext>
              </a:extLst>
            </p:cNvPr>
            <p:cNvSpPr/>
            <p:nvPr/>
          </p:nvSpPr>
          <p:spPr>
            <a:xfrm>
              <a:off x="2955279" y="2965308"/>
              <a:ext cx="1872000" cy="1872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BAF6A0F-8A11-3A4E-BA23-D1CBDDBB3BD2}"/>
              </a:ext>
            </a:extLst>
          </p:cNvPr>
          <p:cNvGrpSpPr/>
          <p:nvPr/>
        </p:nvGrpSpPr>
        <p:grpSpPr>
          <a:xfrm>
            <a:off x="7833292" y="4544502"/>
            <a:ext cx="932820" cy="932820"/>
            <a:chOff x="7364721" y="2983387"/>
            <a:chExt cx="1872000" cy="1872000"/>
          </a:xfrm>
        </p:grpSpPr>
        <p:pic>
          <p:nvPicPr>
            <p:cNvPr id="6" name="Picture 5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08428C13-52EC-7A4E-83F4-CB5EA2A3240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782235" y="3429000"/>
              <a:ext cx="1036971" cy="944616"/>
            </a:xfrm>
            <a:prstGeom prst="rect">
              <a:avLst/>
            </a:prstGeom>
          </p:spPr>
        </p:pic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00F1FE80-DC51-0F48-B472-069DFE925199}"/>
                </a:ext>
              </a:extLst>
            </p:cNvPr>
            <p:cNvSpPr/>
            <p:nvPr/>
          </p:nvSpPr>
          <p:spPr>
            <a:xfrm>
              <a:off x="7364721" y="2983387"/>
              <a:ext cx="1872000" cy="1872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8B70DD96-29D5-B54D-8669-5DEE059C5856}"/>
              </a:ext>
            </a:extLst>
          </p:cNvPr>
          <p:cNvSpPr txBox="1"/>
          <p:nvPr/>
        </p:nvSpPr>
        <p:spPr>
          <a:xfrm>
            <a:off x="432817" y="4820374"/>
            <a:ext cx="1605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2000" dirty="0">
                <a:latin typeface="Avenir Next LT Pro" panose="020B0504020202020204" pitchFamily="34" charset="77"/>
              </a:rPr>
              <a:t>Circuit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DBE273B-98A9-7E45-A5B2-3B7B14C715B0}"/>
              </a:ext>
            </a:extLst>
          </p:cNvPr>
          <p:cNvCxnSpPr/>
          <p:nvPr/>
        </p:nvCxnSpPr>
        <p:spPr>
          <a:xfrm>
            <a:off x="447039" y="4416552"/>
            <a:ext cx="10597896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148E78B-AF76-5C41-821F-A44E9E980375}"/>
              </a:ext>
            </a:extLst>
          </p:cNvPr>
          <p:cNvCxnSpPr/>
          <p:nvPr/>
        </p:nvCxnSpPr>
        <p:spPr>
          <a:xfrm>
            <a:off x="432817" y="5605338"/>
            <a:ext cx="10597896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C315049-B747-F647-B867-E7FC5CBB5594}"/>
              </a:ext>
            </a:extLst>
          </p:cNvPr>
          <p:cNvCxnSpPr>
            <a:cxnSpLocks/>
          </p:cNvCxnSpPr>
          <p:nvPr/>
        </p:nvCxnSpPr>
        <p:spPr>
          <a:xfrm>
            <a:off x="3867912" y="2459736"/>
            <a:ext cx="0" cy="1819656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787054D0-C96B-9746-BB68-E2BB9943AA08}"/>
              </a:ext>
            </a:extLst>
          </p:cNvPr>
          <p:cNvSpPr txBox="1"/>
          <p:nvPr/>
        </p:nvSpPr>
        <p:spPr>
          <a:xfrm>
            <a:off x="3088585" y="3044999"/>
            <a:ext cx="1605391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sz="20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Oblivious Transfer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D2E8976-94D3-6D4D-BB1F-4905FA714BA3}"/>
              </a:ext>
            </a:extLst>
          </p:cNvPr>
          <p:cNvCxnSpPr>
            <a:cxnSpLocks/>
          </p:cNvCxnSpPr>
          <p:nvPr/>
        </p:nvCxnSpPr>
        <p:spPr>
          <a:xfrm>
            <a:off x="8306580" y="2459736"/>
            <a:ext cx="0" cy="1819656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5582152D-28CD-8348-B937-BCDDAF220907}"/>
              </a:ext>
            </a:extLst>
          </p:cNvPr>
          <p:cNvSpPr txBox="1"/>
          <p:nvPr/>
        </p:nvSpPr>
        <p:spPr>
          <a:xfrm>
            <a:off x="7498023" y="2891110"/>
            <a:ext cx="1605391" cy="101566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sz="20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Oblivious Linear Evaluation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945822-265C-D447-B055-C73E411291E0}"/>
              </a:ext>
            </a:extLst>
          </p:cNvPr>
          <p:cNvSpPr txBox="1"/>
          <p:nvPr/>
        </p:nvSpPr>
        <p:spPr>
          <a:xfrm>
            <a:off x="2280296" y="2333826"/>
            <a:ext cx="1183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E97E47"/>
                </a:solidFill>
                <a:latin typeface="Avenir Next LT Pro" panose="020B0504020202020204" pitchFamily="34" charset="77"/>
              </a:rPr>
              <a:t>Quantum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EBAA6C2-560B-F843-84FD-1E3695C1BA01}"/>
              </a:ext>
            </a:extLst>
          </p:cNvPr>
          <p:cNvSpPr txBox="1"/>
          <p:nvPr/>
        </p:nvSpPr>
        <p:spPr>
          <a:xfrm>
            <a:off x="6718964" y="2338933"/>
            <a:ext cx="1183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E97E47"/>
                </a:solidFill>
                <a:latin typeface="Avenir Next LT Pro" panose="020B0504020202020204" pitchFamily="34" charset="77"/>
              </a:rPr>
              <a:t>Quantum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B3AF52F-CFE7-FD48-BDDC-CAE9D6E42A4C}"/>
              </a:ext>
            </a:extLst>
          </p:cNvPr>
          <p:cNvSpPr txBox="1"/>
          <p:nvPr/>
        </p:nvSpPr>
        <p:spPr>
          <a:xfrm>
            <a:off x="4324404" y="2342495"/>
            <a:ext cx="910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5EA5C7"/>
                </a:solidFill>
                <a:latin typeface="Avenir Next LT Pro" panose="020B0504020202020204" pitchFamily="34" charset="77"/>
              </a:rPr>
              <a:t>Classic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52145A7-5078-E148-9E2A-7A0D6844B8DE}"/>
              </a:ext>
            </a:extLst>
          </p:cNvPr>
          <p:cNvSpPr txBox="1"/>
          <p:nvPr/>
        </p:nvSpPr>
        <p:spPr>
          <a:xfrm>
            <a:off x="8710858" y="2333825"/>
            <a:ext cx="910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5EA5C7"/>
                </a:solidFill>
                <a:latin typeface="Avenir Next LT Pro" panose="020B0504020202020204" pitchFamily="34" charset="77"/>
              </a:rPr>
              <a:t>Classic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AED80B-58A3-9348-BF75-5BD06E15B26B}"/>
              </a:ext>
            </a:extLst>
          </p:cNvPr>
          <p:cNvSpPr txBox="1"/>
          <p:nvPr/>
        </p:nvSpPr>
        <p:spPr>
          <a:xfrm>
            <a:off x="1676400" y="2844875"/>
            <a:ext cx="178722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600" dirty="0">
                <a:solidFill>
                  <a:srgbClr val="E97E47"/>
                </a:solidFill>
                <a:latin typeface="Avenir Next LT Pro" panose="020B0504020202020204" pitchFamily="34" charset="77"/>
              </a:rPr>
              <a:t>[BBCS’91] </a:t>
            </a:r>
          </a:p>
          <a:p>
            <a:r>
              <a:rPr lang="en-PT" sz="1600" dirty="0">
                <a:solidFill>
                  <a:srgbClr val="E97E47"/>
                </a:solidFill>
                <a:latin typeface="Avenir Next LT Pro" panose="020B0504020202020204" pitchFamily="34" charset="77"/>
              </a:rPr>
              <a:t>[FS’09]</a:t>
            </a:r>
          </a:p>
          <a:p>
            <a:r>
              <a:rPr lang="en-PT" sz="1600" dirty="0">
                <a:solidFill>
                  <a:srgbClr val="E97E47"/>
                </a:solidFill>
                <a:latin typeface="Avenir Next LT Pro" panose="020B0504020202020204" pitchFamily="34" charset="77"/>
              </a:rPr>
              <a:t>[DFS+05] [WST’08] …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0A54BEA-6D8A-734D-9BB4-B99403E10DD8}"/>
              </a:ext>
            </a:extLst>
          </p:cNvPr>
          <p:cNvSpPr txBox="1"/>
          <p:nvPr/>
        </p:nvSpPr>
        <p:spPr>
          <a:xfrm>
            <a:off x="433833" y="3218527"/>
            <a:ext cx="1605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2000" dirty="0">
                <a:latin typeface="Avenir Next LT Pro" panose="020B0504020202020204" pitchFamily="34" charset="77"/>
              </a:rPr>
              <a:t>Primitive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8950610-34CD-5A40-A4B6-A6CFC0BD1EFB}"/>
              </a:ext>
            </a:extLst>
          </p:cNvPr>
          <p:cNvCxnSpPr>
            <a:cxnSpLocks/>
          </p:cNvCxnSpPr>
          <p:nvPr/>
        </p:nvCxnSpPr>
        <p:spPr>
          <a:xfrm>
            <a:off x="6096000" y="2459736"/>
            <a:ext cx="0" cy="401647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C5CD246B-5A16-C044-9BDD-C6C138A2D391}"/>
              </a:ext>
            </a:extLst>
          </p:cNvPr>
          <p:cNvSpPr txBox="1"/>
          <p:nvPr/>
        </p:nvSpPr>
        <p:spPr>
          <a:xfrm>
            <a:off x="4533710" y="2840462"/>
            <a:ext cx="140304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[EGL’85] SimpleOT</a:t>
            </a:r>
          </a:p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…</a:t>
            </a:r>
            <a:endParaRPr lang="en-PT" dirty="0">
              <a:solidFill>
                <a:srgbClr val="5EA5C7"/>
              </a:solidFill>
              <a:latin typeface="Avenir Next LT Pro" panose="020B0504020202020204" pitchFamily="34" charset="7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FE92E2B-1F3F-7548-A619-6AB0D0E6B384}"/>
              </a:ext>
            </a:extLst>
          </p:cNvPr>
          <p:cNvSpPr txBox="1"/>
          <p:nvPr/>
        </p:nvSpPr>
        <p:spPr>
          <a:xfrm>
            <a:off x="4533710" y="3964191"/>
            <a:ext cx="14030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[YAV’22]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3261895-7A92-6446-9944-2BF1C9EE3EB3}"/>
              </a:ext>
            </a:extLst>
          </p:cNvPr>
          <p:cNvSpPr txBox="1"/>
          <p:nvPr/>
        </p:nvSpPr>
        <p:spPr>
          <a:xfrm>
            <a:off x="3068471" y="3994871"/>
            <a:ext cx="1605391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sz="12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Review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E3D33D1-2709-2B46-B057-1ED6B9CC7023}"/>
              </a:ext>
            </a:extLst>
          </p:cNvPr>
          <p:cNvSpPr/>
          <p:nvPr/>
        </p:nvSpPr>
        <p:spPr>
          <a:xfrm>
            <a:off x="1756664" y="3968715"/>
            <a:ext cx="1080179" cy="310678"/>
          </a:xfrm>
          <a:prstGeom prst="rect">
            <a:avLst/>
          </a:prstGeom>
          <a:solidFill>
            <a:schemeClr val="bg1"/>
          </a:solidFill>
          <a:ln>
            <a:solidFill>
              <a:srgbClr val="5E7E47"/>
            </a:solidFill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32" name="Circular Arrow 31">
            <a:extLst>
              <a:ext uri="{FF2B5EF4-FFF2-40B4-BE49-F238E27FC236}">
                <a16:creationId xmlns:a16="http://schemas.microsoft.com/office/drawing/2014/main" id="{9ED35683-B79B-9F45-B7DE-53D6701A9740}"/>
              </a:ext>
            </a:extLst>
          </p:cNvPr>
          <p:cNvSpPr/>
          <p:nvPr/>
        </p:nvSpPr>
        <p:spPr>
          <a:xfrm>
            <a:off x="2992591" y="1475855"/>
            <a:ext cx="1787226" cy="1726156"/>
          </a:xfrm>
          <a:prstGeom prst="circularArrow">
            <a:avLst>
              <a:gd name="adj1" fmla="val 6535"/>
              <a:gd name="adj2" fmla="val 1034925"/>
              <a:gd name="adj3" fmla="val 20457680"/>
              <a:gd name="adj4" fmla="val 10800000"/>
              <a:gd name="adj5" fmla="val 12500"/>
            </a:avLst>
          </a:prstGeom>
          <a:solidFill>
            <a:schemeClr val="bg1"/>
          </a:solidFill>
          <a:ln>
            <a:solidFill>
              <a:srgbClr val="5E7E47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33" name="Bent Arrow 32">
            <a:extLst>
              <a:ext uri="{FF2B5EF4-FFF2-40B4-BE49-F238E27FC236}">
                <a16:creationId xmlns:a16="http://schemas.microsoft.com/office/drawing/2014/main" id="{B966FA75-67BB-0541-B622-F258471A3534}"/>
              </a:ext>
            </a:extLst>
          </p:cNvPr>
          <p:cNvSpPr/>
          <p:nvPr/>
        </p:nvSpPr>
        <p:spPr>
          <a:xfrm rot="16200000" flipH="1">
            <a:off x="3840618" y="3898097"/>
            <a:ext cx="1734233" cy="358638"/>
          </a:xfrm>
          <a:prstGeom prst="bentArrow">
            <a:avLst>
              <a:gd name="adj1" fmla="val 25000"/>
              <a:gd name="adj2" fmla="val 37964"/>
              <a:gd name="adj3" fmla="val 50000"/>
              <a:gd name="adj4" fmla="val 43750"/>
            </a:avLst>
          </a:prstGeom>
          <a:solidFill>
            <a:srgbClr val="5EA5C7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126B332-E930-D646-9DD8-8E5A02925ECD}"/>
              </a:ext>
            </a:extLst>
          </p:cNvPr>
          <p:cNvSpPr txBox="1"/>
          <p:nvPr/>
        </p:nvSpPr>
        <p:spPr>
          <a:xfrm>
            <a:off x="4669594" y="3692324"/>
            <a:ext cx="9046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libscapi</a:t>
            </a:r>
          </a:p>
        </p:txBody>
      </p:sp>
      <p:sp>
        <p:nvSpPr>
          <p:cNvPr id="37" name="Bent Arrow 36">
            <a:extLst>
              <a:ext uri="{FF2B5EF4-FFF2-40B4-BE49-F238E27FC236}">
                <a16:creationId xmlns:a16="http://schemas.microsoft.com/office/drawing/2014/main" id="{E642563B-5858-E84F-82D1-16D4D01DCDE8}"/>
              </a:ext>
            </a:extLst>
          </p:cNvPr>
          <p:cNvSpPr/>
          <p:nvPr/>
        </p:nvSpPr>
        <p:spPr>
          <a:xfrm rot="5400000">
            <a:off x="1947428" y="3775263"/>
            <a:ext cx="1979895" cy="358638"/>
          </a:xfrm>
          <a:prstGeom prst="bentArrow">
            <a:avLst>
              <a:gd name="adj1" fmla="val 25000"/>
              <a:gd name="adj2" fmla="val 37964"/>
              <a:gd name="adj3" fmla="val 50000"/>
              <a:gd name="adj4" fmla="val 43750"/>
            </a:avLst>
          </a:prstGeom>
          <a:solidFill>
            <a:schemeClr val="bg1"/>
          </a:solidFill>
          <a:ln>
            <a:solidFill>
              <a:srgbClr val="5E7E47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1801035-7C85-AD42-831A-2ACCE7F9CC29}"/>
              </a:ext>
            </a:extLst>
          </p:cNvPr>
          <p:cNvSpPr txBox="1"/>
          <p:nvPr/>
        </p:nvSpPr>
        <p:spPr>
          <a:xfrm>
            <a:off x="447039" y="5900216"/>
            <a:ext cx="1605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2000" dirty="0">
                <a:latin typeface="Avenir Next LT Pro" panose="020B0504020202020204" pitchFamily="34" charset="77"/>
              </a:rPr>
              <a:t>Application</a:t>
            </a:r>
          </a:p>
        </p:txBody>
      </p:sp>
      <p:sp>
        <p:nvSpPr>
          <p:cNvPr id="39" name="Down Arrow 38">
            <a:extLst>
              <a:ext uri="{FF2B5EF4-FFF2-40B4-BE49-F238E27FC236}">
                <a16:creationId xmlns:a16="http://schemas.microsoft.com/office/drawing/2014/main" id="{6AA17E80-1A6F-1F44-AF85-353D4511BC45}"/>
              </a:ext>
            </a:extLst>
          </p:cNvPr>
          <p:cNvSpPr/>
          <p:nvPr/>
        </p:nvSpPr>
        <p:spPr>
          <a:xfrm>
            <a:off x="4546089" y="5082866"/>
            <a:ext cx="256937" cy="932818"/>
          </a:xfrm>
          <a:prstGeom prst="downArrow">
            <a:avLst>
              <a:gd name="adj1" fmla="val 40801"/>
              <a:gd name="adj2" fmla="val 57267"/>
            </a:avLst>
          </a:prstGeom>
          <a:solidFill>
            <a:srgbClr val="5EA5C7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349CC8B-9A73-354B-9F77-2B3D3095A69F}"/>
              </a:ext>
            </a:extLst>
          </p:cNvPr>
          <p:cNvSpPr txBox="1"/>
          <p:nvPr/>
        </p:nvSpPr>
        <p:spPr>
          <a:xfrm>
            <a:off x="4324404" y="6041921"/>
            <a:ext cx="17286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Secure auctions</a:t>
            </a:r>
          </a:p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Secure voting</a:t>
            </a:r>
          </a:p>
        </p:txBody>
      </p:sp>
      <p:sp>
        <p:nvSpPr>
          <p:cNvPr id="41" name="Down Arrow 40">
            <a:extLst>
              <a:ext uri="{FF2B5EF4-FFF2-40B4-BE49-F238E27FC236}">
                <a16:creationId xmlns:a16="http://schemas.microsoft.com/office/drawing/2014/main" id="{4CB94EC5-4CC7-C140-87AC-1353A2B2DEEE}"/>
              </a:ext>
            </a:extLst>
          </p:cNvPr>
          <p:cNvSpPr/>
          <p:nvPr/>
        </p:nvSpPr>
        <p:spPr>
          <a:xfrm>
            <a:off x="2865001" y="5089212"/>
            <a:ext cx="256937" cy="932818"/>
          </a:xfrm>
          <a:prstGeom prst="downArrow">
            <a:avLst>
              <a:gd name="adj1" fmla="val 40801"/>
              <a:gd name="adj2" fmla="val 57267"/>
            </a:avLst>
          </a:prstGeom>
          <a:solidFill>
            <a:schemeClr val="bg1"/>
          </a:solidFill>
          <a:ln>
            <a:solidFill>
              <a:srgbClr val="5E7E47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4A03329-D9F8-4D46-9536-447C78761EF8}"/>
              </a:ext>
            </a:extLst>
          </p:cNvPr>
          <p:cNvSpPr txBox="1"/>
          <p:nvPr/>
        </p:nvSpPr>
        <p:spPr>
          <a:xfrm>
            <a:off x="9112560" y="2847424"/>
            <a:ext cx="14030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[NP’99] </a:t>
            </a:r>
          </a:p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TinyOLE</a:t>
            </a:r>
          </a:p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…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9D2F3D75-67F1-DF49-960D-120E65CE2BE8}"/>
              </a:ext>
            </a:extLst>
          </p:cNvPr>
          <p:cNvSpPr/>
          <p:nvPr/>
        </p:nvSpPr>
        <p:spPr>
          <a:xfrm>
            <a:off x="6402534" y="3461065"/>
            <a:ext cx="1080179" cy="310678"/>
          </a:xfrm>
          <a:prstGeom prst="rect">
            <a:avLst/>
          </a:prstGeom>
          <a:solidFill>
            <a:schemeClr val="bg1"/>
          </a:solidFill>
          <a:ln>
            <a:solidFill>
              <a:srgbClr val="5E7E47"/>
            </a:solidFill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F8F1E80-8534-8749-ABCA-8784E1FEA38B}"/>
              </a:ext>
            </a:extLst>
          </p:cNvPr>
          <p:cNvSpPr txBox="1"/>
          <p:nvPr/>
        </p:nvSpPr>
        <p:spPr>
          <a:xfrm>
            <a:off x="9112560" y="4853083"/>
            <a:ext cx="14030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MASCOT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D59DF67-2EC9-4A47-83FE-DF8A53BC19ED}"/>
              </a:ext>
            </a:extLst>
          </p:cNvPr>
          <p:cNvSpPr txBox="1"/>
          <p:nvPr/>
        </p:nvSpPr>
        <p:spPr>
          <a:xfrm>
            <a:off x="10605108" y="4789088"/>
            <a:ext cx="1169843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sz="12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OT reduction</a:t>
            </a:r>
          </a:p>
          <a:p>
            <a:pPr algn="ctr"/>
            <a:r>
              <a:rPr lang="en-GB" sz="12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i</a:t>
            </a:r>
            <a:r>
              <a:rPr lang="en-PT" sz="12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nto SPDZ</a:t>
            </a:r>
          </a:p>
        </p:txBody>
      </p:sp>
      <p:sp>
        <p:nvSpPr>
          <p:cNvPr id="46" name="Bent Arrow 45">
            <a:extLst>
              <a:ext uri="{FF2B5EF4-FFF2-40B4-BE49-F238E27FC236}">
                <a16:creationId xmlns:a16="http://schemas.microsoft.com/office/drawing/2014/main" id="{B9238FF0-43A7-9E48-8EAC-5E4786E6A333}"/>
              </a:ext>
            </a:extLst>
          </p:cNvPr>
          <p:cNvSpPr/>
          <p:nvPr/>
        </p:nvSpPr>
        <p:spPr>
          <a:xfrm rot="5400000">
            <a:off x="7048321" y="2097439"/>
            <a:ext cx="1663331" cy="3868183"/>
          </a:xfrm>
          <a:prstGeom prst="bentArrow">
            <a:avLst>
              <a:gd name="adj1" fmla="val 4379"/>
              <a:gd name="adj2" fmla="val 6956"/>
              <a:gd name="adj3" fmla="val 9919"/>
              <a:gd name="adj4" fmla="val 43750"/>
            </a:avLst>
          </a:prstGeom>
          <a:solidFill>
            <a:srgbClr val="5EA5C7"/>
          </a:solidFill>
          <a:ln>
            <a:solidFill>
              <a:srgbClr val="5EA5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163C7CD-0A72-6947-8C9A-149BCA269646}"/>
              </a:ext>
            </a:extLst>
          </p:cNvPr>
          <p:cNvSpPr txBox="1"/>
          <p:nvPr/>
        </p:nvSpPr>
        <p:spPr>
          <a:xfrm>
            <a:off x="8548325" y="3891047"/>
            <a:ext cx="1118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MP-SPDZ</a:t>
            </a:r>
          </a:p>
        </p:txBody>
      </p:sp>
      <p:sp>
        <p:nvSpPr>
          <p:cNvPr id="48" name="Bent Arrow 47">
            <a:extLst>
              <a:ext uri="{FF2B5EF4-FFF2-40B4-BE49-F238E27FC236}">
                <a16:creationId xmlns:a16="http://schemas.microsoft.com/office/drawing/2014/main" id="{F457653B-183E-5D4D-B8D7-01473B5D9578}"/>
              </a:ext>
            </a:extLst>
          </p:cNvPr>
          <p:cNvSpPr/>
          <p:nvPr/>
        </p:nvSpPr>
        <p:spPr>
          <a:xfrm rot="5400000">
            <a:off x="5687914" y="362082"/>
            <a:ext cx="1902894" cy="7099337"/>
          </a:xfrm>
          <a:prstGeom prst="bentArrow">
            <a:avLst>
              <a:gd name="adj1" fmla="val 4138"/>
              <a:gd name="adj2" fmla="val 6966"/>
              <a:gd name="adj3" fmla="val 9007"/>
              <a:gd name="adj4" fmla="val 43750"/>
            </a:avLst>
          </a:prstGeom>
          <a:solidFill>
            <a:schemeClr val="bg1"/>
          </a:solidFill>
          <a:ln>
            <a:solidFill>
              <a:srgbClr val="5E7E47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34137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Motivation</a:t>
            </a:r>
          </a:p>
        </p:txBody>
      </p:sp>
      <p:pic>
        <p:nvPicPr>
          <p:cNvPr id="9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CE03CE94-B9D3-1E45-9515-DA7C134442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8BEAC99-8595-7E41-B721-EE11893C1F50}"/>
              </a:ext>
            </a:extLst>
          </p:cNvPr>
          <p:cNvSpPr txBox="1"/>
          <p:nvPr/>
        </p:nvSpPr>
        <p:spPr>
          <a:xfrm>
            <a:off x="5461000" y="1690688"/>
            <a:ext cx="127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2800" dirty="0">
                <a:latin typeface="Avenir Next LT Pro" panose="020B0504020202020204" pitchFamily="34" charset="77"/>
              </a:rPr>
              <a:t>SMC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98D7D61-6796-4D45-8E8D-09B9DA055F8F}"/>
              </a:ext>
            </a:extLst>
          </p:cNvPr>
          <p:cNvGrpSpPr/>
          <p:nvPr/>
        </p:nvGrpSpPr>
        <p:grpSpPr>
          <a:xfrm>
            <a:off x="3423854" y="4544502"/>
            <a:ext cx="932820" cy="932820"/>
            <a:chOff x="2955279" y="2965308"/>
            <a:chExt cx="1872000" cy="1872000"/>
          </a:xfrm>
        </p:grpSpPr>
        <p:pic>
          <p:nvPicPr>
            <p:cNvPr id="12" name="Picture 11" descr="Diagram, schematic&#10;&#10;Description automatically generated">
              <a:extLst>
                <a:ext uri="{FF2B5EF4-FFF2-40B4-BE49-F238E27FC236}">
                  <a16:creationId xmlns:a16="http://schemas.microsoft.com/office/drawing/2014/main" id="{78AC0627-7E7E-114C-86E9-440F5CC0CD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62207" y="3446516"/>
              <a:ext cx="1605392" cy="945742"/>
            </a:xfrm>
            <a:prstGeom prst="rect">
              <a:avLst/>
            </a:prstGeom>
          </p:spPr>
        </p:pic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283B13A-C503-8F46-BFC2-AA36C1C07853}"/>
                </a:ext>
              </a:extLst>
            </p:cNvPr>
            <p:cNvSpPr/>
            <p:nvPr/>
          </p:nvSpPr>
          <p:spPr>
            <a:xfrm>
              <a:off x="2955279" y="2965308"/>
              <a:ext cx="1872000" cy="1872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BAF6A0F-8A11-3A4E-BA23-D1CBDDBB3BD2}"/>
              </a:ext>
            </a:extLst>
          </p:cNvPr>
          <p:cNvGrpSpPr/>
          <p:nvPr/>
        </p:nvGrpSpPr>
        <p:grpSpPr>
          <a:xfrm>
            <a:off x="7833292" y="4544502"/>
            <a:ext cx="932820" cy="932820"/>
            <a:chOff x="7364721" y="2983387"/>
            <a:chExt cx="1872000" cy="1872000"/>
          </a:xfrm>
        </p:grpSpPr>
        <p:pic>
          <p:nvPicPr>
            <p:cNvPr id="6" name="Picture 5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08428C13-52EC-7A4E-83F4-CB5EA2A3240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782235" y="3429000"/>
              <a:ext cx="1036971" cy="944616"/>
            </a:xfrm>
            <a:prstGeom prst="rect">
              <a:avLst/>
            </a:prstGeom>
          </p:spPr>
        </p:pic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00F1FE80-DC51-0F48-B472-069DFE925199}"/>
                </a:ext>
              </a:extLst>
            </p:cNvPr>
            <p:cNvSpPr/>
            <p:nvPr/>
          </p:nvSpPr>
          <p:spPr>
            <a:xfrm>
              <a:off x="7364721" y="2983387"/>
              <a:ext cx="1872000" cy="1872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8B70DD96-29D5-B54D-8669-5DEE059C5856}"/>
              </a:ext>
            </a:extLst>
          </p:cNvPr>
          <p:cNvSpPr txBox="1"/>
          <p:nvPr/>
        </p:nvSpPr>
        <p:spPr>
          <a:xfrm>
            <a:off x="432817" y="4820374"/>
            <a:ext cx="1605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2000" dirty="0">
                <a:latin typeface="Avenir Next LT Pro" panose="020B0504020202020204" pitchFamily="34" charset="77"/>
              </a:rPr>
              <a:t>Circuit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DBE273B-98A9-7E45-A5B2-3B7B14C715B0}"/>
              </a:ext>
            </a:extLst>
          </p:cNvPr>
          <p:cNvCxnSpPr/>
          <p:nvPr/>
        </p:nvCxnSpPr>
        <p:spPr>
          <a:xfrm>
            <a:off x="447039" y="4416552"/>
            <a:ext cx="10597896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148E78B-AF76-5C41-821F-A44E9E980375}"/>
              </a:ext>
            </a:extLst>
          </p:cNvPr>
          <p:cNvCxnSpPr/>
          <p:nvPr/>
        </p:nvCxnSpPr>
        <p:spPr>
          <a:xfrm>
            <a:off x="432817" y="5605338"/>
            <a:ext cx="10597896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C315049-B747-F647-B867-E7FC5CBB5594}"/>
              </a:ext>
            </a:extLst>
          </p:cNvPr>
          <p:cNvCxnSpPr>
            <a:cxnSpLocks/>
          </p:cNvCxnSpPr>
          <p:nvPr/>
        </p:nvCxnSpPr>
        <p:spPr>
          <a:xfrm>
            <a:off x="3867912" y="2459736"/>
            <a:ext cx="0" cy="1819656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787054D0-C96B-9746-BB68-E2BB9943AA08}"/>
              </a:ext>
            </a:extLst>
          </p:cNvPr>
          <p:cNvSpPr txBox="1"/>
          <p:nvPr/>
        </p:nvSpPr>
        <p:spPr>
          <a:xfrm>
            <a:off x="3088585" y="3044999"/>
            <a:ext cx="1605391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sz="20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Oblivious Transfer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D2E8976-94D3-6D4D-BB1F-4905FA714BA3}"/>
              </a:ext>
            </a:extLst>
          </p:cNvPr>
          <p:cNvCxnSpPr>
            <a:cxnSpLocks/>
          </p:cNvCxnSpPr>
          <p:nvPr/>
        </p:nvCxnSpPr>
        <p:spPr>
          <a:xfrm>
            <a:off x="8306580" y="2459736"/>
            <a:ext cx="0" cy="1819656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5582152D-28CD-8348-B937-BCDDAF220907}"/>
              </a:ext>
            </a:extLst>
          </p:cNvPr>
          <p:cNvSpPr txBox="1"/>
          <p:nvPr/>
        </p:nvSpPr>
        <p:spPr>
          <a:xfrm>
            <a:off x="7498023" y="2891110"/>
            <a:ext cx="1605391" cy="101566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sz="20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Oblivious Linear Evaluation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945822-265C-D447-B055-C73E411291E0}"/>
              </a:ext>
            </a:extLst>
          </p:cNvPr>
          <p:cNvSpPr txBox="1"/>
          <p:nvPr/>
        </p:nvSpPr>
        <p:spPr>
          <a:xfrm>
            <a:off x="2280296" y="2333826"/>
            <a:ext cx="1183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E97E47"/>
                </a:solidFill>
                <a:latin typeface="Avenir Next LT Pro" panose="020B0504020202020204" pitchFamily="34" charset="77"/>
              </a:rPr>
              <a:t>Quantum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EBAA6C2-560B-F843-84FD-1E3695C1BA01}"/>
              </a:ext>
            </a:extLst>
          </p:cNvPr>
          <p:cNvSpPr txBox="1"/>
          <p:nvPr/>
        </p:nvSpPr>
        <p:spPr>
          <a:xfrm>
            <a:off x="6718964" y="2338933"/>
            <a:ext cx="1183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E97E47"/>
                </a:solidFill>
                <a:latin typeface="Avenir Next LT Pro" panose="020B0504020202020204" pitchFamily="34" charset="77"/>
              </a:rPr>
              <a:t>Quantum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B3AF52F-CFE7-FD48-BDDC-CAE9D6E42A4C}"/>
              </a:ext>
            </a:extLst>
          </p:cNvPr>
          <p:cNvSpPr txBox="1"/>
          <p:nvPr/>
        </p:nvSpPr>
        <p:spPr>
          <a:xfrm>
            <a:off x="4324404" y="2342495"/>
            <a:ext cx="910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5EA5C7"/>
                </a:solidFill>
                <a:latin typeface="Avenir Next LT Pro" panose="020B0504020202020204" pitchFamily="34" charset="77"/>
              </a:rPr>
              <a:t>Classic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52145A7-5078-E148-9E2A-7A0D6844B8DE}"/>
              </a:ext>
            </a:extLst>
          </p:cNvPr>
          <p:cNvSpPr txBox="1"/>
          <p:nvPr/>
        </p:nvSpPr>
        <p:spPr>
          <a:xfrm>
            <a:off x="8710858" y="2333825"/>
            <a:ext cx="910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5EA5C7"/>
                </a:solidFill>
                <a:latin typeface="Avenir Next LT Pro" panose="020B0504020202020204" pitchFamily="34" charset="77"/>
              </a:rPr>
              <a:t>Classic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AED80B-58A3-9348-BF75-5BD06E15B26B}"/>
              </a:ext>
            </a:extLst>
          </p:cNvPr>
          <p:cNvSpPr txBox="1"/>
          <p:nvPr/>
        </p:nvSpPr>
        <p:spPr>
          <a:xfrm>
            <a:off x="1676400" y="2844875"/>
            <a:ext cx="178722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600" dirty="0">
                <a:solidFill>
                  <a:srgbClr val="E97E47"/>
                </a:solidFill>
                <a:latin typeface="Avenir Next LT Pro" panose="020B0504020202020204" pitchFamily="34" charset="77"/>
              </a:rPr>
              <a:t>[BBCS’91] </a:t>
            </a:r>
          </a:p>
          <a:p>
            <a:r>
              <a:rPr lang="en-PT" sz="1600" dirty="0">
                <a:solidFill>
                  <a:srgbClr val="E97E47"/>
                </a:solidFill>
                <a:latin typeface="Avenir Next LT Pro" panose="020B0504020202020204" pitchFamily="34" charset="77"/>
              </a:rPr>
              <a:t>[FS’09]</a:t>
            </a:r>
          </a:p>
          <a:p>
            <a:r>
              <a:rPr lang="en-PT" sz="1600" dirty="0">
                <a:solidFill>
                  <a:srgbClr val="E97E47"/>
                </a:solidFill>
                <a:latin typeface="Avenir Next LT Pro" panose="020B0504020202020204" pitchFamily="34" charset="77"/>
              </a:rPr>
              <a:t>[DFS+05] [WST’08] …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0A54BEA-6D8A-734D-9BB4-B99403E10DD8}"/>
              </a:ext>
            </a:extLst>
          </p:cNvPr>
          <p:cNvSpPr txBox="1"/>
          <p:nvPr/>
        </p:nvSpPr>
        <p:spPr>
          <a:xfrm>
            <a:off x="433833" y="3218527"/>
            <a:ext cx="1605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2000" dirty="0">
                <a:latin typeface="Avenir Next LT Pro" panose="020B0504020202020204" pitchFamily="34" charset="77"/>
              </a:rPr>
              <a:t>Primitive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8950610-34CD-5A40-A4B6-A6CFC0BD1EFB}"/>
              </a:ext>
            </a:extLst>
          </p:cNvPr>
          <p:cNvCxnSpPr>
            <a:cxnSpLocks/>
          </p:cNvCxnSpPr>
          <p:nvPr/>
        </p:nvCxnSpPr>
        <p:spPr>
          <a:xfrm>
            <a:off x="6096000" y="2459736"/>
            <a:ext cx="0" cy="401647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C5CD246B-5A16-C044-9BDD-C6C138A2D391}"/>
              </a:ext>
            </a:extLst>
          </p:cNvPr>
          <p:cNvSpPr txBox="1"/>
          <p:nvPr/>
        </p:nvSpPr>
        <p:spPr>
          <a:xfrm>
            <a:off x="4533710" y="2840462"/>
            <a:ext cx="140304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[EGL’85] SimpleOT</a:t>
            </a:r>
          </a:p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…</a:t>
            </a:r>
            <a:endParaRPr lang="en-PT" dirty="0">
              <a:solidFill>
                <a:srgbClr val="5EA5C7"/>
              </a:solidFill>
              <a:latin typeface="Avenir Next LT Pro" panose="020B0504020202020204" pitchFamily="34" charset="7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FE92E2B-1F3F-7548-A619-6AB0D0E6B384}"/>
              </a:ext>
            </a:extLst>
          </p:cNvPr>
          <p:cNvSpPr txBox="1"/>
          <p:nvPr/>
        </p:nvSpPr>
        <p:spPr>
          <a:xfrm>
            <a:off x="4533710" y="3964191"/>
            <a:ext cx="14030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[YAV’22]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3261895-7A92-6446-9944-2BF1C9EE3EB3}"/>
              </a:ext>
            </a:extLst>
          </p:cNvPr>
          <p:cNvSpPr txBox="1"/>
          <p:nvPr/>
        </p:nvSpPr>
        <p:spPr>
          <a:xfrm>
            <a:off x="3068471" y="3994871"/>
            <a:ext cx="1605391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sz="12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Review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E3D33D1-2709-2B46-B057-1ED6B9CC7023}"/>
              </a:ext>
            </a:extLst>
          </p:cNvPr>
          <p:cNvSpPr/>
          <p:nvPr/>
        </p:nvSpPr>
        <p:spPr>
          <a:xfrm>
            <a:off x="1756664" y="3968715"/>
            <a:ext cx="1080179" cy="310678"/>
          </a:xfrm>
          <a:prstGeom prst="rect">
            <a:avLst/>
          </a:prstGeom>
          <a:solidFill>
            <a:schemeClr val="bg1"/>
          </a:solidFill>
          <a:ln>
            <a:solidFill>
              <a:srgbClr val="5E7E47"/>
            </a:solidFill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32" name="Circular Arrow 31">
            <a:extLst>
              <a:ext uri="{FF2B5EF4-FFF2-40B4-BE49-F238E27FC236}">
                <a16:creationId xmlns:a16="http://schemas.microsoft.com/office/drawing/2014/main" id="{9ED35683-B79B-9F45-B7DE-53D6701A9740}"/>
              </a:ext>
            </a:extLst>
          </p:cNvPr>
          <p:cNvSpPr/>
          <p:nvPr/>
        </p:nvSpPr>
        <p:spPr>
          <a:xfrm>
            <a:off x="2992591" y="1475855"/>
            <a:ext cx="1787226" cy="1726156"/>
          </a:xfrm>
          <a:prstGeom prst="circularArrow">
            <a:avLst>
              <a:gd name="adj1" fmla="val 6535"/>
              <a:gd name="adj2" fmla="val 1034925"/>
              <a:gd name="adj3" fmla="val 20457680"/>
              <a:gd name="adj4" fmla="val 10800000"/>
              <a:gd name="adj5" fmla="val 12500"/>
            </a:avLst>
          </a:prstGeom>
          <a:solidFill>
            <a:schemeClr val="bg1"/>
          </a:solidFill>
          <a:ln>
            <a:solidFill>
              <a:srgbClr val="5E7E47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33" name="Bent Arrow 32">
            <a:extLst>
              <a:ext uri="{FF2B5EF4-FFF2-40B4-BE49-F238E27FC236}">
                <a16:creationId xmlns:a16="http://schemas.microsoft.com/office/drawing/2014/main" id="{B966FA75-67BB-0541-B622-F258471A3534}"/>
              </a:ext>
            </a:extLst>
          </p:cNvPr>
          <p:cNvSpPr/>
          <p:nvPr/>
        </p:nvSpPr>
        <p:spPr>
          <a:xfrm rot="16200000" flipH="1">
            <a:off x="3840618" y="3898097"/>
            <a:ext cx="1734233" cy="358638"/>
          </a:xfrm>
          <a:prstGeom prst="bentArrow">
            <a:avLst>
              <a:gd name="adj1" fmla="val 25000"/>
              <a:gd name="adj2" fmla="val 37964"/>
              <a:gd name="adj3" fmla="val 50000"/>
              <a:gd name="adj4" fmla="val 43750"/>
            </a:avLst>
          </a:prstGeom>
          <a:solidFill>
            <a:srgbClr val="5EA5C7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126B332-E930-D646-9DD8-8E5A02925ECD}"/>
              </a:ext>
            </a:extLst>
          </p:cNvPr>
          <p:cNvSpPr txBox="1"/>
          <p:nvPr/>
        </p:nvSpPr>
        <p:spPr>
          <a:xfrm>
            <a:off x="4669594" y="3692324"/>
            <a:ext cx="9046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libscapi</a:t>
            </a:r>
          </a:p>
        </p:txBody>
      </p:sp>
      <p:sp>
        <p:nvSpPr>
          <p:cNvPr id="37" name="Bent Arrow 36">
            <a:extLst>
              <a:ext uri="{FF2B5EF4-FFF2-40B4-BE49-F238E27FC236}">
                <a16:creationId xmlns:a16="http://schemas.microsoft.com/office/drawing/2014/main" id="{E642563B-5858-E84F-82D1-16D4D01DCDE8}"/>
              </a:ext>
            </a:extLst>
          </p:cNvPr>
          <p:cNvSpPr/>
          <p:nvPr/>
        </p:nvSpPr>
        <p:spPr>
          <a:xfrm rot="5400000">
            <a:off x="1947428" y="3775263"/>
            <a:ext cx="1979895" cy="358638"/>
          </a:xfrm>
          <a:prstGeom prst="bentArrow">
            <a:avLst>
              <a:gd name="adj1" fmla="val 25000"/>
              <a:gd name="adj2" fmla="val 37964"/>
              <a:gd name="adj3" fmla="val 50000"/>
              <a:gd name="adj4" fmla="val 43750"/>
            </a:avLst>
          </a:prstGeom>
          <a:solidFill>
            <a:schemeClr val="bg1"/>
          </a:solidFill>
          <a:ln>
            <a:solidFill>
              <a:srgbClr val="5E7E47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1801035-7C85-AD42-831A-2ACCE7F9CC29}"/>
              </a:ext>
            </a:extLst>
          </p:cNvPr>
          <p:cNvSpPr txBox="1"/>
          <p:nvPr/>
        </p:nvSpPr>
        <p:spPr>
          <a:xfrm>
            <a:off x="447039" y="5900216"/>
            <a:ext cx="1605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2000" dirty="0">
                <a:latin typeface="Avenir Next LT Pro" panose="020B0504020202020204" pitchFamily="34" charset="77"/>
              </a:rPr>
              <a:t>Application</a:t>
            </a:r>
          </a:p>
        </p:txBody>
      </p:sp>
      <p:sp>
        <p:nvSpPr>
          <p:cNvPr id="39" name="Down Arrow 38">
            <a:extLst>
              <a:ext uri="{FF2B5EF4-FFF2-40B4-BE49-F238E27FC236}">
                <a16:creationId xmlns:a16="http://schemas.microsoft.com/office/drawing/2014/main" id="{6AA17E80-1A6F-1F44-AF85-353D4511BC45}"/>
              </a:ext>
            </a:extLst>
          </p:cNvPr>
          <p:cNvSpPr/>
          <p:nvPr/>
        </p:nvSpPr>
        <p:spPr>
          <a:xfrm>
            <a:off x="4546089" y="5082866"/>
            <a:ext cx="256937" cy="932818"/>
          </a:xfrm>
          <a:prstGeom prst="downArrow">
            <a:avLst>
              <a:gd name="adj1" fmla="val 40801"/>
              <a:gd name="adj2" fmla="val 57267"/>
            </a:avLst>
          </a:prstGeom>
          <a:solidFill>
            <a:srgbClr val="5EA5C7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349CC8B-9A73-354B-9F77-2B3D3095A69F}"/>
              </a:ext>
            </a:extLst>
          </p:cNvPr>
          <p:cNvSpPr txBox="1"/>
          <p:nvPr/>
        </p:nvSpPr>
        <p:spPr>
          <a:xfrm>
            <a:off x="4324404" y="6041921"/>
            <a:ext cx="17286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Secure auctions</a:t>
            </a:r>
          </a:p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Secure voting</a:t>
            </a:r>
          </a:p>
        </p:txBody>
      </p:sp>
      <p:sp>
        <p:nvSpPr>
          <p:cNvPr id="41" name="Down Arrow 40">
            <a:extLst>
              <a:ext uri="{FF2B5EF4-FFF2-40B4-BE49-F238E27FC236}">
                <a16:creationId xmlns:a16="http://schemas.microsoft.com/office/drawing/2014/main" id="{4CB94EC5-4CC7-C140-87AC-1353A2B2DEEE}"/>
              </a:ext>
            </a:extLst>
          </p:cNvPr>
          <p:cNvSpPr/>
          <p:nvPr/>
        </p:nvSpPr>
        <p:spPr>
          <a:xfrm>
            <a:off x="2865001" y="5089212"/>
            <a:ext cx="256937" cy="932818"/>
          </a:xfrm>
          <a:prstGeom prst="downArrow">
            <a:avLst>
              <a:gd name="adj1" fmla="val 40801"/>
              <a:gd name="adj2" fmla="val 57267"/>
            </a:avLst>
          </a:prstGeom>
          <a:solidFill>
            <a:schemeClr val="bg1"/>
          </a:solidFill>
          <a:ln>
            <a:solidFill>
              <a:srgbClr val="5E7E47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4A03329-D9F8-4D46-9536-447C78761EF8}"/>
              </a:ext>
            </a:extLst>
          </p:cNvPr>
          <p:cNvSpPr txBox="1"/>
          <p:nvPr/>
        </p:nvSpPr>
        <p:spPr>
          <a:xfrm>
            <a:off x="9112560" y="2847424"/>
            <a:ext cx="14030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[NP’99] </a:t>
            </a:r>
          </a:p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TinyOLE</a:t>
            </a:r>
          </a:p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…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9D2F3D75-67F1-DF49-960D-120E65CE2BE8}"/>
              </a:ext>
            </a:extLst>
          </p:cNvPr>
          <p:cNvSpPr/>
          <p:nvPr/>
        </p:nvSpPr>
        <p:spPr>
          <a:xfrm>
            <a:off x="6402534" y="3461065"/>
            <a:ext cx="1080179" cy="310678"/>
          </a:xfrm>
          <a:prstGeom prst="rect">
            <a:avLst/>
          </a:prstGeom>
          <a:solidFill>
            <a:schemeClr val="bg1"/>
          </a:solidFill>
          <a:ln>
            <a:solidFill>
              <a:srgbClr val="5E7E47"/>
            </a:solidFill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F8F1E80-8534-8749-ABCA-8784E1FEA38B}"/>
              </a:ext>
            </a:extLst>
          </p:cNvPr>
          <p:cNvSpPr txBox="1"/>
          <p:nvPr/>
        </p:nvSpPr>
        <p:spPr>
          <a:xfrm>
            <a:off x="9112560" y="4853083"/>
            <a:ext cx="14030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MASCOT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D59DF67-2EC9-4A47-83FE-DF8A53BC19ED}"/>
              </a:ext>
            </a:extLst>
          </p:cNvPr>
          <p:cNvSpPr txBox="1"/>
          <p:nvPr/>
        </p:nvSpPr>
        <p:spPr>
          <a:xfrm>
            <a:off x="10605108" y="4789088"/>
            <a:ext cx="1169843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sz="12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OT reduction</a:t>
            </a:r>
          </a:p>
          <a:p>
            <a:pPr algn="ctr"/>
            <a:r>
              <a:rPr lang="en-GB" sz="12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i</a:t>
            </a:r>
            <a:r>
              <a:rPr lang="en-PT" sz="12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nto SPDZ</a:t>
            </a:r>
          </a:p>
        </p:txBody>
      </p:sp>
      <p:sp>
        <p:nvSpPr>
          <p:cNvPr id="46" name="Bent Arrow 45">
            <a:extLst>
              <a:ext uri="{FF2B5EF4-FFF2-40B4-BE49-F238E27FC236}">
                <a16:creationId xmlns:a16="http://schemas.microsoft.com/office/drawing/2014/main" id="{B9238FF0-43A7-9E48-8EAC-5E4786E6A333}"/>
              </a:ext>
            </a:extLst>
          </p:cNvPr>
          <p:cNvSpPr/>
          <p:nvPr/>
        </p:nvSpPr>
        <p:spPr>
          <a:xfrm rot="5400000">
            <a:off x="7048321" y="2097439"/>
            <a:ext cx="1663331" cy="3868183"/>
          </a:xfrm>
          <a:prstGeom prst="bentArrow">
            <a:avLst>
              <a:gd name="adj1" fmla="val 4379"/>
              <a:gd name="adj2" fmla="val 6956"/>
              <a:gd name="adj3" fmla="val 9919"/>
              <a:gd name="adj4" fmla="val 43750"/>
            </a:avLst>
          </a:prstGeom>
          <a:solidFill>
            <a:srgbClr val="5EA5C7"/>
          </a:solidFill>
          <a:ln>
            <a:solidFill>
              <a:srgbClr val="5EA5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163C7CD-0A72-6947-8C9A-149BCA269646}"/>
              </a:ext>
            </a:extLst>
          </p:cNvPr>
          <p:cNvSpPr txBox="1"/>
          <p:nvPr/>
        </p:nvSpPr>
        <p:spPr>
          <a:xfrm>
            <a:off x="8548325" y="3891047"/>
            <a:ext cx="1118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MP-SPDZ</a:t>
            </a:r>
          </a:p>
        </p:txBody>
      </p:sp>
      <p:sp>
        <p:nvSpPr>
          <p:cNvPr id="48" name="Bent Arrow 47">
            <a:extLst>
              <a:ext uri="{FF2B5EF4-FFF2-40B4-BE49-F238E27FC236}">
                <a16:creationId xmlns:a16="http://schemas.microsoft.com/office/drawing/2014/main" id="{F457653B-183E-5D4D-B8D7-01473B5D9578}"/>
              </a:ext>
            </a:extLst>
          </p:cNvPr>
          <p:cNvSpPr/>
          <p:nvPr/>
        </p:nvSpPr>
        <p:spPr>
          <a:xfrm rot="5400000">
            <a:off x="5687914" y="362082"/>
            <a:ext cx="1902894" cy="7099337"/>
          </a:xfrm>
          <a:prstGeom prst="bentArrow">
            <a:avLst>
              <a:gd name="adj1" fmla="val 4138"/>
              <a:gd name="adj2" fmla="val 6966"/>
              <a:gd name="adj3" fmla="val 9007"/>
              <a:gd name="adj4" fmla="val 43750"/>
            </a:avLst>
          </a:prstGeom>
          <a:solidFill>
            <a:schemeClr val="bg1"/>
          </a:solidFill>
          <a:ln>
            <a:solidFill>
              <a:srgbClr val="5E7E47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49" name="Down Arrow 48">
            <a:extLst>
              <a:ext uri="{FF2B5EF4-FFF2-40B4-BE49-F238E27FC236}">
                <a16:creationId xmlns:a16="http://schemas.microsoft.com/office/drawing/2014/main" id="{40EF1974-3449-D84B-98AF-58DC000AA764}"/>
              </a:ext>
            </a:extLst>
          </p:cNvPr>
          <p:cNvSpPr/>
          <p:nvPr/>
        </p:nvSpPr>
        <p:spPr>
          <a:xfrm>
            <a:off x="9584733" y="5191637"/>
            <a:ext cx="229345" cy="828123"/>
          </a:xfrm>
          <a:prstGeom prst="downArrow">
            <a:avLst>
              <a:gd name="adj1" fmla="val 40801"/>
              <a:gd name="adj2" fmla="val 57267"/>
            </a:avLst>
          </a:prstGeom>
          <a:solidFill>
            <a:srgbClr val="5EA5C7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7780932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Motivation</a:t>
            </a:r>
          </a:p>
        </p:txBody>
      </p:sp>
      <p:pic>
        <p:nvPicPr>
          <p:cNvPr id="9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CE03CE94-B9D3-1E45-9515-DA7C134442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8BEAC99-8595-7E41-B721-EE11893C1F50}"/>
              </a:ext>
            </a:extLst>
          </p:cNvPr>
          <p:cNvSpPr txBox="1"/>
          <p:nvPr/>
        </p:nvSpPr>
        <p:spPr>
          <a:xfrm>
            <a:off x="5461000" y="1690688"/>
            <a:ext cx="127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2800" dirty="0">
                <a:latin typeface="Avenir Next LT Pro" panose="020B0504020202020204" pitchFamily="34" charset="77"/>
              </a:rPr>
              <a:t>SMC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98D7D61-6796-4D45-8E8D-09B9DA055F8F}"/>
              </a:ext>
            </a:extLst>
          </p:cNvPr>
          <p:cNvGrpSpPr/>
          <p:nvPr/>
        </p:nvGrpSpPr>
        <p:grpSpPr>
          <a:xfrm>
            <a:off x="3423854" y="4544502"/>
            <a:ext cx="932820" cy="932820"/>
            <a:chOff x="2955279" y="2965308"/>
            <a:chExt cx="1872000" cy="1872000"/>
          </a:xfrm>
        </p:grpSpPr>
        <p:pic>
          <p:nvPicPr>
            <p:cNvPr id="12" name="Picture 11" descr="Diagram, schematic&#10;&#10;Description automatically generated">
              <a:extLst>
                <a:ext uri="{FF2B5EF4-FFF2-40B4-BE49-F238E27FC236}">
                  <a16:creationId xmlns:a16="http://schemas.microsoft.com/office/drawing/2014/main" id="{78AC0627-7E7E-114C-86E9-440F5CC0CD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62207" y="3446516"/>
              <a:ext cx="1605392" cy="945742"/>
            </a:xfrm>
            <a:prstGeom prst="rect">
              <a:avLst/>
            </a:prstGeom>
          </p:spPr>
        </p:pic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283B13A-C503-8F46-BFC2-AA36C1C07853}"/>
                </a:ext>
              </a:extLst>
            </p:cNvPr>
            <p:cNvSpPr/>
            <p:nvPr/>
          </p:nvSpPr>
          <p:spPr>
            <a:xfrm>
              <a:off x="2955279" y="2965308"/>
              <a:ext cx="1872000" cy="1872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BAF6A0F-8A11-3A4E-BA23-D1CBDDBB3BD2}"/>
              </a:ext>
            </a:extLst>
          </p:cNvPr>
          <p:cNvGrpSpPr/>
          <p:nvPr/>
        </p:nvGrpSpPr>
        <p:grpSpPr>
          <a:xfrm>
            <a:off x="7833292" y="4544502"/>
            <a:ext cx="932820" cy="932820"/>
            <a:chOff x="7364721" y="2983387"/>
            <a:chExt cx="1872000" cy="1872000"/>
          </a:xfrm>
        </p:grpSpPr>
        <p:pic>
          <p:nvPicPr>
            <p:cNvPr id="6" name="Picture 5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08428C13-52EC-7A4E-83F4-CB5EA2A3240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782235" y="3429000"/>
              <a:ext cx="1036971" cy="944616"/>
            </a:xfrm>
            <a:prstGeom prst="rect">
              <a:avLst/>
            </a:prstGeom>
          </p:spPr>
        </p:pic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00F1FE80-DC51-0F48-B472-069DFE925199}"/>
                </a:ext>
              </a:extLst>
            </p:cNvPr>
            <p:cNvSpPr/>
            <p:nvPr/>
          </p:nvSpPr>
          <p:spPr>
            <a:xfrm>
              <a:off x="7364721" y="2983387"/>
              <a:ext cx="1872000" cy="1872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8B70DD96-29D5-B54D-8669-5DEE059C5856}"/>
              </a:ext>
            </a:extLst>
          </p:cNvPr>
          <p:cNvSpPr txBox="1"/>
          <p:nvPr/>
        </p:nvSpPr>
        <p:spPr>
          <a:xfrm>
            <a:off x="432817" y="4820374"/>
            <a:ext cx="1605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2000" dirty="0">
                <a:latin typeface="Avenir Next LT Pro" panose="020B0504020202020204" pitchFamily="34" charset="77"/>
              </a:rPr>
              <a:t>Circuit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DBE273B-98A9-7E45-A5B2-3B7B14C715B0}"/>
              </a:ext>
            </a:extLst>
          </p:cNvPr>
          <p:cNvCxnSpPr/>
          <p:nvPr/>
        </p:nvCxnSpPr>
        <p:spPr>
          <a:xfrm>
            <a:off x="447039" y="4416552"/>
            <a:ext cx="10597896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148E78B-AF76-5C41-821F-A44E9E980375}"/>
              </a:ext>
            </a:extLst>
          </p:cNvPr>
          <p:cNvCxnSpPr/>
          <p:nvPr/>
        </p:nvCxnSpPr>
        <p:spPr>
          <a:xfrm>
            <a:off x="432817" y="5605338"/>
            <a:ext cx="10597896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C315049-B747-F647-B867-E7FC5CBB5594}"/>
              </a:ext>
            </a:extLst>
          </p:cNvPr>
          <p:cNvCxnSpPr>
            <a:cxnSpLocks/>
          </p:cNvCxnSpPr>
          <p:nvPr/>
        </p:nvCxnSpPr>
        <p:spPr>
          <a:xfrm>
            <a:off x="3867912" y="2459736"/>
            <a:ext cx="0" cy="1819656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787054D0-C96B-9746-BB68-E2BB9943AA08}"/>
              </a:ext>
            </a:extLst>
          </p:cNvPr>
          <p:cNvSpPr txBox="1"/>
          <p:nvPr/>
        </p:nvSpPr>
        <p:spPr>
          <a:xfrm>
            <a:off x="3088585" y="3044999"/>
            <a:ext cx="1605391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sz="20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Oblivious Transfer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D2E8976-94D3-6D4D-BB1F-4905FA714BA3}"/>
              </a:ext>
            </a:extLst>
          </p:cNvPr>
          <p:cNvCxnSpPr>
            <a:cxnSpLocks/>
          </p:cNvCxnSpPr>
          <p:nvPr/>
        </p:nvCxnSpPr>
        <p:spPr>
          <a:xfrm>
            <a:off x="8306580" y="2459736"/>
            <a:ext cx="0" cy="1819656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5582152D-28CD-8348-B937-BCDDAF220907}"/>
              </a:ext>
            </a:extLst>
          </p:cNvPr>
          <p:cNvSpPr txBox="1"/>
          <p:nvPr/>
        </p:nvSpPr>
        <p:spPr>
          <a:xfrm>
            <a:off x="7498023" y="2891110"/>
            <a:ext cx="1605391" cy="101566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sz="20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Oblivious Linear Evaluation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945822-265C-D447-B055-C73E411291E0}"/>
              </a:ext>
            </a:extLst>
          </p:cNvPr>
          <p:cNvSpPr txBox="1"/>
          <p:nvPr/>
        </p:nvSpPr>
        <p:spPr>
          <a:xfrm>
            <a:off x="2280296" y="2333826"/>
            <a:ext cx="1183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E97E47"/>
                </a:solidFill>
                <a:latin typeface="Avenir Next LT Pro" panose="020B0504020202020204" pitchFamily="34" charset="77"/>
              </a:rPr>
              <a:t>Quantum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EBAA6C2-560B-F843-84FD-1E3695C1BA01}"/>
              </a:ext>
            </a:extLst>
          </p:cNvPr>
          <p:cNvSpPr txBox="1"/>
          <p:nvPr/>
        </p:nvSpPr>
        <p:spPr>
          <a:xfrm>
            <a:off x="6718964" y="2338933"/>
            <a:ext cx="1183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E97E47"/>
                </a:solidFill>
                <a:latin typeface="Avenir Next LT Pro" panose="020B0504020202020204" pitchFamily="34" charset="77"/>
              </a:rPr>
              <a:t>Quantum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B3AF52F-CFE7-FD48-BDDC-CAE9D6E42A4C}"/>
              </a:ext>
            </a:extLst>
          </p:cNvPr>
          <p:cNvSpPr txBox="1"/>
          <p:nvPr/>
        </p:nvSpPr>
        <p:spPr>
          <a:xfrm>
            <a:off x="4324404" y="2342495"/>
            <a:ext cx="910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5EA5C7"/>
                </a:solidFill>
                <a:latin typeface="Avenir Next LT Pro" panose="020B0504020202020204" pitchFamily="34" charset="77"/>
              </a:rPr>
              <a:t>Classic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52145A7-5078-E148-9E2A-7A0D6844B8DE}"/>
              </a:ext>
            </a:extLst>
          </p:cNvPr>
          <p:cNvSpPr txBox="1"/>
          <p:nvPr/>
        </p:nvSpPr>
        <p:spPr>
          <a:xfrm>
            <a:off x="8710858" y="2333825"/>
            <a:ext cx="910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5EA5C7"/>
                </a:solidFill>
                <a:latin typeface="Avenir Next LT Pro" panose="020B0504020202020204" pitchFamily="34" charset="77"/>
              </a:rPr>
              <a:t>Classic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AED80B-58A3-9348-BF75-5BD06E15B26B}"/>
              </a:ext>
            </a:extLst>
          </p:cNvPr>
          <p:cNvSpPr txBox="1"/>
          <p:nvPr/>
        </p:nvSpPr>
        <p:spPr>
          <a:xfrm>
            <a:off x="1676400" y="2844875"/>
            <a:ext cx="178722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600" dirty="0">
                <a:solidFill>
                  <a:srgbClr val="E97E47"/>
                </a:solidFill>
                <a:latin typeface="Avenir Next LT Pro" panose="020B0504020202020204" pitchFamily="34" charset="77"/>
              </a:rPr>
              <a:t>[BBCS’91] </a:t>
            </a:r>
          </a:p>
          <a:p>
            <a:r>
              <a:rPr lang="en-PT" sz="1600" dirty="0">
                <a:solidFill>
                  <a:srgbClr val="E97E47"/>
                </a:solidFill>
                <a:latin typeface="Avenir Next LT Pro" panose="020B0504020202020204" pitchFamily="34" charset="77"/>
              </a:rPr>
              <a:t>[FS’09]</a:t>
            </a:r>
          </a:p>
          <a:p>
            <a:r>
              <a:rPr lang="en-PT" sz="1600" dirty="0">
                <a:solidFill>
                  <a:srgbClr val="E97E47"/>
                </a:solidFill>
                <a:latin typeface="Avenir Next LT Pro" panose="020B0504020202020204" pitchFamily="34" charset="77"/>
              </a:rPr>
              <a:t>[DFS+05] [WST’08] …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5AB1CBA-190F-0B45-B416-37ABCF0974DC}"/>
              </a:ext>
            </a:extLst>
          </p:cNvPr>
          <p:cNvSpPr txBox="1"/>
          <p:nvPr/>
        </p:nvSpPr>
        <p:spPr>
          <a:xfrm>
            <a:off x="4533710" y="2840462"/>
            <a:ext cx="140304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[EGL’85] SimpleOT</a:t>
            </a:r>
          </a:p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…</a:t>
            </a:r>
            <a:endParaRPr lang="en-PT" dirty="0">
              <a:solidFill>
                <a:srgbClr val="5EA5C7"/>
              </a:solidFill>
              <a:latin typeface="Avenir Next LT Pro" panose="020B0504020202020204" pitchFamily="34" charset="77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1840A8C-9949-DC47-8BE0-87072F812FA7}"/>
              </a:ext>
            </a:extLst>
          </p:cNvPr>
          <p:cNvSpPr/>
          <p:nvPr/>
        </p:nvSpPr>
        <p:spPr>
          <a:xfrm>
            <a:off x="1756664" y="3968715"/>
            <a:ext cx="1080179" cy="310678"/>
          </a:xfrm>
          <a:prstGeom prst="rect">
            <a:avLst/>
          </a:prstGeom>
          <a:solidFill>
            <a:schemeClr val="bg1"/>
          </a:solidFill>
          <a:ln>
            <a:solidFill>
              <a:srgbClr val="5E7E47"/>
            </a:solidFill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9CAB0F1-B2BF-9141-BAC7-6BF9404E6BF6}"/>
              </a:ext>
            </a:extLst>
          </p:cNvPr>
          <p:cNvSpPr txBox="1"/>
          <p:nvPr/>
        </p:nvSpPr>
        <p:spPr>
          <a:xfrm>
            <a:off x="4533710" y="3964191"/>
            <a:ext cx="14030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[YAV’22]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DD8EF44-39BF-334C-AA3C-1382F1B1AF0E}"/>
              </a:ext>
            </a:extLst>
          </p:cNvPr>
          <p:cNvSpPr txBox="1"/>
          <p:nvPr/>
        </p:nvSpPr>
        <p:spPr>
          <a:xfrm>
            <a:off x="3068471" y="3994871"/>
            <a:ext cx="1605391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sz="12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Review</a:t>
            </a:r>
          </a:p>
        </p:txBody>
      </p:sp>
      <p:sp>
        <p:nvSpPr>
          <p:cNvPr id="11" name="Circular Arrow 10">
            <a:extLst>
              <a:ext uri="{FF2B5EF4-FFF2-40B4-BE49-F238E27FC236}">
                <a16:creationId xmlns:a16="http://schemas.microsoft.com/office/drawing/2014/main" id="{E6D2AB70-A1F9-D941-A6C4-285767293583}"/>
              </a:ext>
            </a:extLst>
          </p:cNvPr>
          <p:cNvSpPr/>
          <p:nvPr/>
        </p:nvSpPr>
        <p:spPr>
          <a:xfrm>
            <a:off x="2992591" y="1475855"/>
            <a:ext cx="1787226" cy="1726156"/>
          </a:xfrm>
          <a:prstGeom prst="circularArrow">
            <a:avLst>
              <a:gd name="adj1" fmla="val 6535"/>
              <a:gd name="adj2" fmla="val 1034925"/>
              <a:gd name="adj3" fmla="val 20457680"/>
              <a:gd name="adj4" fmla="val 10800000"/>
              <a:gd name="adj5" fmla="val 12500"/>
            </a:avLst>
          </a:prstGeom>
          <a:solidFill>
            <a:schemeClr val="bg1"/>
          </a:solidFill>
          <a:ln>
            <a:solidFill>
              <a:srgbClr val="5E7E47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E25F2308-6C5B-5544-8477-559BFC872F99}"/>
              </a:ext>
            </a:extLst>
          </p:cNvPr>
          <p:cNvSpPr/>
          <p:nvPr/>
        </p:nvSpPr>
        <p:spPr>
          <a:xfrm>
            <a:off x="6402534" y="3461065"/>
            <a:ext cx="1080179" cy="310678"/>
          </a:xfrm>
          <a:prstGeom prst="rect">
            <a:avLst/>
          </a:prstGeom>
          <a:solidFill>
            <a:schemeClr val="bg1"/>
          </a:solidFill>
          <a:ln>
            <a:solidFill>
              <a:srgbClr val="5E7E47"/>
            </a:solidFill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49" name="Bent Arrow 48">
            <a:extLst>
              <a:ext uri="{FF2B5EF4-FFF2-40B4-BE49-F238E27FC236}">
                <a16:creationId xmlns:a16="http://schemas.microsoft.com/office/drawing/2014/main" id="{4409365E-4B3F-A144-938E-1BABBD9CB0A2}"/>
              </a:ext>
            </a:extLst>
          </p:cNvPr>
          <p:cNvSpPr/>
          <p:nvPr/>
        </p:nvSpPr>
        <p:spPr>
          <a:xfrm rot="5400000">
            <a:off x="1947428" y="3775263"/>
            <a:ext cx="1979895" cy="358638"/>
          </a:xfrm>
          <a:prstGeom prst="bentArrow">
            <a:avLst>
              <a:gd name="adj1" fmla="val 25000"/>
              <a:gd name="adj2" fmla="val 37964"/>
              <a:gd name="adj3" fmla="val 50000"/>
              <a:gd name="adj4" fmla="val 43750"/>
            </a:avLst>
          </a:prstGeom>
          <a:solidFill>
            <a:schemeClr val="bg1"/>
          </a:solidFill>
          <a:ln>
            <a:solidFill>
              <a:srgbClr val="5E7E47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D8BFCC7-9B46-7441-87EF-242B65333289}"/>
              </a:ext>
            </a:extLst>
          </p:cNvPr>
          <p:cNvSpPr txBox="1"/>
          <p:nvPr/>
        </p:nvSpPr>
        <p:spPr>
          <a:xfrm>
            <a:off x="447039" y="5900216"/>
            <a:ext cx="1605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2000" dirty="0">
                <a:latin typeface="Avenir Next LT Pro" panose="020B0504020202020204" pitchFamily="34" charset="77"/>
              </a:rPr>
              <a:t>Application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0A54BEA-6D8A-734D-9BB4-B99403E10DD8}"/>
              </a:ext>
            </a:extLst>
          </p:cNvPr>
          <p:cNvSpPr txBox="1"/>
          <p:nvPr/>
        </p:nvSpPr>
        <p:spPr>
          <a:xfrm>
            <a:off x="433833" y="3218527"/>
            <a:ext cx="1605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2000" dirty="0">
                <a:latin typeface="Avenir Next LT Pro" panose="020B0504020202020204" pitchFamily="34" charset="77"/>
              </a:rPr>
              <a:t>Primitive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8950610-34CD-5A40-A4B6-A6CFC0BD1EFB}"/>
              </a:ext>
            </a:extLst>
          </p:cNvPr>
          <p:cNvCxnSpPr>
            <a:cxnSpLocks/>
          </p:cNvCxnSpPr>
          <p:nvPr/>
        </p:nvCxnSpPr>
        <p:spPr>
          <a:xfrm>
            <a:off x="6096000" y="2459736"/>
            <a:ext cx="0" cy="401647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Down Arrow 52">
            <a:extLst>
              <a:ext uri="{FF2B5EF4-FFF2-40B4-BE49-F238E27FC236}">
                <a16:creationId xmlns:a16="http://schemas.microsoft.com/office/drawing/2014/main" id="{50D641D1-2142-1A43-A165-985ADCEFA66B}"/>
              </a:ext>
            </a:extLst>
          </p:cNvPr>
          <p:cNvSpPr/>
          <p:nvPr/>
        </p:nvSpPr>
        <p:spPr>
          <a:xfrm>
            <a:off x="2865001" y="5089212"/>
            <a:ext cx="256937" cy="932818"/>
          </a:xfrm>
          <a:prstGeom prst="downArrow">
            <a:avLst>
              <a:gd name="adj1" fmla="val 40801"/>
              <a:gd name="adj2" fmla="val 57267"/>
            </a:avLst>
          </a:prstGeom>
          <a:solidFill>
            <a:schemeClr val="bg1"/>
          </a:solidFill>
          <a:ln>
            <a:solidFill>
              <a:srgbClr val="5E7E47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54" name="Bent Arrow 53">
            <a:extLst>
              <a:ext uri="{FF2B5EF4-FFF2-40B4-BE49-F238E27FC236}">
                <a16:creationId xmlns:a16="http://schemas.microsoft.com/office/drawing/2014/main" id="{8E85CBF3-A7B1-F445-87D1-A1E3DD3A5E20}"/>
              </a:ext>
            </a:extLst>
          </p:cNvPr>
          <p:cNvSpPr/>
          <p:nvPr/>
        </p:nvSpPr>
        <p:spPr>
          <a:xfrm rot="16200000" flipH="1">
            <a:off x="3840618" y="3898097"/>
            <a:ext cx="1734233" cy="358638"/>
          </a:xfrm>
          <a:prstGeom prst="bentArrow">
            <a:avLst>
              <a:gd name="adj1" fmla="val 25000"/>
              <a:gd name="adj2" fmla="val 37964"/>
              <a:gd name="adj3" fmla="val 50000"/>
              <a:gd name="adj4" fmla="val 43750"/>
            </a:avLst>
          </a:prstGeom>
          <a:solidFill>
            <a:srgbClr val="5EA5C7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55" name="Down Arrow 54">
            <a:extLst>
              <a:ext uri="{FF2B5EF4-FFF2-40B4-BE49-F238E27FC236}">
                <a16:creationId xmlns:a16="http://schemas.microsoft.com/office/drawing/2014/main" id="{C7C5B9DC-A531-3F44-A51C-395328235B47}"/>
              </a:ext>
            </a:extLst>
          </p:cNvPr>
          <p:cNvSpPr/>
          <p:nvPr/>
        </p:nvSpPr>
        <p:spPr>
          <a:xfrm>
            <a:off x="4546089" y="5082866"/>
            <a:ext cx="256937" cy="932818"/>
          </a:xfrm>
          <a:prstGeom prst="downArrow">
            <a:avLst>
              <a:gd name="adj1" fmla="val 40801"/>
              <a:gd name="adj2" fmla="val 57267"/>
            </a:avLst>
          </a:prstGeom>
          <a:solidFill>
            <a:srgbClr val="5EA5C7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3E64BD6-6325-EB42-8F94-374D1BE279E0}"/>
              </a:ext>
            </a:extLst>
          </p:cNvPr>
          <p:cNvSpPr txBox="1"/>
          <p:nvPr/>
        </p:nvSpPr>
        <p:spPr>
          <a:xfrm>
            <a:off x="9112560" y="2847424"/>
            <a:ext cx="14030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[NP’99] </a:t>
            </a:r>
          </a:p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TinyOLE</a:t>
            </a:r>
          </a:p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…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6E5487C-C0B3-7644-B61D-7A70DCAA9545}"/>
              </a:ext>
            </a:extLst>
          </p:cNvPr>
          <p:cNvSpPr txBox="1"/>
          <p:nvPr/>
        </p:nvSpPr>
        <p:spPr>
          <a:xfrm>
            <a:off x="9112560" y="4853083"/>
            <a:ext cx="14030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MASCOT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626303F-3D97-FC46-B780-B5853D578F47}"/>
              </a:ext>
            </a:extLst>
          </p:cNvPr>
          <p:cNvSpPr txBox="1"/>
          <p:nvPr/>
        </p:nvSpPr>
        <p:spPr>
          <a:xfrm>
            <a:off x="10605108" y="4789088"/>
            <a:ext cx="1169843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sz="12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OT reduction</a:t>
            </a:r>
          </a:p>
          <a:p>
            <a:pPr algn="ctr"/>
            <a:r>
              <a:rPr lang="en-GB" sz="12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i</a:t>
            </a:r>
            <a:r>
              <a:rPr lang="en-PT" sz="12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nto SPDZ</a:t>
            </a:r>
          </a:p>
        </p:txBody>
      </p:sp>
      <p:sp>
        <p:nvSpPr>
          <p:cNvPr id="59" name="Bent Arrow 58">
            <a:extLst>
              <a:ext uri="{FF2B5EF4-FFF2-40B4-BE49-F238E27FC236}">
                <a16:creationId xmlns:a16="http://schemas.microsoft.com/office/drawing/2014/main" id="{9443ABD8-D6BD-4D41-ABD7-7CB0DF03E834}"/>
              </a:ext>
            </a:extLst>
          </p:cNvPr>
          <p:cNvSpPr/>
          <p:nvPr/>
        </p:nvSpPr>
        <p:spPr>
          <a:xfrm rot="5400000">
            <a:off x="7048321" y="2097439"/>
            <a:ext cx="1663331" cy="3868183"/>
          </a:xfrm>
          <a:prstGeom prst="bentArrow">
            <a:avLst>
              <a:gd name="adj1" fmla="val 4379"/>
              <a:gd name="adj2" fmla="val 6956"/>
              <a:gd name="adj3" fmla="val 9919"/>
              <a:gd name="adj4" fmla="val 43750"/>
            </a:avLst>
          </a:prstGeom>
          <a:solidFill>
            <a:srgbClr val="5EA5C7"/>
          </a:solidFill>
          <a:ln>
            <a:solidFill>
              <a:srgbClr val="5EA5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61" name="Bent Arrow 60">
            <a:extLst>
              <a:ext uri="{FF2B5EF4-FFF2-40B4-BE49-F238E27FC236}">
                <a16:creationId xmlns:a16="http://schemas.microsoft.com/office/drawing/2014/main" id="{D79717E3-A203-1F44-B9A4-CA3B8C05DC74}"/>
              </a:ext>
            </a:extLst>
          </p:cNvPr>
          <p:cNvSpPr/>
          <p:nvPr/>
        </p:nvSpPr>
        <p:spPr>
          <a:xfrm rot="5400000">
            <a:off x="5687914" y="362082"/>
            <a:ext cx="1902894" cy="7099337"/>
          </a:xfrm>
          <a:prstGeom prst="bentArrow">
            <a:avLst>
              <a:gd name="adj1" fmla="val 4138"/>
              <a:gd name="adj2" fmla="val 6966"/>
              <a:gd name="adj3" fmla="val 9007"/>
              <a:gd name="adj4" fmla="val 43750"/>
            </a:avLst>
          </a:prstGeom>
          <a:solidFill>
            <a:schemeClr val="bg1"/>
          </a:solidFill>
          <a:ln>
            <a:solidFill>
              <a:srgbClr val="5E7E47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63" name="Down Arrow 62">
            <a:extLst>
              <a:ext uri="{FF2B5EF4-FFF2-40B4-BE49-F238E27FC236}">
                <a16:creationId xmlns:a16="http://schemas.microsoft.com/office/drawing/2014/main" id="{804CDE40-3BA8-A143-9702-349EA839C163}"/>
              </a:ext>
            </a:extLst>
          </p:cNvPr>
          <p:cNvSpPr/>
          <p:nvPr/>
        </p:nvSpPr>
        <p:spPr>
          <a:xfrm>
            <a:off x="9584733" y="5191637"/>
            <a:ext cx="229345" cy="828123"/>
          </a:xfrm>
          <a:prstGeom prst="downArrow">
            <a:avLst>
              <a:gd name="adj1" fmla="val 40801"/>
              <a:gd name="adj2" fmla="val 57267"/>
            </a:avLst>
          </a:prstGeom>
          <a:solidFill>
            <a:srgbClr val="5EA5C7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65" name="Down Arrow 64">
            <a:extLst>
              <a:ext uri="{FF2B5EF4-FFF2-40B4-BE49-F238E27FC236}">
                <a16:creationId xmlns:a16="http://schemas.microsoft.com/office/drawing/2014/main" id="{7B089E6B-E820-B345-AD25-EA192BA375D0}"/>
              </a:ext>
            </a:extLst>
          </p:cNvPr>
          <p:cNvSpPr/>
          <p:nvPr/>
        </p:nvSpPr>
        <p:spPr>
          <a:xfrm>
            <a:off x="9946078" y="5185844"/>
            <a:ext cx="256937" cy="828119"/>
          </a:xfrm>
          <a:prstGeom prst="downArrow">
            <a:avLst>
              <a:gd name="adj1" fmla="val 40801"/>
              <a:gd name="adj2" fmla="val 57267"/>
            </a:avLst>
          </a:prstGeom>
          <a:solidFill>
            <a:schemeClr val="bg1"/>
          </a:solidFill>
          <a:ln>
            <a:solidFill>
              <a:srgbClr val="5E7E47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CF948E7-BDA7-F94E-B5C1-E19286918CB9}"/>
              </a:ext>
            </a:extLst>
          </p:cNvPr>
          <p:cNvSpPr txBox="1"/>
          <p:nvPr/>
        </p:nvSpPr>
        <p:spPr>
          <a:xfrm>
            <a:off x="4669594" y="3692324"/>
            <a:ext cx="9046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libscapi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84BDE236-2FA9-A147-A07E-95C2D5CA502B}"/>
              </a:ext>
            </a:extLst>
          </p:cNvPr>
          <p:cNvSpPr txBox="1"/>
          <p:nvPr/>
        </p:nvSpPr>
        <p:spPr>
          <a:xfrm>
            <a:off x="8548325" y="3891047"/>
            <a:ext cx="1118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MP-SPDZ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FA7044C2-925F-A94C-B891-F6FCF87EA058}"/>
              </a:ext>
            </a:extLst>
          </p:cNvPr>
          <p:cNvSpPr txBox="1"/>
          <p:nvPr/>
        </p:nvSpPr>
        <p:spPr>
          <a:xfrm>
            <a:off x="4324404" y="6041921"/>
            <a:ext cx="17286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Secure auctions</a:t>
            </a:r>
          </a:p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Secure voting</a:t>
            </a:r>
          </a:p>
        </p:txBody>
      </p:sp>
    </p:spTree>
    <p:extLst>
      <p:ext uri="{BB962C8B-B14F-4D97-AF65-F5344CB8AC3E}">
        <p14:creationId xmlns:p14="http://schemas.microsoft.com/office/powerpoint/2010/main" val="35065170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Outcomes</a:t>
            </a:r>
          </a:p>
        </p:txBody>
      </p:sp>
      <p:pic>
        <p:nvPicPr>
          <p:cNvPr id="9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CE03CE94-B9D3-1E45-9515-DA7C134442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8BEAC99-8595-7E41-B721-EE11893C1F50}"/>
              </a:ext>
            </a:extLst>
          </p:cNvPr>
          <p:cNvSpPr txBox="1"/>
          <p:nvPr/>
        </p:nvSpPr>
        <p:spPr>
          <a:xfrm>
            <a:off x="5461000" y="1690688"/>
            <a:ext cx="127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2800" dirty="0">
                <a:latin typeface="Avenir Next LT Pro" panose="020B0504020202020204" pitchFamily="34" charset="77"/>
              </a:rPr>
              <a:t>SMC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98D7D61-6796-4D45-8E8D-09B9DA055F8F}"/>
              </a:ext>
            </a:extLst>
          </p:cNvPr>
          <p:cNvGrpSpPr/>
          <p:nvPr/>
        </p:nvGrpSpPr>
        <p:grpSpPr>
          <a:xfrm>
            <a:off x="3423854" y="4544502"/>
            <a:ext cx="932820" cy="932820"/>
            <a:chOff x="2955279" y="2965308"/>
            <a:chExt cx="1872000" cy="1872000"/>
          </a:xfrm>
        </p:grpSpPr>
        <p:pic>
          <p:nvPicPr>
            <p:cNvPr id="12" name="Picture 11" descr="Diagram, schematic&#10;&#10;Description automatically generated">
              <a:extLst>
                <a:ext uri="{FF2B5EF4-FFF2-40B4-BE49-F238E27FC236}">
                  <a16:creationId xmlns:a16="http://schemas.microsoft.com/office/drawing/2014/main" id="{78AC0627-7E7E-114C-86E9-440F5CC0CD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62207" y="3446516"/>
              <a:ext cx="1605392" cy="945742"/>
            </a:xfrm>
            <a:prstGeom prst="rect">
              <a:avLst/>
            </a:prstGeom>
          </p:spPr>
        </p:pic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283B13A-C503-8F46-BFC2-AA36C1C07853}"/>
                </a:ext>
              </a:extLst>
            </p:cNvPr>
            <p:cNvSpPr/>
            <p:nvPr/>
          </p:nvSpPr>
          <p:spPr>
            <a:xfrm>
              <a:off x="2955279" y="2965308"/>
              <a:ext cx="1872000" cy="1872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BAF6A0F-8A11-3A4E-BA23-D1CBDDBB3BD2}"/>
              </a:ext>
            </a:extLst>
          </p:cNvPr>
          <p:cNvGrpSpPr/>
          <p:nvPr/>
        </p:nvGrpSpPr>
        <p:grpSpPr>
          <a:xfrm>
            <a:off x="7833292" y="4544502"/>
            <a:ext cx="932820" cy="932820"/>
            <a:chOff x="7364721" y="2983387"/>
            <a:chExt cx="1872000" cy="1872000"/>
          </a:xfrm>
        </p:grpSpPr>
        <p:pic>
          <p:nvPicPr>
            <p:cNvPr id="6" name="Picture 5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08428C13-52EC-7A4E-83F4-CB5EA2A3240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782235" y="3429000"/>
              <a:ext cx="1036971" cy="944616"/>
            </a:xfrm>
            <a:prstGeom prst="rect">
              <a:avLst/>
            </a:prstGeom>
          </p:spPr>
        </p:pic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00F1FE80-DC51-0F48-B472-069DFE925199}"/>
                </a:ext>
              </a:extLst>
            </p:cNvPr>
            <p:cNvSpPr/>
            <p:nvPr/>
          </p:nvSpPr>
          <p:spPr>
            <a:xfrm>
              <a:off x="7364721" y="2983387"/>
              <a:ext cx="1872000" cy="1872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8B70DD96-29D5-B54D-8669-5DEE059C5856}"/>
              </a:ext>
            </a:extLst>
          </p:cNvPr>
          <p:cNvSpPr txBox="1"/>
          <p:nvPr/>
        </p:nvSpPr>
        <p:spPr>
          <a:xfrm>
            <a:off x="432817" y="4820374"/>
            <a:ext cx="1605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2000" dirty="0">
                <a:latin typeface="Avenir Next LT Pro" panose="020B0504020202020204" pitchFamily="34" charset="77"/>
              </a:rPr>
              <a:t>Circuit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DBE273B-98A9-7E45-A5B2-3B7B14C715B0}"/>
              </a:ext>
            </a:extLst>
          </p:cNvPr>
          <p:cNvCxnSpPr/>
          <p:nvPr/>
        </p:nvCxnSpPr>
        <p:spPr>
          <a:xfrm>
            <a:off x="447039" y="4416552"/>
            <a:ext cx="10597896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148E78B-AF76-5C41-821F-A44E9E980375}"/>
              </a:ext>
            </a:extLst>
          </p:cNvPr>
          <p:cNvCxnSpPr/>
          <p:nvPr/>
        </p:nvCxnSpPr>
        <p:spPr>
          <a:xfrm>
            <a:off x="432817" y="5605338"/>
            <a:ext cx="10597896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C315049-B747-F647-B867-E7FC5CBB5594}"/>
              </a:ext>
            </a:extLst>
          </p:cNvPr>
          <p:cNvCxnSpPr>
            <a:cxnSpLocks/>
          </p:cNvCxnSpPr>
          <p:nvPr/>
        </p:nvCxnSpPr>
        <p:spPr>
          <a:xfrm>
            <a:off x="3867912" y="2459736"/>
            <a:ext cx="0" cy="1819656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787054D0-C96B-9746-BB68-E2BB9943AA08}"/>
              </a:ext>
            </a:extLst>
          </p:cNvPr>
          <p:cNvSpPr txBox="1"/>
          <p:nvPr/>
        </p:nvSpPr>
        <p:spPr>
          <a:xfrm>
            <a:off x="3088585" y="3044999"/>
            <a:ext cx="1605391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sz="20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Oblivious Transfer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D2E8976-94D3-6D4D-BB1F-4905FA714BA3}"/>
              </a:ext>
            </a:extLst>
          </p:cNvPr>
          <p:cNvCxnSpPr>
            <a:cxnSpLocks/>
          </p:cNvCxnSpPr>
          <p:nvPr/>
        </p:nvCxnSpPr>
        <p:spPr>
          <a:xfrm>
            <a:off x="8306580" y="2459736"/>
            <a:ext cx="0" cy="1819656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5582152D-28CD-8348-B937-BCDDAF220907}"/>
              </a:ext>
            </a:extLst>
          </p:cNvPr>
          <p:cNvSpPr txBox="1"/>
          <p:nvPr/>
        </p:nvSpPr>
        <p:spPr>
          <a:xfrm>
            <a:off x="7498023" y="2891110"/>
            <a:ext cx="1605391" cy="101566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sz="20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Oblivious Linear Evaluation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945822-265C-D447-B055-C73E411291E0}"/>
              </a:ext>
            </a:extLst>
          </p:cNvPr>
          <p:cNvSpPr txBox="1"/>
          <p:nvPr/>
        </p:nvSpPr>
        <p:spPr>
          <a:xfrm>
            <a:off x="2280296" y="2333826"/>
            <a:ext cx="1183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E97E47"/>
                </a:solidFill>
                <a:latin typeface="Avenir Next LT Pro" panose="020B0504020202020204" pitchFamily="34" charset="77"/>
              </a:rPr>
              <a:t>Quantum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EBAA6C2-560B-F843-84FD-1E3695C1BA01}"/>
              </a:ext>
            </a:extLst>
          </p:cNvPr>
          <p:cNvSpPr txBox="1"/>
          <p:nvPr/>
        </p:nvSpPr>
        <p:spPr>
          <a:xfrm>
            <a:off x="6718964" y="2338933"/>
            <a:ext cx="1183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E97E47"/>
                </a:solidFill>
                <a:latin typeface="Avenir Next LT Pro" panose="020B0504020202020204" pitchFamily="34" charset="77"/>
              </a:rPr>
              <a:t>Quantum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B3AF52F-CFE7-FD48-BDDC-CAE9D6E42A4C}"/>
              </a:ext>
            </a:extLst>
          </p:cNvPr>
          <p:cNvSpPr txBox="1"/>
          <p:nvPr/>
        </p:nvSpPr>
        <p:spPr>
          <a:xfrm>
            <a:off x="4324404" y="2342495"/>
            <a:ext cx="910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5EA5C7"/>
                </a:solidFill>
                <a:latin typeface="Avenir Next LT Pro" panose="020B0504020202020204" pitchFamily="34" charset="77"/>
              </a:rPr>
              <a:t>Classic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52145A7-5078-E148-9E2A-7A0D6844B8DE}"/>
              </a:ext>
            </a:extLst>
          </p:cNvPr>
          <p:cNvSpPr txBox="1"/>
          <p:nvPr/>
        </p:nvSpPr>
        <p:spPr>
          <a:xfrm>
            <a:off x="8710858" y="2333825"/>
            <a:ext cx="910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5EA5C7"/>
                </a:solidFill>
                <a:latin typeface="Avenir Next LT Pro" panose="020B0504020202020204" pitchFamily="34" charset="77"/>
              </a:rPr>
              <a:t>Classic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AED80B-58A3-9348-BF75-5BD06E15B26B}"/>
              </a:ext>
            </a:extLst>
          </p:cNvPr>
          <p:cNvSpPr txBox="1"/>
          <p:nvPr/>
        </p:nvSpPr>
        <p:spPr>
          <a:xfrm>
            <a:off x="1676400" y="2844875"/>
            <a:ext cx="178722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600" dirty="0">
                <a:solidFill>
                  <a:srgbClr val="E97E47"/>
                </a:solidFill>
                <a:latin typeface="Avenir Next LT Pro" panose="020B0504020202020204" pitchFamily="34" charset="77"/>
              </a:rPr>
              <a:t>[BBCS’91] </a:t>
            </a:r>
          </a:p>
          <a:p>
            <a:r>
              <a:rPr lang="en-PT" sz="1600" dirty="0">
                <a:solidFill>
                  <a:srgbClr val="E97E47"/>
                </a:solidFill>
                <a:latin typeface="Avenir Next LT Pro" panose="020B0504020202020204" pitchFamily="34" charset="77"/>
              </a:rPr>
              <a:t>[FS’09]</a:t>
            </a:r>
          </a:p>
          <a:p>
            <a:r>
              <a:rPr lang="en-PT" sz="1600" dirty="0">
                <a:solidFill>
                  <a:srgbClr val="E97E47"/>
                </a:solidFill>
                <a:latin typeface="Avenir Next LT Pro" panose="020B0504020202020204" pitchFamily="34" charset="77"/>
              </a:rPr>
              <a:t>[DFS+05] [WST’08] …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5AB1CBA-190F-0B45-B416-37ABCF0974DC}"/>
              </a:ext>
            </a:extLst>
          </p:cNvPr>
          <p:cNvSpPr txBox="1"/>
          <p:nvPr/>
        </p:nvSpPr>
        <p:spPr>
          <a:xfrm>
            <a:off x="4533710" y="2840462"/>
            <a:ext cx="140304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[EGL’85] SimpleOT</a:t>
            </a:r>
          </a:p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…</a:t>
            </a:r>
            <a:endParaRPr lang="en-PT" dirty="0">
              <a:solidFill>
                <a:srgbClr val="5EA5C7"/>
              </a:solidFill>
              <a:latin typeface="Avenir Next LT Pro" panose="020B0504020202020204" pitchFamily="34" charset="77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1840A8C-9949-DC47-8BE0-87072F812FA7}"/>
              </a:ext>
            </a:extLst>
          </p:cNvPr>
          <p:cNvSpPr/>
          <p:nvPr/>
        </p:nvSpPr>
        <p:spPr>
          <a:xfrm>
            <a:off x="1756664" y="3968715"/>
            <a:ext cx="1080179" cy="310678"/>
          </a:xfrm>
          <a:prstGeom prst="rect">
            <a:avLst/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9CAB0F1-B2BF-9141-BAC7-6BF9404E6BF6}"/>
              </a:ext>
            </a:extLst>
          </p:cNvPr>
          <p:cNvSpPr txBox="1"/>
          <p:nvPr/>
        </p:nvSpPr>
        <p:spPr>
          <a:xfrm>
            <a:off x="4533710" y="3964191"/>
            <a:ext cx="14030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[YAV’22]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DD8EF44-39BF-334C-AA3C-1382F1B1AF0E}"/>
              </a:ext>
            </a:extLst>
          </p:cNvPr>
          <p:cNvSpPr txBox="1"/>
          <p:nvPr/>
        </p:nvSpPr>
        <p:spPr>
          <a:xfrm>
            <a:off x="3068471" y="3994871"/>
            <a:ext cx="1605391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sz="12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Review</a:t>
            </a:r>
          </a:p>
        </p:txBody>
      </p:sp>
      <p:sp>
        <p:nvSpPr>
          <p:cNvPr id="11" name="Circular Arrow 10">
            <a:extLst>
              <a:ext uri="{FF2B5EF4-FFF2-40B4-BE49-F238E27FC236}">
                <a16:creationId xmlns:a16="http://schemas.microsoft.com/office/drawing/2014/main" id="{E6D2AB70-A1F9-D941-A6C4-285767293583}"/>
              </a:ext>
            </a:extLst>
          </p:cNvPr>
          <p:cNvSpPr/>
          <p:nvPr/>
        </p:nvSpPr>
        <p:spPr>
          <a:xfrm>
            <a:off x="2992591" y="1475855"/>
            <a:ext cx="1787226" cy="1726156"/>
          </a:xfrm>
          <a:prstGeom prst="circularArrow">
            <a:avLst>
              <a:gd name="adj1" fmla="val 6535"/>
              <a:gd name="adj2" fmla="val 1034925"/>
              <a:gd name="adj3" fmla="val 20457680"/>
              <a:gd name="adj4" fmla="val 10800000"/>
              <a:gd name="adj5" fmla="val 12500"/>
            </a:avLst>
          </a:prstGeom>
          <a:solidFill>
            <a:schemeClr val="bg1"/>
          </a:solidFill>
          <a:ln>
            <a:solidFill>
              <a:srgbClr val="5E7E47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E25F2308-6C5B-5544-8477-559BFC872F99}"/>
              </a:ext>
            </a:extLst>
          </p:cNvPr>
          <p:cNvSpPr/>
          <p:nvPr/>
        </p:nvSpPr>
        <p:spPr>
          <a:xfrm>
            <a:off x="6402534" y="3461065"/>
            <a:ext cx="1080179" cy="310678"/>
          </a:xfrm>
          <a:prstGeom prst="rect">
            <a:avLst/>
          </a:prstGeom>
          <a:solidFill>
            <a:schemeClr val="bg1"/>
          </a:solidFill>
          <a:ln>
            <a:solidFill>
              <a:srgbClr val="5E7E47"/>
            </a:solidFill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49" name="Bent Arrow 48">
            <a:extLst>
              <a:ext uri="{FF2B5EF4-FFF2-40B4-BE49-F238E27FC236}">
                <a16:creationId xmlns:a16="http://schemas.microsoft.com/office/drawing/2014/main" id="{4409365E-4B3F-A144-938E-1BABBD9CB0A2}"/>
              </a:ext>
            </a:extLst>
          </p:cNvPr>
          <p:cNvSpPr/>
          <p:nvPr/>
        </p:nvSpPr>
        <p:spPr>
          <a:xfrm rot="5400000">
            <a:off x="1947428" y="3775263"/>
            <a:ext cx="1979895" cy="358638"/>
          </a:xfrm>
          <a:prstGeom prst="bentArrow">
            <a:avLst>
              <a:gd name="adj1" fmla="val 25000"/>
              <a:gd name="adj2" fmla="val 37964"/>
              <a:gd name="adj3" fmla="val 50000"/>
              <a:gd name="adj4" fmla="val 43750"/>
            </a:avLst>
          </a:prstGeom>
          <a:solidFill>
            <a:schemeClr val="bg1"/>
          </a:solidFill>
          <a:ln>
            <a:solidFill>
              <a:srgbClr val="5E7E47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D8BFCC7-9B46-7441-87EF-242B65333289}"/>
              </a:ext>
            </a:extLst>
          </p:cNvPr>
          <p:cNvSpPr txBox="1"/>
          <p:nvPr/>
        </p:nvSpPr>
        <p:spPr>
          <a:xfrm>
            <a:off x="447039" y="5900216"/>
            <a:ext cx="1605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2000" dirty="0">
                <a:latin typeface="Avenir Next LT Pro" panose="020B0504020202020204" pitchFamily="34" charset="77"/>
              </a:rPr>
              <a:t>Application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0A54BEA-6D8A-734D-9BB4-B99403E10DD8}"/>
              </a:ext>
            </a:extLst>
          </p:cNvPr>
          <p:cNvSpPr txBox="1"/>
          <p:nvPr/>
        </p:nvSpPr>
        <p:spPr>
          <a:xfrm>
            <a:off x="433833" y="3218527"/>
            <a:ext cx="1605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2000" dirty="0">
                <a:latin typeface="Avenir Next LT Pro" panose="020B0504020202020204" pitchFamily="34" charset="77"/>
              </a:rPr>
              <a:t>Primitive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8950610-34CD-5A40-A4B6-A6CFC0BD1EFB}"/>
              </a:ext>
            </a:extLst>
          </p:cNvPr>
          <p:cNvCxnSpPr>
            <a:cxnSpLocks/>
          </p:cNvCxnSpPr>
          <p:nvPr/>
        </p:nvCxnSpPr>
        <p:spPr>
          <a:xfrm>
            <a:off x="6096000" y="2459736"/>
            <a:ext cx="0" cy="401647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Down Arrow 52">
            <a:extLst>
              <a:ext uri="{FF2B5EF4-FFF2-40B4-BE49-F238E27FC236}">
                <a16:creationId xmlns:a16="http://schemas.microsoft.com/office/drawing/2014/main" id="{50D641D1-2142-1A43-A165-985ADCEFA66B}"/>
              </a:ext>
            </a:extLst>
          </p:cNvPr>
          <p:cNvSpPr/>
          <p:nvPr/>
        </p:nvSpPr>
        <p:spPr>
          <a:xfrm>
            <a:off x="2865001" y="5089212"/>
            <a:ext cx="256937" cy="932818"/>
          </a:xfrm>
          <a:prstGeom prst="downArrow">
            <a:avLst>
              <a:gd name="adj1" fmla="val 40801"/>
              <a:gd name="adj2" fmla="val 57267"/>
            </a:avLst>
          </a:prstGeom>
          <a:solidFill>
            <a:schemeClr val="bg1"/>
          </a:solidFill>
          <a:ln>
            <a:solidFill>
              <a:srgbClr val="5E7E47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54" name="Bent Arrow 53">
            <a:extLst>
              <a:ext uri="{FF2B5EF4-FFF2-40B4-BE49-F238E27FC236}">
                <a16:creationId xmlns:a16="http://schemas.microsoft.com/office/drawing/2014/main" id="{8E85CBF3-A7B1-F445-87D1-A1E3DD3A5E20}"/>
              </a:ext>
            </a:extLst>
          </p:cNvPr>
          <p:cNvSpPr/>
          <p:nvPr/>
        </p:nvSpPr>
        <p:spPr>
          <a:xfrm rot="16200000" flipH="1">
            <a:off x="3840618" y="3898097"/>
            <a:ext cx="1734233" cy="358638"/>
          </a:xfrm>
          <a:prstGeom prst="bentArrow">
            <a:avLst>
              <a:gd name="adj1" fmla="val 25000"/>
              <a:gd name="adj2" fmla="val 37964"/>
              <a:gd name="adj3" fmla="val 50000"/>
              <a:gd name="adj4" fmla="val 43750"/>
            </a:avLst>
          </a:prstGeom>
          <a:solidFill>
            <a:srgbClr val="5EA5C7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55" name="Down Arrow 54">
            <a:extLst>
              <a:ext uri="{FF2B5EF4-FFF2-40B4-BE49-F238E27FC236}">
                <a16:creationId xmlns:a16="http://schemas.microsoft.com/office/drawing/2014/main" id="{C7C5B9DC-A531-3F44-A51C-395328235B47}"/>
              </a:ext>
            </a:extLst>
          </p:cNvPr>
          <p:cNvSpPr/>
          <p:nvPr/>
        </p:nvSpPr>
        <p:spPr>
          <a:xfrm>
            <a:off x="4546089" y="5082866"/>
            <a:ext cx="256937" cy="932818"/>
          </a:xfrm>
          <a:prstGeom prst="downArrow">
            <a:avLst>
              <a:gd name="adj1" fmla="val 40801"/>
              <a:gd name="adj2" fmla="val 57267"/>
            </a:avLst>
          </a:prstGeom>
          <a:solidFill>
            <a:srgbClr val="5EA5C7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3E64BD6-6325-EB42-8F94-374D1BE279E0}"/>
              </a:ext>
            </a:extLst>
          </p:cNvPr>
          <p:cNvSpPr txBox="1"/>
          <p:nvPr/>
        </p:nvSpPr>
        <p:spPr>
          <a:xfrm>
            <a:off x="9112560" y="2847424"/>
            <a:ext cx="14030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[NP’99] </a:t>
            </a:r>
          </a:p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TinyOLE</a:t>
            </a:r>
          </a:p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…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6E5487C-C0B3-7644-B61D-7A70DCAA9545}"/>
              </a:ext>
            </a:extLst>
          </p:cNvPr>
          <p:cNvSpPr txBox="1"/>
          <p:nvPr/>
        </p:nvSpPr>
        <p:spPr>
          <a:xfrm>
            <a:off x="9112560" y="4853083"/>
            <a:ext cx="14030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MASCOT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626303F-3D97-FC46-B780-B5853D578F47}"/>
              </a:ext>
            </a:extLst>
          </p:cNvPr>
          <p:cNvSpPr txBox="1"/>
          <p:nvPr/>
        </p:nvSpPr>
        <p:spPr>
          <a:xfrm>
            <a:off x="10605108" y="4789088"/>
            <a:ext cx="1169843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sz="12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OT reduction</a:t>
            </a:r>
          </a:p>
          <a:p>
            <a:pPr algn="ctr"/>
            <a:r>
              <a:rPr lang="en-GB" sz="12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i</a:t>
            </a:r>
            <a:r>
              <a:rPr lang="en-PT" sz="12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nto SPDZ</a:t>
            </a:r>
          </a:p>
        </p:txBody>
      </p:sp>
      <p:sp>
        <p:nvSpPr>
          <p:cNvPr id="59" name="Bent Arrow 58">
            <a:extLst>
              <a:ext uri="{FF2B5EF4-FFF2-40B4-BE49-F238E27FC236}">
                <a16:creationId xmlns:a16="http://schemas.microsoft.com/office/drawing/2014/main" id="{9443ABD8-D6BD-4D41-ABD7-7CB0DF03E834}"/>
              </a:ext>
            </a:extLst>
          </p:cNvPr>
          <p:cNvSpPr/>
          <p:nvPr/>
        </p:nvSpPr>
        <p:spPr>
          <a:xfrm rot="5400000">
            <a:off x="7048321" y="2097439"/>
            <a:ext cx="1663331" cy="3868183"/>
          </a:xfrm>
          <a:prstGeom prst="bentArrow">
            <a:avLst>
              <a:gd name="adj1" fmla="val 4379"/>
              <a:gd name="adj2" fmla="val 6956"/>
              <a:gd name="adj3" fmla="val 9919"/>
              <a:gd name="adj4" fmla="val 43750"/>
            </a:avLst>
          </a:prstGeom>
          <a:solidFill>
            <a:srgbClr val="5EA5C7"/>
          </a:solidFill>
          <a:ln>
            <a:solidFill>
              <a:srgbClr val="5EA5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61" name="Bent Arrow 60">
            <a:extLst>
              <a:ext uri="{FF2B5EF4-FFF2-40B4-BE49-F238E27FC236}">
                <a16:creationId xmlns:a16="http://schemas.microsoft.com/office/drawing/2014/main" id="{D79717E3-A203-1F44-B9A4-CA3B8C05DC74}"/>
              </a:ext>
            </a:extLst>
          </p:cNvPr>
          <p:cNvSpPr/>
          <p:nvPr/>
        </p:nvSpPr>
        <p:spPr>
          <a:xfrm rot="5400000">
            <a:off x="5687914" y="362082"/>
            <a:ext cx="1902894" cy="7099337"/>
          </a:xfrm>
          <a:prstGeom prst="bentArrow">
            <a:avLst>
              <a:gd name="adj1" fmla="val 4138"/>
              <a:gd name="adj2" fmla="val 6966"/>
              <a:gd name="adj3" fmla="val 9007"/>
              <a:gd name="adj4" fmla="val 43750"/>
            </a:avLst>
          </a:prstGeom>
          <a:solidFill>
            <a:schemeClr val="bg1"/>
          </a:solidFill>
          <a:ln>
            <a:solidFill>
              <a:srgbClr val="5E7E47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63" name="Down Arrow 62">
            <a:extLst>
              <a:ext uri="{FF2B5EF4-FFF2-40B4-BE49-F238E27FC236}">
                <a16:creationId xmlns:a16="http://schemas.microsoft.com/office/drawing/2014/main" id="{804CDE40-3BA8-A143-9702-349EA839C163}"/>
              </a:ext>
            </a:extLst>
          </p:cNvPr>
          <p:cNvSpPr/>
          <p:nvPr/>
        </p:nvSpPr>
        <p:spPr>
          <a:xfrm>
            <a:off x="9584733" y="5191637"/>
            <a:ext cx="229345" cy="828123"/>
          </a:xfrm>
          <a:prstGeom prst="downArrow">
            <a:avLst>
              <a:gd name="adj1" fmla="val 40801"/>
              <a:gd name="adj2" fmla="val 57267"/>
            </a:avLst>
          </a:prstGeom>
          <a:solidFill>
            <a:srgbClr val="5EA5C7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65" name="Down Arrow 64">
            <a:extLst>
              <a:ext uri="{FF2B5EF4-FFF2-40B4-BE49-F238E27FC236}">
                <a16:creationId xmlns:a16="http://schemas.microsoft.com/office/drawing/2014/main" id="{7B089E6B-E820-B345-AD25-EA192BA375D0}"/>
              </a:ext>
            </a:extLst>
          </p:cNvPr>
          <p:cNvSpPr/>
          <p:nvPr/>
        </p:nvSpPr>
        <p:spPr>
          <a:xfrm>
            <a:off x="9946078" y="5185844"/>
            <a:ext cx="256937" cy="828119"/>
          </a:xfrm>
          <a:prstGeom prst="downArrow">
            <a:avLst>
              <a:gd name="adj1" fmla="val 40801"/>
              <a:gd name="adj2" fmla="val 57267"/>
            </a:avLst>
          </a:prstGeom>
          <a:solidFill>
            <a:schemeClr val="bg1"/>
          </a:solidFill>
          <a:ln>
            <a:solidFill>
              <a:srgbClr val="5E7E47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F65C35-F0AB-5544-93B4-FEF97CBFEDE0}"/>
              </a:ext>
            </a:extLst>
          </p:cNvPr>
          <p:cNvSpPr txBox="1"/>
          <p:nvPr/>
        </p:nvSpPr>
        <p:spPr>
          <a:xfrm>
            <a:off x="1736847" y="3949499"/>
            <a:ext cx="11400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[</a:t>
            </a:r>
            <a:r>
              <a:rPr lang="en-PT" sz="1600" b="1" dirty="0">
                <a:solidFill>
                  <a:schemeClr val="bg1"/>
                </a:solidFill>
                <a:latin typeface="Avenir Next LT Pro" panose="020B0504020202020204" pitchFamily="34" charset="77"/>
              </a:rPr>
              <a:t>S</a:t>
            </a:r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PM’22]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DAD2EC3-E9EC-0541-BFF5-0919A1D3AA2B}"/>
              </a:ext>
            </a:extLst>
          </p:cNvPr>
          <p:cNvSpPr txBox="1"/>
          <p:nvPr/>
        </p:nvSpPr>
        <p:spPr>
          <a:xfrm>
            <a:off x="4669594" y="3692324"/>
            <a:ext cx="9046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libscapi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D1C79A0-25BD-3745-8735-FA3AAE8C3772}"/>
              </a:ext>
            </a:extLst>
          </p:cNvPr>
          <p:cNvSpPr txBox="1"/>
          <p:nvPr/>
        </p:nvSpPr>
        <p:spPr>
          <a:xfrm>
            <a:off x="8548325" y="3891047"/>
            <a:ext cx="1118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MP-SPDZ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B241021-0220-DB47-99EE-4FE20993B0E2}"/>
              </a:ext>
            </a:extLst>
          </p:cNvPr>
          <p:cNvSpPr txBox="1"/>
          <p:nvPr/>
        </p:nvSpPr>
        <p:spPr>
          <a:xfrm>
            <a:off x="4324404" y="6041921"/>
            <a:ext cx="17286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Secure auctions</a:t>
            </a:r>
          </a:p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Secure voting</a:t>
            </a:r>
          </a:p>
        </p:txBody>
      </p:sp>
    </p:spTree>
    <p:extLst>
      <p:ext uri="{BB962C8B-B14F-4D97-AF65-F5344CB8AC3E}">
        <p14:creationId xmlns:p14="http://schemas.microsoft.com/office/powerpoint/2010/main" val="32514813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Outcomes</a:t>
            </a:r>
          </a:p>
        </p:txBody>
      </p:sp>
      <p:pic>
        <p:nvPicPr>
          <p:cNvPr id="9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CE03CE94-B9D3-1E45-9515-DA7C134442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8BEAC99-8595-7E41-B721-EE11893C1F50}"/>
              </a:ext>
            </a:extLst>
          </p:cNvPr>
          <p:cNvSpPr txBox="1"/>
          <p:nvPr/>
        </p:nvSpPr>
        <p:spPr>
          <a:xfrm>
            <a:off x="5461000" y="1690688"/>
            <a:ext cx="127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2800" dirty="0">
                <a:latin typeface="Avenir Next LT Pro" panose="020B0504020202020204" pitchFamily="34" charset="77"/>
              </a:rPr>
              <a:t>SMC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98D7D61-6796-4D45-8E8D-09B9DA055F8F}"/>
              </a:ext>
            </a:extLst>
          </p:cNvPr>
          <p:cNvGrpSpPr/>
          <p:nvPr/>
        </p:nvGrpSpPr>
        <p:grpSpPr>
          <a:xfrm>
            <a:off x="3423854" y="4544502"/>
            <a:ext cx="932820" cy="932820"/>
            <a:chOff x="2955279" y="2965308"/>
            <a:chExt cx="1872000" cy="1872000"/>
          </a:xfrm>
        </p:grpSpPr>
        <p:pic>
          <p:nvPicPr>
            <p:cNvPr id="12" name="Picture 11" descr="Diagram, schematic&#10;&#10;Description automatically generated">
              <a:extLst>
                <a:ext uri="{FF2B5EF4-FFF2-40B4-BE49-F238E27FC236}">
                  <a16:creationId xmlns:a16="http://schemas.microsoft.com/office/drawing/2014/main" id="{78AC0627-7E7E-114C-86E9-440F5CC0CD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62207" y="3446516"/>
              <a:ext cx="1605392" cy="945742"/>
            </a:xfrm>
            <a:prstGeom prst="rect">
              <a:avLst/>
            </a:prstGeom>
          </p:spPr>
        </p:pic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283B13A-C503-8F46-BFC2-AA36C1C07853}"/>
                </a:ext>
              </a:extLst>
            </p:cNvPr>
            <p:cNvSpPr/>
            <p:nvPr/>
          </p:nvSpPr>
          <p:spPr>
            <a:xfrm>
              <a:off x="2955279" y="2965308"/>
              <a:ext cx="1872000" cy="1872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BAF6A0F-8A11-3A4E-BA23-D1CBDDBB3BD2}"/>
              </a:ext>
            </a:extLst>
          </p:cNvPr>
          <p:cNvGrpSpPr/>
          <p:nvPr/>
        </p:nvGrpSpPr>
        <p:grpSpPr>
          <a:xfrm>
            <a:off x="7833292" y="4544502"/>
            <a:ext cx="932820" cy="932820"/>
            <a:chOff x="7364721" y="2983387"/>
            <a:chExt cx="1872000" cy="1872000"/>
          </a:xfrm>
        </p:grpSpPr>
        <p:pic>
          <p:nvPicPr>
            <p:cNvPr id="6" name="Picture 5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08428C13-52EC-7A4E-83F4-CB5EA2A3240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782235" y="3429000"/>
              <a:ext cx="1036971" cy="944616"/>
            </a:xfrm>
            <a:prstGeom prst="rect">
              <a:avLst/>
            </a:prstGeom>
          </p:spPr>
        </p:pic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00F1FE80-DC51-0F48-B472-069DFE925199}"/>
                </a:ext>
              </a:extLst>
            </p:cNvPr>
            <p:cNvSpPr/>
            <p:nvPr/>
          </p:nvSpPr>
          <p:spPr>
            <a:xfrm>
              <a:off x="7364721" y="2983387"/>
              <a:ext cx="1872000" cy="1872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8B70DD96-29D5-B54D-8669-5DEE059C5856}"/>
              </a:ext>
            </a:extLst>
          </p:cNvPr>
          <p:cNvSpPr txBox="1"/>
          <p:nvPr/>
        </p:nvSpPr>
        <p:spPr>
          <a:xfrm>
            <a:off x="432817" y="4820374"/>
            <a:ext cx="1605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2000" dirty="0">
                <a:latin typeface="Avenir Next LT Pro" panose="020B0504020202020204" pitchFamily="34" charset="77"/>
              </a:rPr>
              <a:t>Circuit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DBE273B-98A9-7E45-A5B2-3B7B14C715B0}"/>
              </a:ext>
            </a:extLst>
          </p:cNvPr>
          <p:cNvCxnSpPr/>
          <p:nvPr/>
        </p:nvCxnSpPr>
        <p:spPr>
          <a:xfrm>
            <a:off x="447039" y="4416552"/>
            <a:ext cx="10597896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148E78B-AF76-5C41-821F-A44E9E980375}"/>
              </a:ext>
            </a:extLst>
          </p:cNvPr>
          <p:cNvCxnSpPr/>
          <p:nvPr/>
        </p:nvCxnSpPr>
        <p:spPr>
          <a:xfrm>
            <a:off x="432817" y="5605338"/>
            <a:ext cx="10597896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C315049-B747-F647-B867-E7FC5CBB5594}"/>
              </a:ext>
            </a:extLst>
          </p:cNvPr>
          <p:cNvCxnSpPr>
            <a:cxnSpLocks/>
          </p:cNvCxnSpPr>
          <p:nvPr/>
        </p:nvCxnSpPr>
        <p:spPr>
          <a:xfrm>
            <a:off x="3867912" y="2459736"/>
            <a:ext cx="0" cy="1819656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787054D0-C96B-9746-BB68-E2BB9943AA08}"/>
              </a:ext>
            </a:extLst>
          </p:cNvPr>
          <p:cNvSpPr txBox="1"/>
          <p:nvPr/>
        </p:nvSpPr>
        <p:spPr>
          <a:xfrm>
            <a:off x="3088585" y="3044999"/>
            <a:ext cx="1605391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sz="20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Oblivious Transfer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D2E8976-94D3-6D4D-BB1F-4905FA714BA3}"/>
              </a:ext>
            </a:extLst>
          </p:cNvPr>
          <p:cNvCxnSpPr>
            <a:cxnSpLocks/>
          </p:cNvCxnSpPr>
          <p:nvPr/>
        </p:nvCxnSpPr>
        <p:spPr>
          <a:xfrm>
            <a:off x="8306580" y="2459736"/>
            <a:ext cx="0" cy="1819656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5582152D-28CD-8348-B937-BCDDAF220907}"/>
              </a:ext>
            </a:extLst>
          </p:cNvPr>
          <p:cNvSpPr txBox="1"/>
          <p:nvPr/>
        </p:nvSpPr>
        <p:spPr>
          <a:xfrm>
            <a:off x="7498023" y="2891110"/>
            <a:ext cx="1605391" cy="101566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sz="20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Oblivious Linear Evaluation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945822-265C-D447-B055-C73E411291E0}"/>
              </a:ext>
            </a:extLst>
          </p:cNvPr>
          <p:cNvSpPr txBox="1"/>
          <p:nvPr/>
        </p:nvSpPr>
        <p:spPr>
          <a:xfrm>
            <a:off x="2280296" y="2333826"/>
            <a:ext cx="1183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E97E47"/>
                </a:solidFill>
                <a:latin typeface="Avenir Next LT Pro" panose="020B0504020202020204" pitchFamily="34" charset="77"/>
              </a:rPr>
              <a:t>Quantum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EBAA6C2-560B-F843-84FD-1E3695C1BA01}"/>
              </a:ext>
            </a:extLst>
          </p:cNvPr>
          <p:cNvSpPr txBox="1"/>
          <p:nvPr/>
        </p:nvSpPr>
        <p:spPr>
          <a:xfrm>
            <a:off x="6718964" y="2338933"/>
            <a:ext cx="1183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E97E47"/>
                </a:solidFill>
                <a:latin typeface="Avenir Next LT Pro" panose="020B0504020202020204" pitchFamily="34" charset="77"/>
              </a:rPr>
              <a:t>Quantum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B3AF52F-CFE7-FD48-BDDC-CAE9D6E42A4C}"/>
              </a:ext>
            </a:extLst>
          </p:cNvPr>
          <p:cNvSpPr txBox="1"/>
          <p:nvPr/>
        </p:nvSpPr>
        <p:spPr>
          <a:xfrm>
            <a:off x="4324404" y="2342495"/>
            <a:ext cx="910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5EA5C7"/>
                </a:solidFill>
                <a:latin typeface="Avenir Next LT Pro" panose="020B0504020202020204" pitchFamily="34" charset="77"/>
              </a:rPr>
              <a:t>Classic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52145A7-5078-E148-9E2A-7A0D6844B8DE}"/>
              </a:ext>
            </a:extLst>
          </p:cNvPr>
          <p:cNvSpPr txBox="1"/>
          <p:nvPr/>
        </p:nvSpPr>
        <p:spPr>
          <a:xfrm>
            <a:off x="8710858" y="2333825"/>
            <a:ext cx="910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5EA5C7"/>
                </a:solidFill>
                <a:latin typeface="Avenir Next LT Pro" panose="020B0504020202020204" pitchFamily="34" charset="77"/>
              </a:rPr>
              <a:t>Classic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AED80B-58A3-9348-BF75-5BD06E15B26B}"/>
              </a:ext>
            </a:extLst>
          </p:cNvPr>
          <p:cNvSpPr txBox="1"/>
          <p:nvPr/>
        </p:nvSpPr>
        <p:spPr>
          <a:xfrm>
            <a:off x="1676400" y="2844875"/>
            <a:ext cx="178722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600" dirty="0">
                <a:solidFill>
                  <a:srgbClr val="E97E47"/>
                </a:solidFill>
                <a:latin typeface="Avenir Next LT Pro" panose="020B0504020202020204" pitchFamily="34" charset="77"/>
              </a:rPr>
              <a:t>[BBCS’91] </a:t>
            </a:r>
          </a:p>
          <a:p>
            <a:r>
              <a:rPr lang="en-PT" sz="1600" dirty="0">
                <a:solidFill>
                  <a:srgbClr val="E97E47"/>
                </a:solidFill>
                <a:latin typeface="Avenir Next LT Pro" panose="020B0504020202020204" pitchFamily="34" charset="77"/>
              </a:rPr>
              <a:t>[FS’09]</a:t>
            </a:r>
          </a:p>
          <a:p>
            <a:r>
              <a:rPr lang="en-PT" sz="1600" dirty="0">
                <a:solidFill>
                  <a:srgbClr val="E97E47"/>
                </a:solidFill>
                <a:latin typeface="Avenir Next LT Pro" panose="020B0504020202020204" pitchFamily="34" charset="77"/>
              </a:rPr>
              <a:t>[DFS+05] [WST’08] …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5AB1CBA-190F-0B45-B416-37ABCF0974DC}"/>
              </a:ext>
            </a:extLst>
          </p:cNvPr>
          <p:cNvSpPr txBox="1"/>
          <p:nvPr/>
        </p:nvSpPr>
        <p:spPr>
          <a:xfrm>
            <a:off x="4533710" y="2840462"/>
            <a:ext cx="140304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[EGL’85] SimpleOT</a:t>
            </a:r>
          </a:p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…</a:t>
            </a:r>
            <a:endParaRPr lang="en-PT" dirty="0">
              <a:solidFill>
                <a:srgbClr val="5EA5C7"/>
              </a:solidFill>
              <a:latin typeface="Avenir Next LT Pro" panose="020B0504020202020204" pitchFamily="34" charset="77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1840A8C-9949-DC47-8BE0-87072F812FA7}"/>
              </a:ext>
            </a:extLst>
          </p:cNvPr>
          <p:cNvSpPr/>
          <p:nvPr/>
        </p:nvSpPr>
        <p:spPr>
          <a:xfrm>
            <a:off x="1756664" y="3968715"/>
            <a:ext cx="1080179" cy="310678"/>
          </a:xfrm>
          <a:prstGeom prst="rect">
            <a:avLst/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9CAB0F1-B2BF-9141-BAC7-6BF9404E6BF6}"/>
              </a:ext>
            </a:extLst>
          </p:cNvPr>
          <p:cNvSpPr txBox="1"/>
          <p:nvPr/>
        </p:nvSpPr>
        <p:spPr>
          <a:xfrm>
            <a:off x="4533710" y="3964191"/>
            <a:ext cx="14030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[YAV’22]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DD8EF44-39BF-334C-AA3C-1382F1B1AF0E}"/>
              </a:ext>
            </a:extLst>
          </p:cNvPr>
          <p:cNvSpPr txBox="1"/>
          <p:nvPr/>
        </p:nvSpPr>
        <p:spPr>
          <a:xfrm>
            <a:off x="3068471" y="3994871"/>
            <a:ext cx="1605391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sz="12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Review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E25F2308-6C5B-5544-8477-559BFC872F99}"/>
              </a:ext>
            </a:extLst>
          </p:cNvPr>
          <p:cNvSpPr/>
          <p:nvPr/>
        </p:nvSpPr>
        <p:spPr>
          <a:xfrm>
            <a:off x="6402534" y="3461065"/>
            <a:ext cx="1080179" cy="310678"/>
          </a:xfrm>
          <a:prstGeom prst="rect">
            <a:avLst/>
          </a:prstGeom>
          <a:solidFill>
            <a:schemeClr val="bg1"/>
          </a:solidFill>
          <a:ln>
            <a:solidFill>
              <a:srgbClr val="5E7E47"/>
            </a:solidFill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49" name="Bent Arrow 48">
            <a:extLst>
              <a:ext uri="{FF2B5EF4-FFF2-40B4-BE49-F238E27FC236}">
                <a16:creationId xmlns:a16="http://schemas.microsoft.com/office/drawing/2014/main" id="{4409365E-4B3F-A144-938E-1BABBD9CB0A2}"/>
              </a:ext>
            </a:extLst>
          </p:cNvPr>
          <p:cNvSpPr/>
          <p:nvPr/>
        </p:nvSpPr>
        <p:spPr>
          <a:xfrm rot="5400000">
            <a:off x="1947428" y="3775263"/>
            <a:ext cx="1979895" cy="358638"/>
          </a:xfrm>
          <a:prstGeom prst="bentArrow">
            <a:avLst>
              <a:gd name="adj1" fmla="val 25000"/>
              <a:gd name="adj2" fmla="val 37964"/>
              <a:gd name="adj3" fmla="val 50000"/>
              <a:gd name="adj4" fmla="val 43750"/>
            </a:avLst>
          </a:prstGeom>
          <a:solidFill>
            <a:schemeClr val="bg1"/>
          </a:solidFill>
          <a:ln>
            <a:solidFill>
              <a:srgbClr val="5E7E47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D8BFCC7-9B46-7441-87EF-242B65333289}"/>
              </a:ext>
            </a:extLst>
          </p:cNvPr>
          <p:cNvSpPr txBox="1"/>
          <p:nvPr/>
        </p:nvSpPr>
        <p:spPr>
          <a:xfrm>
            <a:off x="447039" y="5900216"/>
            <a:ext cx="1605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2000" dirty="0">
                <a:latin typeface="Avenir Next LT Pro" panose="020B0504020202020204" pitchFamily="34" charset="77"/>
              </a:rPr>
              <a:t>Application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0A54BEA-6D8A-734D-9BB4-B99403E10DD8}"/>
              </a:ext>
            </a:extLst>
          </p:cNvPr>
          <p:cNvSpPr txBox="1"/>
          <p:nvPr/>
        </p:nvSpPr>
        <p:spPr>
          <a:xfrm>
            <a:off x="433833" y="3218527"/>
            <a:ext cx="1605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2000" dirty="0">
                <a:latin typeface="Avenir Next LT Pro" panose="020B0504020202020204" pitchFamily="34" charset="77"/>
              </a:rPr>
              <a:t>Primitive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8950610-34CD-5A40-A4B6-A6CFC0BD1EFB}"/>
              </a:ext>
            </a:extLst>
          </p:cNvPr>
          <p:cNvCxnSpPr>
            <a:cxnSpLocks/>
          </p:cNvCxnSpPr>
          <p:nvPr/>
        </p:nvCxnSpPr>
        <p:spPr>
          <a:xfrm>
            <a:off x="6096000" y="2459736"/>
            <a:ext cx="0" cy="401647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Down Arrow 52">
            <a:extLst>
              <a:ext uri="{FF2B5EF4-FFF2-40B4-BE49-F238E27FC236}">
                <a16:creationId xmlns:a16="http://schemas.microsoft.com/office/drawing/2014/main" id="{50D641D1-2142-1A43-A165-985ADCEFA66B}"/>
              </a:ext>
            </a:extLst>
          </p:cNvPr>
          <p:cNvSpPr/>
          <p:nvPr/>
        </p:nvSpPr>
        <p:spPr>
          <a:xfrm>
            <a:off x="2865001" y="5089212"/>
            <a:ext cx="256937" cy="932818"/>
          </a:xfrm>
          <a:prstGeom prst="downArrow">
            <a:avLst>
              <a:gd name="adj1" fmla="val 40801"/>
              <a:gd name="adj2" fmla="val 57267"/>
            </a:avLst>
          </a:prstGeom>
          <a:solidFill>
            <a:schemeClr val="bg1"/>
          </a:solidFill>
          <a:ln>
            <a:solidFill>
              <a:srgbClr val="5E7E47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54" name="Bent Arrow 53">
            <a:extLst>
              <a:ext uri="{FF2B5EF4-FFF2-40B4-BE49-F238E27FC236}">
                <a16:creationId xmlns:a16="http://schemas.microsoft.com/office/drawing/2014/main" id="{8E85CBF3-A7B1-F445-87D1-A1E3DD3A5E20}"/>
              </a:ext>
            </a:extLst>
          </p:cNvPr>
          <p:cNvSpPr/>
          <p:nvPr/>
        </p:nvSpPr>
        <p:spPr>
          <a:xfrm rot="16200000" flipH="1">
            <a:off x="3840618" y="3898097"/>
            <a:ext cx="1734233" cy="358638"/>
          </a:xfrm>
          <a:prstGeom prst="bentArrow">
            <a:avLst>
              <a:gd name="adj1" fmla="val 25000"/>
              <a:gd name="adj2" fmla="val 37964"/>
              <a:gd name="adj3" fmla="val 50000"/>
              <a:gd name="adj4" fmla="val 43750"/>
            </a:avLst>
          </a:prstGeom>
          <a:solidFill>
            <a:srgbClr val="5EA5C7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55" name="Down Arrow 54">
            <a:extLst>
              <a:ext uri="{FF2B5EF4-FFF2-40B4-BE49-F238E27FC236}">
                <a16:creationId xmlns:a16="http://schemas.microsoft.com/office/drawing/2014/main" id="{C7C5B9DC-A531-3F44-A51C-395328235B47}"/>
              </a:ext>
            </a:extLst>
          </p:cNvPr>
          <p:cNvSpPr/>
          <p:nvPr/>
        </p:nvSpPr>
        <p:spPr>
          <a:xfrm>
            <a:off x="4546089" y="5082866"/>
            <a:ext cx="256937" cy="932818"/>
          </a:xfrm>
          <a:prstGeom prst="downArrow">
            <a:avLst>
              <a:gd name="adj1" fmla="val 40801"/>
              <a:gd name="adj2" fmla="val 57267"/>
            </a:avLst>
          </a:prstGeom>
          <a:solidFill>
            <a:srgbClr val="5EA5C7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3E64BD6-6325-EB42-8F94-374D1BE279E0}"/>
              </a:ext>
            </a:extLst>
          </p:cNvPr>
          <p:cNvSpPr txBox="1"/>
          <p:nvPr/>
        </p:nvSpPr>
        <p:spPr>
          <a:xfrm>
            <a:off x="9112560" y="2847424"/>
            <a:ext cx="14030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[NP’99] </a:t>
            </a:r>
          </a:p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TinyOLE</a:t>
            </a:r>
          </a:p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…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6E5487C-C0B3-7644-B61D-7A70DCAA9545}"/>
              </a:ext>
            </a:extLst>
          </p:cNvPr>
          <p:cNvSpPr txBox="1"/>
          <p:nvPr/>
        </p:nvSpPr>
        <p:spPr>
          <a:xfrm>
            <a:off x="9112560" y="4853083"/>
            <a:ext cx="14030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MASCOT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626303F-3D97-FC46-B780-B5853D578F47}"/>
              </a:ext>
            </a:extLst>
          </p:cNvPr>
          <p:cNvSpPr txBox="1"/>
          <p:nvPr/>
        </p:nvSpPr>
        <p:spPr>
          <a:xfrm>
            <a:off x="10605108" y="4789088"/>
            <a:ext cx="1169843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sz="12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OT reduction</a:t>
            </a:r>
          </a:p>
          <a:p>
            <a:pPr algn="ctr"/>
            <a:r>
              <a:rPr lang="en-GB" sz="12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i</a:t>
            </a:r>
            <a:r>
              <a:rPr lang="en-PT" sz="12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nto SPDZ</a:t>
            </a:r>
          </a:p>
        </p:txBody>
      </p:sp>
      <p:sp>
        <p:nvSpPr>
          <p:cNvPr id="59" name="Bent Arrow 58">
            <a:extLst>
              <a:ext uri="{FF2B5EF4-FFF2-40B4-BE49-F238E27FC236}">
                <a16:creationId xmlns:a16="http://schemas.microsoft.com/office/drawing/2014/main" id="{9443ABD8-D6BD-4D41-ABD7-7CB0DF03E834}"/>
              </a:ext>
            </a:extLst>
          </p:cNvPr>
          <p:cNvSpPr/>
          <p:nvPr/>
        </p:nvSpPr>
        <p:spPr>
          <a:xfrm rot="5400000">
            <a:off x="7048321" y="2097439"/>
            <a:ext cx="1663331" cy="3868183"/>
          </a:xfrm>
          <a:prstGeom prst="bentArrow">
            <a:avLst>
              <a:gd name="adj1" fmla="val 4379"/>
              <a:gd name="adj2" fmla="val 6956"/>
              <a:gd name="adj3" fmla="val 9919"/>
              <a:gd name="adj4" fmla="val 43750"/>
            </a:avLst>
          </a:prstGeom>
          <a:solidFill>
            <a:srgbClr val="5EA5C7"/>
          </a:solidFill>
          <a:ln>
            <a:solidFill>
              <a:srgbClr val="5EA5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61" name="Bent Arrow 60">
            <a:extLst>
              <a:ext uri="{FF2B5EF4-FFF2-40B4-BE49-F238E27FC236}">
                <a16:creationId xmlns:a16="http://schemas.microsoft.com/office/drawing/2014/main" id="{D79717E3-A203-1F44-B9A4-CA3B8C05DC74}"/>
              </a:ext>
            </a:extLst>
          </p:cNvPr>
          <p:cNvSpPr/>
          <p:nvPr/>
        </p:nvSpPr>
        <p:spPr>
          <a:xfrm rot="5400000">
            <a:off x="5687914" y="362082"/>
            <a:ext cx="1902894" cy="7099337"/>
          </a:xfrm>
          <a:prstGeom prst="bentArrow">
            <a:avLst>
              <a:gd name="adj1" fmla="val 4138"/>
              <a:gd name="adj2" fmla="val 6966"/>
              <a:gd name="adj3" fmla="val 9007"/>
              <a:gd name="adj4" fmla="val 43750"/>
            </a:avLst>
          </a:prstGeom>
          <a:solidFill>
            <a:schemeClr val="bg1"/>
          </a:solidFill>
          <a:ln>
            <a:solidFill>
              <a:srgbClr val="5E7E47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63" name="Down Arrow 62">
            <a:extLst>
              <a:ext uri="{FF2B5EF4-FFF2-40B4-BE49-F238E27FC236}">
                <a16:creationId xmlns:a16="http://schemas.microsoft.com/office/drawing/2014/main" id="{804CDE40-3BA8-A143-9702-349EA839C163}"/>
              </a:ext>
            </a:extLst>
          </p:cNvPr>
          <p:cNvSpPr/>
          <p:nvPr/>
        </p:nvSpPr>
        <p:spPr>
          <a:xfrm>
            <a:off x="9584733" y="5191637"/>
            <a:ext cx="229345" cy="828123"/>
          </a:xfrm>
          <a:prstGeom prst="downArrow">
            <a:avLst>
              <a:gd name="adj1" fmla="val 40801"/>
              <a:gd name="adj2" fmla="val 57267"/>
            </a:avLst>
          </a:prstGeom>
          <a:solidFill>
            <a:srgbClr val="5EA5C7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65" name="Down Arrow 64">
            <a:extLst>
              <a:ext uri="{FF2B5EF4-FFF2-40B4-BE49-F238E27FC236}">
                <a16:creationId xmlns:a16="http://schemas.microsoft.com/office/drawing/2014/main" id="{7B089E6B-E820-B345-AD25-EA192BA375D0}"/>
              </a:ext>
            </a:extLst>
          </p:cNvPr>
          <p:cNvSpPr/>
          <p:nvPr/>
        </p:nvSpPr>
        <p:spPr>
          <a:xfrm>
            <a:off x="9946078" y="5185844"/>
            <a:ext cx="256937" cy="828119"/>
          </a:xfrm>
          <a:prstGeom prst="downArrow">
            <a:avLst>
              <a:gd name="adj1" fmla="val 40801"/>
              <a:gd name="adj2" fmla="val 57267"/>
            </a:avLst>
          </a:prstGeom>
          <a:solidFill>
            <a:schemeClr val="bg1"/>
          </a:solidFill>
          <a:ln>
            <a:solidFill>
              <a:srgbClr val="5E7E47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F65C35-F0AB-5544-93B4-FEF97CBFEDE0}"/>
              </a:ext>
            </a:extLst>
          </p:cNvPr>
          <p:cNvSpPr txBox="1"/>
          <p:nvPr/>
        </p:nvSpPr>
        <p:spPr>
          <a:xfrm>
            <a:off x="1736847" y="3949499"/>
            <a:ext cx="11400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[</a:t>
            </a:r>
            <a:r>
              <a:rPr lang="en-PT" sz="1600" b="1" dirty="0">
                <a:solidFill>
                  <a:schemeClr val="bg1"/>
                </a:solidFill>
                <a:latin typeface="Avenir Next LT Pro" panose="020B0504020202020204" pitchFamily="34" charset="77"/>
              </a:rPr>
              <a:t>S</a:t>
            </a:r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PM’22]</a:t>
            </a:r>
          </a:p>
        </p:txBody>
      </p:sp>
      <p:sp>
        <p:nvSpPr>
          <p:cNvPr id="46" name="Circular Arrow 45">
            <a:extLst>
              <a:ext uri="{FF2B5EF4-FFF2-40B4-BE49-F238E27FC236}">
                <a16:creationId xmlns:a16="http://schemas.microsoft.com/office/drawing/2014/main" id="{62132586-5BC8-4F48-BBB5-892DB06330CC}"/>
              </a:ext>
            </a:extLst>
          </p:cNvPr>
          <p:cNvSpPr/>
          <p:nvPr/>
        </p:nvSpPr>
        <p:spPr>
          <a:xfrm>
            <a:off x="2992591" y="1475855"/>
            <a:ext cx="1787226" cy="1726156"/>
          </a:xfrm>
          <a:prstGeom prst="circularArrow">
            <a:avLst>
              <a:gd name="adj1" fmla="val 6535"/>
              <a:gd name="adj2" fmla="val 1034925"/>
              <a:gd name="adj3" fmla="val 20457680"/>
              <a:gd name="adj4" fmla="val 10800000"/>
              <a:gd name="adj5" fmla="val 12500"/>
            </a:avLst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F2138FF-7210-ED45-934D-6ED26F55841B}"/>
              </a:ext>
            </a:extLst>
          </p:cNvPr>
          <p:cNvSpPr txBox="1"/>
          <p:nvPr/>
        </p:nvSpPr>
        <p:spPr>
          <a:xfrm>
            <a:off x="3423719" y="1894635"/>
            <a:ext cx="8883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sz="1600" b="1" dirty="0">
                <a:solidFill>
                  <a:srgbClr val="5E7E47"/>
                </a:solidFill>
                <a:latin typeface="Avenir Next LT Pro" panose="020B0504020202020204" pitchFamily="34" charset="77"/>
              </a:rPr>
              <a:t>S</a:t>
            </a:r>
            <a:r>
              <a:rPr lang="en-PT" sz="1600" dirty="0">
                <a:solidFill>
                  <a:srgbClr val="5E7E47"/>
                </a:solidFill>
                <a:latin typeface="Avenir Next LT Pro" panose="020B0504020202020204" pitchFamily="34" charset="77"/>
              </a:rPr>
              <a:t>PM’21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AF40CFFB-11B4-2840-B65C-60E5E1BF2257}"/>
              </a:ext>
            </a:extLst>
          </p:cNvPr>
          <p:cNvSpPr txBox="1"/>
          <p:nvPr/>
        </p:nvSpPr>
        <p:spPr>
          <a:xfrm>
            <a:off x="4669594" y="3692324"/>
            <a:ext cx="9046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libscapi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D725AEBB-ACDC-C540-B200-0C306C10A855}"/>
              </a:ext>
            </a:extLst>
          </p:cNvPr>
          <p:cNvSpPr txBox="1"/>
          <p:nvPr/>
        </p:nvSpPr>
        <p:spPr>
          <a:xfrm>
            <a:off x="8548325" y="3891047"/>
            <a:ext cx="1118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MP-SPDZ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E94A0A06-ADBF-DB4C-B717-A90ADB0D72A0}"/>
              </a:ext>
            </a:extLst>
          </p:cNvPr>
          <p:cNvSpPr txBox="1"/>
          <p:nvPr/>
        </p:nvSpPr>
        <p:spPr>
          <a:xfrm>
            <a:off x="4324404" y="6041921"/>
            <a:ext cx="17286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Secure auctions</a:t>
            </a:r>
          </a:p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Secure voting</a:t>
            </a:r>
          </a:p>
        </p:txBody>
      </p:sp>
    </p:spTree>
    <p:extLst>
      <p:ext uri="{BB962C8B-B14F-4D97-AF65-F5344CB8AC3E}">
        <p14:creationId xmlns:p14="http://schemas.microsoft.com/office/powerpoint/2010/main" val="17181036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Outcomes</a:t>
            </a:r>
          </a:p>
        </p:txBody>
      </p:sp>
      <p:pic>
        <p:nvPicPr>
          <p:cNvPr id="9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CE03CE94-B9D3-1E45-9515-DA7C134442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8BEAC99-8595-7E41-B721-EE11893C1F50}"/>
              </a:ext>
            </a:extLst>
          </p:cNvPr>
          <p:cNvSpPr txBox="1"/>
          <p:nvPr/>
        </p:nvSpPr>
        <p:spPr>
          <a:xfrm>
            <a:off x="5461000" y="1690688"/>
            <a:ext cx="127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2800" dirty="0">
                <a:latin typeface="Avenir Next LT Pro" panose="020B0504020202020204" pitchFamily="34" charset="77"/>
              </a:rPr>
              <a:t>SMC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98D7D61-6796-4D45-8E8D-09B9DA055F8F}"/>
              </a:ext>
            </a:extLst>
          </p:cNvPr>
          <p:cNvGrpSpPr/>
          <p:nvPr/>
        </p:nvGrpSpPr>
        <p:grpSpPr>
          <a:xfrm>
            <a:off x="3423854" y="4544502"/>
            <a:ext cx="932820" cy="932820"/>
            <a:chOff x="2955279" y="2965308"/>
            <a:chExt cx="1872000" cy="1872000"/>
          </a:xfrm>
        </p:grpSpPr>
        <p:pic>
          <p:nvPicPr>
            <p:cNvPr id="12" name="Picture 11" descr="Diagram, schematic&#10;&#10;Description automatically generated">
              <a:extLst>
                <a:ext uri="{FF2B5EF4-FFF2-40B4-BE49-F238E27FC236}">
                  <a16:creationId xmlns:a16="http://schemas.microsoft.com/office/drawing/2014/main" id="{78AC0627-7E7E-114C-86E9-440F5CC0CD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62207" y="3446516"/>
              <a:ext cx="1605392" cy="945742"/>
            </a:xfrm>
            <a:prstGeom prst="rect">
              <a:avLst/>
            </a:prstGeom>
          </p:spPr>
        </p:pic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283B13A-C503-8F46-BFC2-AA36C1C07853}"/>
                </a:ext>
              </a:extLst>
            </p:cNvPr>
            <p:cNvSpPr/>
            <p:nvPr/>
          </p:nvSpPr>
          <p:spPr>
            <a:xfrm>
              <a:off x="2955279" y="2965308"/>
              <a:ext cx="1872000" cy="1872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BAF6A0F-8A11-3A4E-BA23-D1CBDDBB3BD2}"/>
              </a:ext>
            </a:extLst>
          </p:cNvPr>
          <p:cNvGrpSpPr/>
          <p:nvPr/>
        </p:nvGrpSpPr>
        <p:grpSpPr>
          <a:xfrm>
            <a:off x="7833292" y="4544502"/>
            <a:ext cx="932820" cy="932820"/>
            <a:chOff x="7364721" y="2983387"/>
            <a:chExt cx="1872000" cy="1872000"/>
          </a:xfrm>
        </p:grpSpPr>
        <p:pic>
          <p:nvPicPr>
            <p:cNvPr id="6" name="Picture 5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08428C13-52EC-7A4E-83F4-CB5EA2A3240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782235" y="3429000"/>
              <a:ext cx="1036971" cy="944616"/>
            </a:xfrm>
            <a:prstGeom prst="rect">
              <a:avLst/>
            </a:prstGeom>
          </p:spPr>
        </p:pic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00F1FE80-DC51-0F48-B472-069DFE925199}"/>
                </a:ext>
              </a:extLst>
            </p:cNvPr>
            <p:cNvSpPr/>
            <p:nvPr/>
          </p:nvSpPr>
          <p:spPr>
            <a:xfrm>
              <a:off x="7364721" y="2983387"/>
              <a:ext cx="1872000" cy="1872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8B70DD96-29D5-B54D-8669-5DEE059C5856}"/>
              </a:ext>
            </a:extLst>
          </p:cNvPr>
          <p:cNvSpPr txBox="1"/>
          <p:nvPr/>
        </p:nvSpPr>
        <p:spPr>
          <a:xfrm>
            <a:off x="432817" y="4820374"/>
            <a:ext cx="1605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2000" dirty="0">
                <a:latin typeface="Avenir Next LT Pro" panose="020B0504020202020204" pitchFamily="34" charset="77"/>
              </a:rPr>
              <a:t>Circuit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DBE273B-98A9-7E45-A5B2-3B7B14C715B0}"/>
              </a:ext>
            </a:extLst>
          </p:cNvPr>
          <p:cNvCxnSpPr/>
          <p:nvPr/>
        </p:nvCxnSpPr>
        <p:spPr>
          <a:xfrm>
            <a:off x="447039" y="4416552"/>
            <a:ext cx="10597896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148E78B-AF76-5C41-821F-A44E9E980375}"/>
              </a:ext>
            </a:extLst>
          </p:cNvPr>
          <p:cNvCxnSpPr/>
          <p:nvPr/>
        </p:nvCxnSpPr>
        <p:spPr>
          <a:xfrm>
            <a:off x="432817" y="5605338"/>
            <a:ext cx="10597896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C315049-B747-F647-B867-E7FC5CBB5594}"/>
              </a:ext>
            </a:extLst>
          </p:cNvPr>
          <p:cNvCxnSpPr>
            <a:cxnSpLocks/>
          </p:cNvCxnSpPr>
          <p:nvPr/>
        </p:nvCxnSpPr>
        <p:spPr>
          <a:xfrm>
            <a:off x="3867912" y="2459736"/>
            <a:ext cx="0" cy="1819656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787054D0-C96B-9746-BB68-E2BB9943AA08}"/>
              </a:ext>
            </a:extLst>
          </p:cNvPr>
          <p:cNvSpPr txBox="1"/>
          <p:nvPr/>
        </p:nvSpPr>
        <p:spPr>
          <a:xfrm>
            <a:off x="3088585" y="3044999"/>
            <a:ext cx="1605391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sz="20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Oblivious Transfer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D2E8976-94D3-6D4D-BB1F-4905FA714BA3}"/>
              </a:ext>
            </a:extLst>
          </p:cNvPr>
          <p:cNvCxnSpPr>
            <a:cxnSpLocks/>
          </p:cNvCxnSpPr>
          <p:nvPr/>
        </p:nvCxnSpPr>
        <p:spPr>
          <a:xfrm>
            <a:off x="8306580" y="2459736"/>
            <a:ext cx="0" cy="1819656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5582152D-28CD-8348-B937-BCDDAF220907}"/>
              </a:ext>
            </a:extLst>
          </p:cNvPr>
          <p:cNvSpPr txBox="1"/>
          <p:nvPr/>
        </p:nvSpPr>
        <p:spPr>
          <a:xfrm>
            <a:off x="7498023" y="2891110"/>
            <a:ext cx="1605391" cy="101566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sz="20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Oblivious Linear Evaluation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945822-265C-D447-B055-C73E411291E0}"/>
              </a:ext>
            </a:extLst>
          </p:cNvPr>
          <p:cNvSpPr txBox="1"/>
          <p:nvPr/>
        </p:nvSpPr>
        <p:spPr>
          <a:xfrm>
            <a:off x="2280296" y="2333826"/>
            <a:ext cx="1183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E97E47"/>
                </a:solidFill>
                <a:latin typeface="Avenir Next LT Pro" panose="020B0504020202020204" pitchFamily="34" charset="77"/>
              </a:rPr>
              <a:t>Quantum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EBAA6C2-560B-F843-84FD-1E3695C1BA01}"/>
              </a:ext>
            </a:extLst>
          </p:cNvPr>
          <p:cNvSpPr txBox="1"/>
          <p:nvPr/>
        </p:nvSpPr>
        <p:spPr>
          <a:xfrm>
            <a:off x="6718964" y="2338933"/>
            <a:ext cx="1183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E97E47"/>
                </a:solidFill>
                <a:latin typeface="Avenir Next LT Pro" panose="020B0504020202020204" pitchFamily="34" charset="77"/>
              </a:rPr>
              <a:t>Quantum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B3AF52F-CFE7-FD48-BDDC-CAE9D6E42A4C}"/>
              </a:ext>
            </a:extLst>
          </p:cNvPr>
          <p:cNvSpPr txBox="1"/>
          <p:nvPr/>
        </p:nvSpPr>
        <p:spPr>
          <a:xfrm>
            <a:off x="4324404" y="2342495"/>
            <a:ext cx="910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5EA5C7"/>
                </a:solidFill>
                <a:latin typeface="Avenir Next LT Pro" panose="020B0504020202020204" pitchFamily="34" charset="77"/>
              </a:rPr>
              <a:t>Classic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52145A7-5078-E148-9E2A-7A0D6844B8DE}"/>
              </a:ext>
            </a:extLst>
          </p:cNvPr>
          <p:cNvSpPr txBox="1"/>
          <p:nvPr/>
        </p:nvSpPr>
        <p:spPr>
          <a:xfrm>
            <a:off x="8710858" y="2333825"/>
            <a:ext cx="910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5EA5C7"/>
                </a:solidFill>
                <a:latin typeface="Avenir Next LT Pro" panose="020B0504020202020204" pitchFamily="34" charset="77"/>
              </a:rPr>
              <a:t>Classic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AED80B-58A3-9348-BF75-5BD06E15B26B}"/>
              </a:ext>
            </a:extLst>
          </p:cNvPr>
          <p:cNvSpPr txBox="1"/>
          <p:nvPr/>
        </p:nvSpPr>
        <p:spPr>
          <a:xfrm>
            <a:off x="1676400" y="2844875"/>
            <a:ext cx="178722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600" dirty="0">
                <a:solidFill>
                  <a:srgbClr val="E97E47"/>
                </a:solidFill>
                <a:latin typeface="Avenir Next LT Pro" panose="020B0504020202020204" pitchFamily="34" charset="77"/>
              </a:rPr>
              <a:t>[BBCS’91] </a:t>
            </a:r>
          </a:p>
          <a:p>
            <a:r>
              <a:rPr lang="en-PT" sz="1600" dirty="0">
                <a:solidFill>
                  <a:srgbClr val="E97E47"/>
                </a:solidFill>
                <a:latin typeface="Avenir Next LT Pro" panose="020B0504020202020204" pitchFamily="34" charset="77"/>
              </a:rPr>
              <a:t>[FS’09]</a:t>
            </a:r>
          </a:p>
          <a:p>
            <a:r>
              <a:rPr lang="en-PT" sz="1600" dirty="0">
                <a:solidFill>
                  <a:srgbClr val="E97E47"/>
                </a:solidFill>
                <a:latin typeface="Avenir Next LT Pro" panose="020B0504020202020204" pitchFamily="34" charset="77"/>
              </a:rPr>
              <a:t>[DFS+05] [WST’08] …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5AB1CBA-190F-0B45-B416-37ABCF0974DC}"/>
              </a:ext>
            </a:extLst>
          </p:cNvPr>
          <p:cNvSpPr txBox="1"/>
          <p:nvPr/>
        </p:nvSpPr>
        <p:spPr>
          <a:xfrm>
            <a:off x="4533710" y="2840462"/>
            <a:ext cx="140304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[EGL’85] SimpleOT</a:t>
            </a:r>
          </a:p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…</a:t>
            </a:r>
            <a:endParaRPr lang="en-PT" dirty="0">
              <a:solidFill>
                <a:srgbClr val="5EA5C7"/>
              </a:solidFill>
              <a:latin typeface="Avenir Next LT Pro" panose="020B0504020202020204" pitchFamily="34" charset="77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1840A8C-9949-DC47-8BE0-87072F812FA7}"/>
              </a:ext>
            </a:extLst>
          </p:cNvPr>
          <p:cNvSpPr/>
          <p:nvPr/>
        </p:nvSpPr>
        <p:spPr>
          <a:xfrm>
            <a:off x="1756664" y="3968715"/>
            <a:ext cx="1080179" cy="310678"/>
          </a:xfrm>
          <a:prstGeom prst="rect">
            <a:avLst/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9CAB0F1-B2BF-9141-BAC7-6BF9404E6BF6}"/>
              </a:ext>
            </a:extLst>
          </p:cNvPr>
          <p:cNvSpPr txBox="1"/>
          <p:nvPr/>
        </p:nvSpPr>
        <p:spPr>
          <a:xfrm>
            <a:off x="4533710" y="3964191"/>
            <a:ext cx="14030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[YAV’22]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DD8EF44-39BF-334C-AA3C-1382F1B1AF0E}"/>
              </a:ext>
            </a:extLst>
          </p:cNvPr>
          <p:cNvSpPr txBox="1"/>
          <p:nvPr/>
        </p:nvSpPr>
        <p:spPr>
          <a:xfrm>
            <a:off x="3068471" y="3994871"/>
            <a:ext cx="1605391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sz="12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Review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E25F2308-6C5B-5544-8477-559BFC872F99}"/>
              </a:ext>
            </a:extLst>
          </p:cNvPr>
          <p:cNvSpPr/>
          <p:nvPr/>
        </p:nvSpPr>
        <p:spPr>
          <a:xfrm>
            <a:off x="6402534" y="3461065"/>
            <a:ext cx="1080179" cy="310678"/>
          </a:xfrm>
          <a:prstGeom prst="rect">
            <a:avLst/>
          </a:prstGeom>
          <a:solidFill>
            <a:schemeClr val="bg1"/>
          </a:solidFill>
          <a:ln>
            <a:solidFill>
              <a:srgbClr val="5E7E47"/>
            </a:solidFill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49" name="Bent Arrow 48">
            <a:extLst>
              <a:ext uri="{FF2B5EF4-FFF2-40B4-BE49-F238E27FC236}">
                <a16:creationId xmlns:a16="http://schemas.microsoft.com/office/drawing/2014/main" id="{4409365E-4B3F-A144-938E-1BABBD9CB0A2}"/>
              </a:ext>
            </a:extLst>
          </p:cNvPr>
          <p:cNvSpPr/>
          <p:nvPr/>
        </p:nvSpPr>
        <p:spPr>
          <a:xfrm rot="5400000">
            <a:off x="1947428" y="3775263"/>
            <a:ext cx="1979895" cy="358638"/>
          </a:xfrm>
          <a:prstGeom prst="bentArrow">
            <a:avLst>
              <a:gd name="adj1" fmla="val 25000"/>
              <a:gd name="adj2" fmla="val 37964"/>
              <a:gd name="adj3" fmla="val 50000"/>
              <a:gd name="adj4" fmla="val 43750"/>
            </a:avLst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D8BFCC7-9B46-7441-87EF-242B65333289}"/>
              </a:ext>
            </a:extLst>
          </p:cNvPr>
          <p:cNvSpPr txBox="1"/>
          <p:nvPr/>
        </p:nvSpPr>
        <p:spPr>
          <a:xfrm>
            <a:off x="447039" y="5900216"/>
            <a:ext cx="1605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2000" dirty="0">
                <a:latin typeface="Avenir Next LT Pro" panose="020B0504020202020204" pitchFamily="34" charset="77"/>
              </a:rPr>
              <a:t>Application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0A54BEA-6D8A-734D-9BB4-B99403E10DD8}"/>
              </a:ext>
            </a:extLst>
          </p:cNvPr>
          <p:cNvSpPr txBox="1"/>
          <p:nvPr/>
        </p:nvSpPr>
        <p:spPr>
          <a:xfrm>
            <a:off x="433833" y="3218527"/>
            <a:ext cx="1605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2000" dirty="0">
                <a:latin typeface="Avenir Next LT Pro" panose="020B0504020202020204" pitchFamily="34" charset="77"/>
              </a:rPr>
              <a:t>Primitive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8950610-34CD-5A40-A4B6-A6CFC0BD1EFB}"/>
              </a:ext>
            </a:extLst>
          </p:cNvPr>
          <p:cNvCxnSpPr>
            <a:cxnSpLocks/>
          </p:cNvCxnSpPr>
          <p:nvPr/>
        </p:nvCxnSpPr>
        <p:spPr>
          <a:xfrm>
            <a:off x="6096000" y="2459736"/>
            <a:ext cx="0" cy="401647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Down Arrow 52">
            <a:extLst>
              <a:ext uri="{FF2B5EF4-FFF2-40B4-BE49-F238E27FC236}">
                <a16:creationId xmlns:a16="http://schemas.microsoft.com/office/drawing/2014/main" id="{50D641D1-2142-1A43-A165-985ADCEFA66B}"/>
              </a:ext>
            </a:extLst>
          </p:cNvPr>
          <p:cNvSpPr/>
          <p:nvPr/>
        </p:nvSpPr>
        <p:spPr>
          <a:xfrm>
            <a:off x="2865001" y="5089212"/>
            <a:ext cx="256937" cy="932818"/>
          </a:xfrm>
          <a:prstGeom prst="downArrow">
            <a:avLst>
              <a:gd name="adj1" fmla="val 40801"/>
              <a:gd name="adj2" fmla="val 57267"/>
            </a:avLst>
          </a:prstGeom>
          <a:solidFill>
            <a:schemeClr val="bg1"/>
          </a:solidFill>
          <a:ln>
            <a:solidFill>
              <a:srgbClr val="5E7E47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54" name="Bent Arrow 53">
            <a:extLst>
              <a:ext uri="{FF2B5EF4-FFF2-40B4-BE49-F238E27FC236}">
                <a16:creationId xmlns:a16="http://schemas.microsoft.com/office/drawing/2014/main" id="{8E85CBF3-A7B1-F445-87D1-A1E3DD3A5E20}"/>
              </a:ext>
            </a:extLst>
          </p:cNvPr>
          <p:cNvSpPr/>
          <p:nvPr/>
        </p:nvSpPr>
        <p:spPr>
          <a:xfrm rot="16200000" flipH="1">
            <a:off x="3840618" y="3898097"/>
            <a:ext cx="1734233" cy="358638"/>
          </a:xfrm>
          <a:prstGeom prst="bentArrow">
            <a:avLst>
              <a:gd name="adj1" fmla="val 25000"/>
              <a:gd name="adj2" fmla="val 37964"/>
              <a:gd name="adj3" fmla="val 50000"/>
              <a:gd name="adj4" fmla="val 43750"/>
            </a:avLst>
          </a:prstGeom>
          <a:solidFill>
            <a:srgbClr val="5EA5C7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55" name="Down Arrow 54">
            <a:extLst>
              <a:ext uri="{FF2B5EF4-FFF2-40B4-BE49-F238E27FC236}">
                <a16:creationId xmlns:a16="http://schemas.microsoft.com/office/drawing/2014/main" id="{C7C5B9DC-A531-3F44-A51C-395328235B47}"/>
              </a:ext>
            </a:extLst>
          </p:cNvPr>
          <p:cNvSpPr/>
          <p:nvPr/>
        </p:nvSpPr>
        <p:spPr>
          <a:xfrm>
            <a:off x="4546089" y="5082866"/>
            <a:ext cx="256937" cy="932818"/>
          </a:xfrm>
          <a:prstGeom prst="downArrow">
            <a:avLst>
              <a:gd name="adj1" fmla="val 40801"/>
              <a:gd name="adj2" fmla="val 57267"/>
            </a:avLst>
          </a:prstGeom>
          <a:solidFill>
            <a:srgbClr val="5EA5C7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3E64BD6-6325-EB42-8F94-374D1BE279E0}"/>
              </a:ext>
            </a:extLst>
          </p:cNvPr>
          <p:cNvSpPr txBox="1"/>
          <p:nvPr/>
        </p:nvSpPr>
        <p:spPr>
          <a:xfrm>
            <a:off x="9112560" y="2847424"/>
            <a:ext cx="14030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[NP’99] </a:t>
            </a:r>
          </a:p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TinyOLE</a:t>
            </a:r>
          </a:p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…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6E5487C-C0B3-7644-B61D-7A70DCAA9545}"/>
              </a:ext>
            </a:extLst>
          </p:cNvPr>
          <p:cNvSpPr txBox="1"/>
          <p:nvPr/>
        </p:nvSpPr>
        <p:spPr>
          <a:xfrm>
            <a:off x="9112560" y="4853083"/>
            <a:ext cx="14030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MASCOT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626303F-3D97-FC46-B780-B5853D578F47}"/>
              </a:ext>
            </a:extLst>
          </p:cNvPr>
          <p:cNvSpPr txBox="1"/>
          <p:nvPr/>
        </p:nvSpPr>
        <p:spPr>
          <a:xfrm>
            <a:off x="10605108" y="4789088"/>
            <a:ext cx="1169843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sz="12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OT reduction</a:t>
            </a:r>
          </a:p>
          <a:p>
            <a:pPr algn="ctr"/>
            <a:r>
              <a:rPr lang="en-GB" sz="12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i</a:t>
            </a:r>
            <a:r>
              <a:rPr lang="en-PT" sz="12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nto SPDZ</a:t>
            </a:r>
          </a:p>
        </p:txBody>
      </p:sp>
      <p:sp>
        <p:nvSpPr>
          <p:cNvPr id="59" name="Bent Arrow 58">
            <a:extLst>
              <a:ext uri="{FF2B5EF4-FFF2-40B4-BE49-F238E27FC236}">
                <a16:creationId xmlns:a16="http://schemas.microsoft.com/office/drawing/2014/main" id="{9443ABD8-D6BD-4D41-ABD7-7CB0DF03E834}"/>
              </a:ext>
            </a:extLst>
          </p:cNvPr>
          <p:cNvSpPr/>
          <p:nvPr/>
        </p:nvSpPr>
        <p:spPr>
          <a:xfrm rot="5400000">
            <a:off x="7048321" y="2097439"/>
            <a:ext cx="1663331" cy="3868183"/>
          </a:xfrm>
          <a:prstGeom prst="bentArrow">
            <a:avLst>
              <a:gd name="adj1" fmla="val 4379"/>
              <a:gd name="adj2" fmla="val 6956"/>
              <a:gd name="adj3" fmla="val 9919"/>
              <a:gd name="adj4" fmla="val 43750"/>
            </a:avLst>
          </a:prstGeom>
          <a:solidFill>
            <a:srgbClr val="5EA5C7"/>
          </a:solidFill>
          <a:ln>
            <a:solidFill>
              <a:srgbClr val="5EA5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61" name="Bent Arrow 60">
            <a:extLst>
              <a:ext uri="{FF2B5EF4-FFF2-40B4-BE49-F238E27FC236}">
                <a16:creationId xmlns:a16="http://schemas.microsoft.com/office/drawing/2014/main" id="{D79717E3-A203-1F44-B9A4-CA3B8C05DC74}"/>
              </a:ext>
            </a:extLst>
          </p:cNvPr>
          <p:cNvSpPr/>
          <p:nvPr/>
        </p:nvSpPr>
        <p:spPr>
          <a:xfrm rot="5400000">
            <a:off x="5687914" y="362082"/>
            <a:ext cx="1902894" cy="7099337"/>
          </a:xfrm>
          <a:prstGeom prst="bentArrow">
            <a:avLst>
              <a:gd name="adj1" fmla="val 4138"/>
              <a:gd name="adj2" fmla="val 6966"/>
              <a:gd name="adj3" fmla="val 9007"/>
              <a:gd name="adj4" fmla="val 43750"/>
            </a:avLst>
          </a:prstGeom>
          <a:solidFill>
            <a:schemeClr val="bg1"/>
          </a:solidFill>
          <a:ln>
            <a:solidFill>
              <a:srgbClr val="5E7E47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63" name="Down Arrow 62">
            <a:extLst>
              <a:ext uri="{FF2B5EF4-FFF2-40B4-BE49-F238E27FC236}">
                <a16:creationId xmlns:a16="http://schemas.microsoft.com/office/drawing/2014/main" id="{804CDE40-3BA8-A143-9702-349EA839C163}"/>
              </a:ext>
            </a:extLst>
          </p:cNvPr>
          <p:cNvSpPr/>
          <p:nvPr/>
        </p:nvSpPr>
        <p:spPr>
          <a:xfrm>
            <a:off x="9584733" y="5191637"/>
            <a:ext cx="229345" cy="828123"/>
          </a:xfrm>
          <a:prstGeom prst="downArrow">
            <a:avLst>
              <a:gd name="adj1" fmla="val 40801"/>
              <a:gd name="adj2" fmla="val 57267"/>
            </a:avLst>
          </a:prstGeom>
          <a:solidFill>
            <a:srgbClr val="5EA5C7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65" name="Down Arrow 64">
            <a:extLst>
              <a:ext uri="{FF2B5EF4-FFF2-40B4-BE49-F238E27FC236}">
                <a16:creationId xmlns:a16="http://schemas.microsoft.com/office/drawing/2014/main" id="{7B089E6B-E820-B345-AD25-EA192BA375D0}"/>
              </a:ext>
            </a:extLst>
          </p:cNvPr>
          <p:cNvSpPr/>
          <p:nvPr/>
        </p:nvSpPr>
        <p:spPr>
          <a:xfrm>
            <a:off x="9946078" y="5185844"/>
            <a:ext cx="256937" cy="828119"/>
          </a:xfrm>
          <a:prstGeom prst="downArrow">
            <a:avLst>
              <a:gd name="adj1" fmla="val 40801"/>
              <a:gd name="adj2" fmla="val 57267"/>
            </a:avLst>
          </a:prstGeom>
          <a:solidFill>
            <a:schemeClr val="bg1"/>
          </a:solidFill>
          <a:ln>
            <a:solidFill>
              <a:srgbClr val="5E7E47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F65C35-F0AB-5544-93B4-FEF97CBFEDE0}"/>
              </a:ext>
            </a:extLst>
          </p:cNvPr>
          <p:cNvSpPr txBox="1"/>
          <p:nvPr/>
        </p:nvSpPr>
        <p:spPr>
          <a:xfrm>
            <a:off x="1736847" y="3949499"/>
            <a:ext cx="10050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[</a:t>
            </a:r>
            <a:r>
              <a:rPr lang="en-PT" sz="1600" b="1" dirty="0">
                <a:solidFill>
                  <a:schemeClr val="bg1"/>
                </a:solidFill>
                <a:latin typeface="Avenir Next LT Pro" panose="020B0504020202020204" pitchFamily="34" charset="77"/>
              </a:rPr>
              <a:t>S</a:t>
            </a:r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PM’22]</a:t>
            </a:r>
          </a:p>
        </p:txBody>
      </p:sp>
      <p:sp>
        <p:nvSpPr>
          <p:cNvPr id="46" name="Circular Arrow 45">
            <a:extLst>
              <a:ext uri="{FF2B5EF4-FFF2-40B4-BE49-F238E27FC236}">
                <a16:creationId xmlns:a16="http://schemas.microsoft.com/office/drawing/2014/main" id="{62132586-5BC8-4F48-BBB5-892DB06330CC}"/>
              </a:ext>
            </a:extLst>
          </p:cNvPr>
          <p:cNvSpPr/>
          <p:nvPr/>
        </p:nvSpPr>
        <p:spPr>
          <a:xfrm>
            <a:off x="2992591" y="1475855"/>
            <a:ext cx="1787226" cy="1726156"/>
          </a:xfrm>
          <a:prstGeom prst="circularArrow">
            <a:avLst>
              <a:gd name="adj1" fmla="val 6535"/>
              <a:gd name="adj2" fmla="val 1034925"/>
              <a:gd name="adj3" fmla="val 20457680"/>
              <a:gd name="adj4" fmla="val 10800000"/>
              <a:gd name="adj5" fmla="val 12500"/>
            </a:avLst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8F064C8-C6B9-C24F-8015-267C376A3349}"/>
              </a:ext>
            </a:extLst>
          </p:cNvPr>
          <p:cNvSpPr txBox="1"/>
          <p:nvPr/>
        </p:nvSpPr>
        <p:spPr>
          <a:xfrm>
            <a:off x="3423719" y="1894635"/>
            <a:ext cx="8883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sz="1600" b="1" dirty="0">
                <a:solidFill>
                  <a:srgbClr val="5E7E47"/>
                </a:solidFill>
                <a:latin typeface="Avenir Next LT Pro" panose="020B0504020202020204" pitchFamily="34" charset="77"/>
              </a:rPr>
              <a:t>S</a:t>
            </a:r>
            <a:r>
              <a:rPr lang="en-PT" sz="1600" dirty="0">
                <a:solidFill>
                  <a:srgbClr val="5E7E47"/>
                </a:solidFill>
                <a:latin typeface="Avenir Next LT Pro" panose="020B0504020202020204" pitchFamily="34" charset="77"/>
              </a:rPr>
              <a:t>PM’21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4BA57FB-783E-B240-A2A3-4EE9684DEC30}"/>
              </a:ext>
            </a:extLst>
          </p:cNvPr>
          <p:cNvSpPr txBox="1"/>
          <p:nvPr/>
        </p:nvSpPr>
        <p:spPr>
          <a:xfrm>
            <a:off x="3010737" y="3692976"/>
            <a:ext cx="9916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sz="1600" dirty="0">
                <a:solidFill>
                  <a:srgbClr val="5E7E47"/>
                </a:solidFill>
                <a:latin typeface="Avenir Next LT Pro" panose="020B0504020202020204" pitchFamily="34" charset="77"/>
              </a:rPr>
              <a:t>O</a:t>
            </a:r>
            <a:r>
              <a:rPr lang="en-GB" sz="1600" dirty="0">
                <a:solidFill>
                  <a:srgbClr val="5E7E47"/>
                </a:solidFill>
                <a:latin typeface="Avenir Next LT Pro" panose="020B0504020202020204" pitchFamily="34" charset="77"/>
              </a:rPr>
              <a:t>T</a:t>
            </a:r>
            <a:r>
              <a:rPr lang="en-PT" sz="1600" dirty="0">
                <a:solidFill>
                  <a:srgbClr val="5E7E47"/>
                </a:solidFill>
                <a:latin typeface="Avenir Next LT Pro" panose="020B0504020202020204" pitchFamily="34" charset="77"/>
              </a:rPr>
              <a:t>Keys*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7F2FC0B-83D8-3E43-ABAC-9D022EC01050}"/>
              </a:ext>
            </a:extLst>
          </p:cNvPr>
          <p:cNvSpPr txBox="1"/>
          <p:nvPr/>
        </p:nvSpPr>
        <p:spPr>
          <a:xfrm>
            <a:off x="6138965" y="6515456"/>
            <a:ext cx="19509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sz="1200" dirty="0">
                <a:solidFill>
                  <a:srgbClr val="5E7E47"/>
                </a:solidFill>
                <a:latin typeface="Avenir Next LT Pro" panose="020B0504020202020204" pitchFamily="34" charset="77"/>
              </a:rPr>
              <a:t>* github.com/manel1874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AA6B9D5C-43C8-E542-A5DD-5BD7966796E2}"/>
              </a:ext>
            </a:extLst>
          </p:cNvPr>
          <p:cNvSpPr txBox="1"/>
          <p:nvPr/>
        </p:nvSpPr>
        <p:spPr>
          <a:xfrm>
            <a:off x="4669594" y="3692324"/>
            <a:ext cx="9046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libscapi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65F2E09D-C2DD-3743-8181-ABBFA19C45FA}"/>
              </a:ext>
            </a:extLst>
          </p:cNvPr>
          <p:cNvSpPr txBox="1"/>
          <p:nvPr/>
        </p:nvSpPr>
        <p:spPr>
          <a:xfrm>
            <a:off x="8548325" y="3891047"/>
            <a:ext cx="1118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MP-SPDZ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C4C44720-71AF-7C40-AE2D-FAE637E34801}"/>
              </a:ext>
            </a:extLst>
          </p:cNvPr>
          <p:cNvSpPr txBox="1"/>
          <p:nvPr/>
        </p:nvSpPr>
        <p:spPr>
          <a:xfrm>
            <a:off x="4324404" y="6041921"/>
            <a:ext cx="17286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Secure auctions</a:t>
            </a:r>
          </a:p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Secure voting</a:t>
            </a:r>
          </a:p>
        </p:txBody>
      </p:sp>
    </p:spTree>
    <p:extLst>
      <p:ext uri="{BB962C8B-B14F-4D97-AF65-F5344CB8AC3E}">
        <p14:creationId xmlns:p14="http://schemas.microsoft.com/office/powerpoint/2010/main" val="192373267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Outcomes</a:t>
            </a:r>
          </a:p>
        </p:txBody>
      </p:sp>
      <p:pic>
        <p:nvPicPr>
          <p:cNvPr id="9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CE03CE94-B9D3-1E45-9515-DA7C134442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8BEAC99-8595-7E41-B721-EE11893C1F50}"/>
              </a:ext>
            </a:extLst>
          </p:cNvPr>
          <p:cNvSpPr txBox="1"/>
          <p:nvPr/>
        </p:nvSpPr>
        <p:spPr>
          <a:xfrm>
            <a:off x="5461000" y="1690688"/>
            <a:ext cx="127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2800" dirty="0">
                <a:latin typeface="Avenir Next LT Pro" panose="020B0504020202020204" pitchFamily="34" charset="77"/>
              </a:rPr>
              <a:t>SMC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98D7D61-6796-4D45-8E8D-09B9DA055F8F}"/>
              </a:ext>
            </a:extLst>
          </p:cNvPr>
          <p:cNvGrpSpPr/>
          <p:nvPr/>
        </p:nvGrpSpPr>
        <p:grpSpPr>
          <a:xfrm>
            <a:off x="3423854" y="4544502"/>
            <a:ext cx="932820" cy="932820"/>
            <a:chOff x="2955279" y="2965308"/>
            <a:chExt cx="1872000" cy="1872000"/>
          </a:xfrm>
        </p:grpSpPr>
        <p:pic>
          <p:nvPicPr>
            <p:cNvPr id="12" name="Picture 11" descr="Diagram, schematic&#10;&#10;Description automatically generated">
              <a:extLst>
                <a:ext uri="{FF2B5EF4-FFF2-40B4-BE49-F238E27FC236}">
                  <a16:creationId xmlns:a16="http://schemas.microsoft.com/office/drawing/2014/main" id="{78AC0627-7E7E-114C-86E9-440F5CC0CD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62207" y="3446516"/>
              <a:ext cx="1605392" cy="945742"/>
            </a:xfrm>
            <a:prstGeom prst="rect">
              <a:avLst/>
            </a:prstGeom>
          </p:spPr>
        </p:pic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283B13A-C503-8F46-BFC2-AA36C1C07853}"/>
                </a:ext>
              </a:extLst>
            </p:cNvPr>
            <p:cNvSpPr/>
            <p:nvPr/>
          </p:nvSpPr>
          <p:spPr>
            <a:xfrm>
              <a:off x="2955279" y="2965308"/>
              <a:ext cx="1872000" cy="1872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BAF6A0F-8A11-3A4E-BA23-D1CBDDBB3BD2}"/>
              </a:ext>
            </a:extLst>
          </p:cNvPr>
          <p:cNvGrpSpPr/>
          <p:nvPr/>
        </p:nvGrpSpPr>
        <p:grpSpPr>
          <a:xfrm>
            <a:off x="7833292" y="4544502"/>
            <a:ext cx="932820" cy="932820"/>
            <a:chOff x="7364721" y="2983387"/>
            <a:chExt cx="1872000" cy="1872000"/>
          </a:xfrm>
        </p:grpSpPr>
        <p:pic>
          <p:nvPicPr>
            <p:cNvPr id="6" name="Picture 5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08428C13-52EC-7A4E-83F4-CB5EA2A3240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782235" y="3429000"/>
              <a:ext cx="1036971" cy="944616"/>
            </a:xfrm>
            <a:prstGeom prst="rect">
              <a:avLst/>
            </a:prstGeom>
          </p:spPr>
        </p:pic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00F1FE80-DC51-0F48-B472-069DFE925199}"/>
                </a:ext>
              </a:extLst>
            </p:cNvPr>
            <p:cNvSpPr/>
            <p:nvPr/>
          </p:nvSpPr>
          <p:spPr>
            <a:xfrm>
              <a:off x="7364721" y="2983387"/>
              <a:ext cx="1872000" cy="1872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8B70DD96-29D5-B54D-8669-5DEE059C5856}"/>
              </a:ext>
            </a:extLst>
          </p:cNvPr>
          <p:cNvSpPr txBox="1"/>
          <p:nvPr/>
        </p:nvSpPr>
        <p:spPr>
          <a:xfrm>
            <a:off x="432817" y="4820374"/>
            <a:ext cx="1605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2000" dirty="0">
                <a:latin typeface="Avenir Next LT Pro" panose="020B0504020202020204" pitchFamily="34" charset="77"/>
              </a:rPr>
              <a:t>Circuit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DBE273B-98A9-7E45-A5B2-3B7B14C715B0}"/>
              </a:ext>
            </a:extLst>
          </p:cNvPr>
          <p:cNvCxnSpPr/>
          <p:nvPr/>
        </p:nvCxnSpPr>
        <p:spPr>
          <a:xfrm>
            <a:off x="447039" y="4416552"/>
            <a:ext cx="10597896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148E78B-AF76-5C41-821F-A44E9E980375}"/>
              </a:ext>
            </a:extLst>
          </p:cNvPr>
          <p:cNvCxnSpPr/>
          <p:nvPr/>
        </p:nvCxnSpPr>
        <p:spPr>
          <a:xfrm>
            <a:off x="432817" y="5605338"/>
            <a:ext cx="10597896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C315049-B747-F647-B867-E7FC5CBB5594}"/>
              </a:ext>
            </a:extLst>
          </p:cNvPr>
          <p:cNvCxnSpPr>
            <a:cxnSpLocks/>
          </p:cNvCxnSpPr>
          <p:nvPr/>
        </p:nvCxnSpPr>
        <p:spPr>
          <a:xfrm>
            <a:off x="3867912" y="2459736"/>
            <a:ext cx="0" cy="1819656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787054D0-C96B-9746-BB68-E2BB9943AA08}"/>
              </a:ext>
            </a:extLst>
          </p:cNvPr>
          <p:cNvSpPr txBox="1"/>
          <p:nvPr/>
        </p:nvSpPr>
        <p:spPr>
          <a:xfrm>
            <a:off x="3088585" y="3044999"/>
            <a:ext cx="1605391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sz="20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Oblivious Transfer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D2E8976-94D3-6D4D-BB1F-4905FA714BA3}"/>
              </a:ext>
            </a:extLst>
          </p:cNvPr>
          <p:cNvCxnSpPr>
            <a:cxnSpLocks/>
          </p:cNvCxnSpPr>
          <p:nvPr/>
        </p:nvCxnSpPr>
        <p:spPr>
          <a:xfrm>
            <a:off x="8306580" y="2459736"/>
            <a:ext cx="0" cy="1819656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5582152D-28CD-8348-B937-BCDDAF220907}"/>
              </a:ext>
            </a:extLst>
          </p:cNvPr>
          <p:cNvSpPr txBox="1"/>
          <p:nvPr/>
        </p:nvSpPr>
        <p:spPr>
          <a:xfrm>
            <a:off x="7498023" y="2891110"/>
            <a:ext cx="1605391" cy="101566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sz="20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Oblivious Linear Evaluation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945822-265C-D447-B055-C73E411291E0}"/>
              </a:ext>
            </a:extLst>
          </p:cNvPr>
          <p:cNvSpPr txBox="1"/>
          <p:nvPr/>
        </p:nvSpPr>
        <p:spPr>
          <a:xfrm>
            <a:off x="2280296" y="2333826"/>
            <a:ext cx="1183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E97E47"/>
                </a:solidFill>
                <a:latin typeface="Avenir Next LT Pro" panose="020B0504020202020204" pitchFamily="34" charset="77"/>
              </a:rPr>
              <a:t>Quantum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EBAA6C2-560B-F843-84FD-1E3695C1BA01}"/>
              </a:ext>
            </a:extLst>
          </p:cNvPr>
          <p:cNvSpPr txBox="1"/>
          <p:nvPr/>
        </p:nvSpPr>
        <p:spPr>
          <a:xfrm>
            <a:off x="6718964" y="2338933"/>
            <a:ext cx="1183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E97E47"/>
                </a:solidFill>
                <a:latin typeface="Avenir Next LT Pro" panose="020B0504020202020204" pitchFamily="34" charset="77"/>
              </a:rPr>
              <a:t>Quantum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B3AF52F-CFE7-FD48-BDDC-CAE9D6E42A4C}"/>
              </a:ext>
            </a:extLst>
          </p:cNvPr>
          <p:cNvSpPr txBox="1"/>
          <p:nvPr/>
        </p:nvSpPr>
        <p:spPr>
          <a:xfrm>
            <a:off x="4324404" y="2342495"/>
            <a:ext cx="910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5EA5C7"/>
                </a:solidFill>
                <a:latin typeface="Avenir Next LT Pro" panose="020B0504020202020204" pitchFamily="34" charset="77"/>
              </a:rPr>
              <a:t>Classic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52145A7-5078-E148-9E2A-7A0D6844B8DE}"/>
              </a:ext>
            </a:extLst>
          </p:cNvPr>
          <p:cNvSpPr txBox="1"/>
          <p:nvPr/>
        </p:nvSpPr>
        <p:spPr>
          <a:xfrm>
            <a:off x="8710858" y="2333825"/>
            <a:ext cx="910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5EA5C7"/>
                </a:solidFill>
                <a:latin typeface="Avenir Next LT Pro" panose="020B0504020202020204" pitchFamily="34" charset="77"/>
              </a:rPr>
              <a:t>Classic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AED80B-58A3-9348-BF75-5BD06E15B26B}"/>
              </a:ext>
            </a:extLst>
          </p:cNvPr>
          <p:cNvSpPr txBox="1"/>
          <p:nvPr/>
        </p:nvSpPr>
        <p:spPr>
          <a:xfrm>
            <a:off x="1676400" y="2844875"/>
            <a:ext cx="178722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600" dirty="0">
                <a:solidFill>
                  <a:srgbClr val="E97E47"/>
                </a:solidFill>
                <a:latin typeface="Avenir Next LT Pro" panose="020B0504020202020204" pitchFamily="34" charset="77"/>
              </a:rPr>
              <a:t>[BBCS’91] </a:t>
            </a:r>
          </a:p>
          <a:p>
            <a:r>
              <a:rPr lang="en-PT" sz="1600" dirty="0">
                <a:solidFill>
                  <a:srgbClr val="E97E47"/>
                </a:solidFill>
                <a:latin typeface="Avenir Next LT Pro" panose="020B0504020202020204" pitchFamily="34" charset="77"/>
              </a:rPr>
              <a:t>[FS’09]</a:t>
            </a:r>
          </a:p>
          <a:p>
            <a:r>
              <a:rPr lang="en-PT" sz="1600" dirty="0">
                <a:solidFill>
                  <a:srgbClr val="E97E47"/>
                </a:solidFill>
                <a:latin typeface="Avenir Next LT Pro" panose="020B0504020202020204" pitchFamily="34" charset="77"/>
              </a:rPr>
              <a:t>[DFS+05] [WST’08] …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5AB1CBA-190F-0B45-B416-37ABCF0974DC}"/>
              </a:ext>
            </a:extLst>
          </p:cNvPr>
          <p:cNvSpPr txBox="1"/>
          <p:nvPr/>
        </p:nvSpPr>
        <p:spPr>
          <a:xfrm>
            <a:off x="4533710" y="2840462"/>
            <a:ext cx="140304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[EGL’85] SimpleOT</a:t>
            </a:r>
          </a:p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…</a:t>
            </a:r>
            <a:endParaRPr lang="en-PT" dirty="0">
              <a:solidFill>
                <a:srgbClr val="5EA5C7"/>
              </a:solidFill>
              <a:latin typeface="Avenir Next LT Pro" panose="020B0504020202020204" pitchFamily="34" charset="77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1840A8C-9949-DC47-8BE0-87072F812FA7}"/>
              </a:ext>
            </a:extLst>
          </p:cNvPr>
          <p:cNvSpPr/>
          <p:nvPr/>
        </p:nvSpPr>
        <p:spPr>
          <a:xfrm>
            <a:off x="1756664" y="3968715"/>
            <a:ext cx="1080179" cy="310678"/>
          </a:xfrm>
          <a:prstGeom prst="rect">
            <a:avLst/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9CAB0F1-B2BF-9141-BAC7-6BF9404E6BF6}"/>
              </a:ext>
            </a:extLst>
          </p:cNvPr>
          <p:cNvSpPr txBox="1"/>
          <p:nvPr/>
        </p:nvSpPr>
        <p:spPr>
          <a:xfrm>
            <a:off x="4533710" y="3964191"/>
            <a:ext cx="14030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[YAV’22]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DD8EF44-39BF-334C-AA3C-1382F1B1AF0E}"/>
              </a:ext>
            </a:extLst>
          </p:cNvPr>
          <p:cNvSpPr txBox="1"/>
          <p:nvPr/>
        </p:nvSpPr>
        <p:spPr>
          <a:xfrm>
            <a:off x="3068471" y="3994871"/>
            <a:ext cx="1605391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sz="12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Review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E25F2308-6C5B-5544-8477-559BFC872F99}"/>
              </a:ext>
            </a:extLst>
          </p:cNvPr>
          <p:cNvSpPr/>
          <p:nvPr/>
        </p:nvSpPr>
        <p:spPr>
          <a:xfrm>
            <a:off x="6402534" y="3461065"/>
            <a:ext cx="1080179" cy="310678"/>
          </a:xfrm>
          <a:prstGeom prst="rect">
            <a:avLst/>
          </a:prstGeom>
          <a:solidFill>
            <a:schemeClr val="bg1"/>
          </a:solidFill>
          <a:ln>
            <a:solidFill>
              <a:srgbClr val="5E7E47"/>
            </a:solidFill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49" name="Bent Arrow 48">
            <a:extLst>
              <a:ext uri="{FF2B5EF4-FFF2-40B4-BE49-F238E27FC236}">
                <a16:creationId xmlns:a16="http://schemas.microsoft.com/office/drawing/2014/main" id="{4409365E-4B3F-A144-938E-1BABBD9CB0A2}"/>
              </a:ext>
            </a:extLst>
          </p:cNvPr>
          <p:cNvSpPr/>
          <p:nvPr/>
        </p:nvSpPr>
        <p:spPr>
          <a:xfrm rot="5400000">
            <a:off x="1947428" y="3775263"/>
            <a:ext cx="1979895" cy="358638"/>
          </a:xfrm>
          <a:prstGeom prst="bentArrow">
            <a:avLst>
              <a:gd name="adj1" fmla="val 25000"/>
              <a:gd name="adj2" fmla="val 37964"/>
              <a:gd name="adj3" fmla="val 50000"/>
              <a:gd name="adj4" fmla="val 43750"/>
            </a:avLst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D8BFCC7-9B46-7441-87EF-242B65333289}"/>
              </a:ext>
            </a:extLst>
          </p:cNvPr>
          <p:cNvSpPr txBox="1"/>
          <p:nvPr/>
        </p:nvSpPr>
        <p:spPr>
          <a:xfrm>
            <a:off x="447039" y="5900216"/>
            <a:ext cx="1605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2000" dirty="0">
                <a:latin typeface="Avenir Next LT Pro" panose="020B0504020202020204" pitchFamily="34" charset="77"/>
              </a:rPr>
              <a:t>Application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0A54BEA-6D8A-734D-9BB4-B99403E10DD8}"/>
              </a:ext>
            </a:extLst>
          </p:cNvPr>
          <p:cNvSpPr txBox="1"/>
          <p:nvPr/>
        </p:nvSpPr>
        <p:spPr>
          <a:xfrm>
            <a:off x="433833" y="3218527"/>
            <a:ext cx="1605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2000" dirty="0">
                <a:latin typeface="Avenir Next LT Pro" panose="020B0504020202020204" pitchFamily="34" charset="77"/>
              </a:rPr>
              <a:t>Primitive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8950610-34CD-5A40-A4B6-A6CFC0BD1EFB}"/>
              </a:ext>
            </a:extLst>
          </p:cNvPr>
          <p:cNvCxnSpPr>
            <a:cxnSpLocks/>
          </p:cNvCxnSpPr>
          <p:nvPr/>
        </p:nvCxnSpPr>
        <p:spPr>
          <a:xfrm>
            <a:off x="6096000" y="2459736"/>
            <a:ext cx="0" cy="401647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Down Arrow 52">
            <a:extLst>
              <a:ext uri="{FF2B5EF4-FFF2-40B4-BE49-F238E27FC236}">
                <a16:creationId xmlns:a16="http://schemas.microsoft.com/office/drawing/2014/main" id="{50D641D1-2142-1A43-A165-985ADCEFA66B}"/>
              </a:ext>
            </a:extLst>
          </p:cNvPr>
          <p:cNvSpPr/>
          <p:nvPr/>
        </p:nvSpPr>
        <p:spPr>
          <a:xfrm>
            <a:off x="2865001" y="5089212"/>
            <a:ext cx="256937" cy="932818"/>
          </a:xfrm>
          <a:prstGeom prst="downArrow">
            <a:avLst>
              <a:gd name="adj1" fmla="val 40801"/>
              <a:gd name="adj2" fmla="val 57267"/>
            </a:avLst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54" name="Bent Arrow 53">
            <a:extLst>
              <a:ext uri="{FF2B5EF4-FFF2-40B4-BE49-F238E27FC236}">
                <a16:creationId xmlns:a16="http://schemas.microsoft.com/office/drawing/2014/main" id="{8E85CBF3-A7B1-F445-87D1-A1E3DD3A5E20}"/>
              </a:ext>
            </a:extLst>
          </p:cNvPr>
          <p:cNvSpPr/>
          <p:nvPr/>
        </p:nvSpPr>
        <p:spPr>
          <a:xfrm rot="16200000" flipH="1">
            <a:off x="3840618" y="3898097"/>
            <a:ext cx="1734233" cy="358638"/>
          </a:xfrm>
          <a:prstGeom prst="bentArrow">
            <a:avLst>
              <a:gd name="adj1" fmla="val 25000"/>
              <a:gd name="adj2" fmla="val 37964"/>
              <a:gd name="adj3" fmla="val 50000"/>
              <a:gd name="adj4" fmla="val 43750"/>
            </a:avLst>
          </a:prstGeom>
          <a:solidFill>
            <a:srgbClr val="5EA5C7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55" name="Down Arrow 54">
            <a:extLst>
              <a:ext uri="{FF2B5EF4-FFF2-40B4-BE49-F238E27FC236}">
                <a16:creationId xmlns:a16="http://schemas.microsoft.com/office/drawing/2014/main" id="{C7C5B9DC-A531-3F44-A51C-395328235B47}"/>
              </a:ext>
            </a:extLst>
          </p:cNvPr>
          <p:cNvSpPr/>
          <p:nvPr/>
        </p:nvSpPr>
        <p:spPr>
          <a:xfrm>
            <a:off x="4546089" y="5082866"/>
            <a:ext cx="256937" cy="932818"/>
          </a:xfrm>
          <a:prstGeom prst="downArrow">
            <a:avLst>
              <a:gd name="adj1" fmla="val 40801"/>
              <a:gd name="adj2" fmla="val 57267"/>
            </a:avLst>
          </a:prstGeom>
          <a:solidFill>
            <a:srgbClr val="5EA5C7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3E64BD6-6325-EB42-8F94-374D1BE279E0}"/>
              </a:ext>
            </a:extLst>
          </p:cNvPr>
          <p:cNvSpPr txBox="1"/>
          <p:nvPr/>
        </p:nvSpPr>
        <p:spPr>
          <a:xfrm>
            <a:off x="9112560" y="2847424"/>
            <a:ext cx="14030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[NP’99] </a:t>
            </a:r>
          </a:p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TinyOLE</a:t>
            </a:r>
          </a:p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…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6E5487C-C0B3-7644-B61D-7A70DCAA9545}"/>
              </a:ext>
            </a:extLst>
          </p:cNvPr>
          <p:cNvSpPr txBox="1"/>
          <p:nvPr/>
        </p:nvSpPr>
        <p:spPr>
          <a:xfrm>
            <a:off x="9112560" y="4853083"/>
            <a:ext cx="14030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MASCOT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626303F-3D97-FC46-B780-B5853D578F47}"/>
              </a:ext>
            </a:extLst>
          </p:cNvPr>
          <p:cNvSpPr txBox="1"/>
          <p:nvPr/>
        </p:nvSpPr>
        <p:spPr>
          <a:xfrm>
            <a:off x="10605108" y="4789088"/>
            <a:ext cx="1169843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sz="12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OT reduction</a:t>
            </a:r>
          </a:p>
          <a:p>
            <a:pPr algn="ctr"/>
            <a:r>
              <a:rPr lang="en-GB" sz="12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i</a:t>
            </a:r>
            <a:r>
              <a:rPr lang="en-PT" sz="12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nto SPDZ</a:t>
            </a:r>
          </a:p>
        </p:txBody>
      </p:sp>
      <p:sp>
        <p:nvSpPr>
          <p:cNvPr id="59" name="Bent Arrow 58">
            <a:extLst>
              <a:ext uri="{FF2B5EF4-FFF2-40B4-BE49-F238E27FC236}">
                <a16:creationId xmlns:a16="http://schemas.microsoft.com/office/drawing/2014/main" id="{9443ABD8-D6BD-4D41-ABD7-7CB0DF03E834}"/>
              </a:ext>
            </a:extLst>
          </p:cNvPr>
          <p:cNvSpPr/>
          <p:nvPr/>
        </p:nvSpPr>
        <p:spPr>
          <a:xfrm rot="5400000">
            <a:off x="7048321" y="2097439"/>
            <a:ext cx="1663331" cy="3868183"/>
          </a:xfrm>
          <a:prstGeom prst="bentArrow">
            <a:avLst>
              <a:gd name="adj1" fmla="val 4379"/>
              <a:gd name="adj2" fmla="val 6956"/>
              <a:gd name="adj3" fmla="val 9919"/>
              <a:gd name="adj4" fmla="val 43750"/>
            </a:avLst>
          </a:prstGeom>
          <a:solidFill>
            <a:srgbClr val="5EA5C7"/>
          </a:solidFill>
          <a:ln>
            <a:solidFill>
              <a:srgbClr val="5EA5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61" name="Bent Arrow 60">
            <a:extLst>
              <a:ext uri="{FF2B5EF4-FFF2-40B4-BE49-F238E27FC236}">
                <a16:creationId xmlns:a16="http://schemas.microsoft.com/office/drawing/2014/main" id="{D79717E3-A203-1F44-B9A4-CA3B8C05DC74}"/>
              </a:ext>
            </a:extLst>
          </p:cNvPr>
          <p:cNvSpPr/>
          <p:nvPr/>
        </p:nvSpPr>
        <p:spPr>
          <a:xfrm rot="5400000">
            <a:off x="5687914" y="362082"/>
            <a:ext cx="1902894" cy="7099337"/>
          </a:xfrm>
          <a:prstGeom prst="bentArrow">
            <a:avLst>
              <a:gd name="adj1" fmla="val 4138"/>
              <a:gd name="adj2" fmla="val 6966"/>
              <a:gd name="adj3" fmla="val 9007"/>
              <a:gd name="adj4" fmla="val 43750"/>
            </a:avLst>
          </a:prstGeom>
          <a:solidFill>
            <a:schemeClr val="bg1"/>
          </a:solidFill>
          <a:ln>
            <a:solidFill>
              <a:srgbClr val="5E7E47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63" name="Down Arrow 62">
            <a:extLst>
              <a:ext uri="{FF2B5EF4-FFF2-40B4-BE49-F238E27FC236}">
                <a16:creationId xmlns:a16="http://schemas.microsoft.com/office/drawing/2014/main" id="{804CDE40-3BA8-A143-9702-349EA839C163}"/>
              </a:ext>
            </a:extLst>
          </p:cNvPr>
          <p:cNvSpPr/>
          <p:nvPr/>
        </p:nvSpPr>
        <p:spPr>
          <a:xfrm>
            <a:off x="9584733" y="5191637"/>
            <a:ext cx="229345" cy="828123"/>
          </a:xfrm>
          <a:prstGeom prst="downArrow">
            <a:avLst>
              <a:gd name="adj1" fmla="val 40801"/>
              <a:gd name="adj2" fmla="val 57267"/>
            </a:avLst>
          </a:prstGeom>
          <a:solidFill>
            <a:srgbClr val="5EA5C7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65" name="Down Arrow 64">
            <a:extLst>
              <a:ext uri="{FF2B5EF4-FFF2-40B4-BE49-F238E27FC236}">
                <a16:creationId xmlns:a16="http://schemas.microsoft.com/office/drawing/2014/main" id="{7B089E6B-E820-B345-AD25-EA192BA375D0}"/>
              </a:ext>
            </a:extLst>
          </p:cNvPr>
          <p:cNvSpPr/>
          <p:nvPr/>
        </p:nvSpPr>
        <p:spPr>
          <a:xfrm>
            <a:off x="9946078" y="5185844"/>
            <a:ext cx="256937" cy="828119"/>
          </a:xfrm>
          <a:prstGeom prst="downArrow">
            <a:avLst>
              <a:gd name="adj1" fmla="val 40801"/>
              <a:gd name="adj2" fmla="val 57267"/>
            </a:avLst>
          </a:prstGeom>
          <a:solidFill>
            <a:schemeClr val="bg1"/>
          </a:solidFill>
          <a:ln>
            <a:solidFill>
              <a:srgbClr val="5E7E47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F65C35-F0AB-5544-93B4-FEF97CBFEDE0}"/>
              </a:ext>
            </a:extLst>
          </p:cNvPr>
          <p:cNvSpPr txBox="1"/>
          <p:nvPr/>
        </p:nvSpPr>
        <p:spPr>
          <a:xfrm>
            <a:off x="1736847" y="3949499"/>
            <a:ext cx="10050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[</a:t>
            </a:r>
            <a:r>
              <a:rPr lang="en-PT" sz="1600" b="1" dirty="0">
                <a:solidFill>
                  <a:schemeClr val="bg1"/>
                </a:solidFill>
                <a:latin typeface="Avenir Next LT Pro" panose="020B0504020202020204" pitchFamily="34" charset="77"/>
              </a:rPr>
              <a:t>S</a:t>
            </a:r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PM’22]</a:t>
            </a:r>
          </a:p>
        </p:txBody>
      </p:sp>
      <p:sp>
        <p:nvSpPr>
          <p:cNvPr id="46" name="Circular Arrow 45">
            <a:extLst>
              <a:ext uri="{FF2B5EF4-FFF2-40B4-BE49-F238E27FC236}">
                <a16:creationId xmlns:a16="http://schemas.microsoft.com/office/drawing/2014/main" id="{62132586-5BC8-4F48-BBB5-892DB06330CC}"/>
              </a:ext>
            </a:extLst>
          </p:cNvPr>
          <p:cNvSpPr/>
          <p:nvPr/>
        </p:nvSpPr>
        <p:spPr>
          <a:xfrm>
            <a:off x="2992591" y="1475855"/>
            <a:ext cx="1787226" cy="1726156"/>
          </a:xfrm>
          <a:prstGeom prst="circularArrow">
            <a:avLst>
              <a:gd name="adj1" fmla="val 6535"/>
              <a:gd name="adj2" fmla="val 1034925"/>
              <a:gd name="adj3" fmla="val 20457680"/>
              <a:gd name="adj4" fmla="val 10800000"/>
              <a:gd name="adj5" fmla="val 12500"/>
            </a:avLst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8F064C8-C6B9-C24F-8015-267C376A3349}"/>
              </a:ext>
            </a:extLst>
          </p:cNvPr>
          <p:cNvSpPr txBox="1"/>
          <p:nvPr/>
        </p:nvSpPr>
        <p:spPr>
          <a:xfrm>
            <a:off x="3423719" y="1894635"/>
            <a:ext cx="8883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sz="1600" b="1" dirty="0">
                <a:solidFill>
                  <a:srgbClr val="5E7E47"/>
                </a:solidFill>
                <a:latin typeface="Avenir Next LT Pro" panose="020B0504020202020204" pitchFamily="34" charset="77"/>
              </a:rPr>
              <a:t>S</a:t>
            </a:r>
            <a:r>
              <a:rPr lang="en-PT" sz="1600" dirty="0">
                <a:solidFill>
                  <a:srgbClr val="5E7E47"/>
                </a:solidFill>
                <a:latin typeface="Avenir Next LT Pro" panose="020B0504020202020204" pitchFamily="34" charset="77"/>
              </a:rPr>
              <a:t>PM’21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4BA57FB-783E-B240-A2A3-4EE9684DEC30}"/>
              </a:ext>
            </a:extLst>
          </p:cNvPr>
          <p:cNvSpPr txBox="1"/>
          <p:nvPr/>
        </p:nvSpPr>
        <p:spPr>
          <a:xfrm>
            <a:off x="3010737" y="3692976"/>
            <a:ext cx="9916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sz="1600" dirty="0">
                <a:solidFill>
                  <a:srgbClr val="5E7E47"/>
                </a:solidFill>
                <a:latin typeface="Avenir Next LT Pro" panose="020B0504020202020204" pitchFamily="34" charset="77"/>
              </a:rPr>
              <a:t>O</a:t>
            </a:r>
            <a:r>
              <a:rPr lang="en-GB" sz="1600" dirty="0">
                <a:solidFill>
                  <a:srgbClr val="5E7E47"/>
                </a:solidFill>
                <a:latin typeface="Avenir Next LT Pro" panose="020B0504020202020204" pitchFamily="34" charset="77"/>
              </a:rPr>
              <a:t>T</a:t>
            </a:r>
            <a:r>
              <a:rPr lang="en-PT" sz="1600" dirty="0">
                <a:solidFill>
                  <a:srgbClr val="5E7E47"/>
                </a:solidFill>
                <a:latin typeface="Avenir Next LT Pro" panose="020B0504020202020204" pitchFamily="34" charset="77"/>
              </a:rPr>
              <a:t>Keys*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A4359BE5-8DAE-7348-B67C-627255AB7A26}"/>
              </a:ext>
            </a:extLst>
          </p:cNvPr>
          <p:cNvSpPr/>
          <p:nvPr/>
        </p:nvSpPr>
        <p:spPr>
          <a:xfrm>
            <a:off x="2449209" y="6446478"/>
            <a:ext cx="1080179" cy="310678"/>
          </a:xfrm>
          <a:prstGeom prst="rect">
            <a:avLst/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01CDA73-341B-694B-AAA3-F00C160250A7}"/>
              </a:ext>
            </a:extLst>
          </p:cNvPr>
          <p:cNvSpPr txBox="1"/>
          <p:nvPr/>
        </p:nvSpPr>
        <p:spPr>
          <a:xfrm>
            <a:off x="2409567" y="6427262"/>
            <a:ext cx="11594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[</a:t>
            </a:r>
            <a:r>
              <a:rPr lang="en-PT" sz="1600" b="1" dirty="0">
                <a:solidFill>
                  <a:schemeClr val="bg1"/>
                </a:solidFill>
                <a:latin typeface="Avenir Next LT Pro" panose="020B0504020202020204" pitchFamily="34" charset="77"/>
              </a:rPr>
              <a:t>S</a:t>
            </a:r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CPM’22]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287EA991-DF19-3A4C-9985-A8FDEED86565}"/>
              </a:ext>
            </a:extLst>
          </p:cNvPr>
          <p:cNvSpPr/>
          <p:nvPr/>
        </p:nvSpPr>
        <p:spPr>
          <a:xfrm>
            <a:off x="2452502" y="6075060"/>
            <a:ext cx="1080179" cy="310678"/>
          </a:xfrm>
          <a:prstGeom prst="rect">
            <a:avLst/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04C73CE4-FFEF-804D-BD9E-377640D37358}"/>
              </a:ext>
            </a:extLst>
          </p:cNvPr>
          <p:cNvSpPr txBox="1"/>
          <p:nvPr/>
        </p:nvSpPr>
        <p:spPr>
          <a:xfrm>
            <a:off x="2412860" y="6055844"/>
            <a:ext cx="11594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[</a:t>
            </a:r>
            <a:r>
              <a:rPr lang="en-PT" sz="1600" b="1" dirty="0">
                <a:solidFill>
                  <a:schemeClr val="bg1"/>
                </a:solidFill>
                <a:latin typeface="Avenir Next LT Pro" panose="020B0504020202020204" pitchFamily="34" charset="77"/>
              </a:rPr>
              <a:t>S</a:t>
            </a:r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CPM’21]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1B5C21D-8D19-1C4B-AF6B-B1D06CE90CA6}"/>
              </a:ext>
            </a:extLst>
          </p:cNvPr>
          <p:cNvSpPr txBox="1"/>
          <p:nvPr/>
        </p:nvSpPr>
        <p:spPr>
          <a:xfrm>
            <a:off x="4669594" y="3692324"/>
            <a:ext cx="9046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libscapi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443D6FE6-3D11-224E-8AFA-0FE9197386CB}"/>
              </a:ext>
            </a:extLst>
          </p:cNvPr>
          <p:cNvSpPr txBox="1"/>
          <p:nvPr/>
        </p:nvSpPr>
        <p:spPr>
          <a:xfrm>
            <a:off x="8548325" y="3891047"/>
            <a:ext cx="1118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MP-SPDZ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F02CA908-21FF-3D42-9C45-F77F53AF841B}"/>
              </a:ext>
            </a:extLst>
          </p:cNvPr>
          <p:cNvSpPr txBox="1"/>
          <p:nvPr/>
        </p:nvSpPr>
        <p:spPr>
          <a:xfrm>
            <a:off x="6138965" y="6515456"/>
            <a:ext cx="19509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sz="1200" dirty="0">
                <a:solidFill>
                  <a:srgbClr val="5E7E47"/>
                </a:solidFill>
                <a:latin typeface="Avenir Next LT Pro" panose="020B0504020202020204" pitchFamily="34" charset="77"/>
              </a:rPr>
              <a:t>* github.com/manel1874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71670B62-6EC0-9149-B5D6-D5D7339D65F2}"/>
              </a:ext>
            </a:extLst>
          </p:cNvPr>
          <p:cNvSpPr txBox="1"/>
          <p:nvPr/>
        </p:nvSpPr>
        <p:spPr>
          <a:xfrm>
            <a:off x="4324404" y="6041921"/>
            <a:ext cx="17286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Secure auctions</a:t>
            </a:r>
          </a:p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Secure voting</a:t>
            </a:r>
          </a:p>
        </p:txBody>
      </p:sp>
    </p:spTree>
    <p:extLst>
      <p:ext uri="{BB962C8B-B14F-4D97-AF65-F5344CB8AC3E}">
        <p14:creationId xmlns:p14="http://schemas.microsoft.com/office/powerpoint/2010/main" val="404758234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Outcomes</a:t>
            </a:r>
          </a:p>
        </p:txBody>
      </p:sp>
      <p:pic>
        <p:nvPicPr>
          <p:cNvPr id="9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CE03CE94-B9D3-1E45-9515-DA7C134442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8BEAC99-8595-7E41-B721-EE11893C1F50}"/>
              </a:ext>
            </a:extLst>
          </p:cNvPr>
          <p:cNvSpPr txBox="1"/>
          <p:nvPr/>
        </p:nvSpPr>
        <p:spPr>
          <a:xfrm>
            <a:off x="5461000" y="1690688"/>
            <a:ext cx="127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2800" dirty="0">
                <a:latin typeface="Avenir Next LT Pro" panose="020B0504020202020204" pitchFamily="34" charset="77"/>
              </a:rPr>
              <a:t>SMC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98D7D61-6796-4D45-8E8D-09B9DA055F8F}"/>
              </a:ext>
            </a:extLst>
          </p:cNvPr>
          <p:cNvGrpSpPr/>
          <p:nvPr/>
        </p:nvGrpSpPr>
        <p:grpSpPr>
          <a:xfrm>
            <a:off x="3423854" y="4544502"/>
            <a:ext cx="932820" cy="932820"/>
            <a:chOff x="2955279" y="2965308"/>
            <a:chExt cx="1872000" cy="1872000"/>
          </a:xfrm>
        </p:grpSpPr>
        <p:pic>
          <p:nvPicPr>
            <p:cNvPr id="12" name="Picture 11" descr="Diagram, schematic&#10;&#10;Description automatically generated">
              <a:extLst>
                <a:ext uri="{FF2B5EF4-FFF2-40B4-BE49-F238E27FC236}">
                  <a16:creationId xmlns:a16="http://schemas.microsoft.com/office/drawing/2014/main" id="{78AC0627-7E7E-114C-86E9-440F5CC0CD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62207" y="3446516"/>
              <a:ext cx="1605392" cy="945742"/>
            </a:xfrm>
            <a:prstGeom prst="rect">
              <a:avLst/>
            </a:prstGeom>
          </p:spPr>
        </p:pic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283B13A-C503-8F46-BFC2-AA36C1C07853}"/>
                </a:ext>
              </a:extLst>
            </p:cNvPr>
            <p:cNvSpPr/>
            <p:nvPr/>
          </p:nvSpPr>
          <p:spPr>
            <a:xfrm>
              <a:off x="2955279" y="2965308"/>
              <a:ext cx="1872000" cy="1872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BAF6A0F-8A11-3A4E-BA23-D1CBDDBB3BD2}"/>
              </a:ext>
            </a:extLst>
          </p:cNvPr>
          <p:cNvGrpSpPr/>
          <p:nvPr/>
        </p:nvGrpSpPr>
        <p:grpSpPr>
          <a:xfrm>
            <a:off x="7833292" y="4544502"/>
            <a:ext cx="932820" cy="932820"/>
            <a:chOff x="7364721" y="2983387"/>
            <a:chExt cx="1872000" cy="1872000"/>
          </a:xfrm>
        </p:grpSpPr>
        <p:pic>
          <p:nvPicPr>
            <p:cNvPr id="6" name="Picture 5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08428C13-52EC-7A4E-83F4-CB5EA2A3240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782235" y="3429000"/>
              <a:ext cx="1036971" cy="944616"/>
            </a:xfrm>
            <a:prstGeom prst="rect">
              <a:avLst/>
            </a:prstGeom>
          </p:spPr>
        </p:pic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00F1FE80-DC51-0F48-B472-069DFE925199}"/>
                </a:ext>
              </a:extLst>
            </p:cNvPr>
            <p:cNvSpPr/>
            <p:nvPr/>
          </p:nvSpPr>
          <p:spPr>
            <a:xfrm>
              <a:off x="7364721" y="2983387"/>
              <a:ext cx="1872000" cy="1872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8B70DD96-29D5-B54D-8669-5DEE059C5856}"/>
              </a:ext>
            </a:extLst>
          </p:cNvPr>
          <p:cNvSpPr txBox="1"/>
          <p:nvPr/>
        </p:nvSpPr>
        <p:spPr>
          <a:xfrm>
            <a:off x="432817" y="4820374"/>
            <a:ext cx="1605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2000" dirty="0">
                <a:latin typeface="Avenir Next LT Pro" panose="020B0504020202020204" pitchFamily="34" charset="77"/>
              </a:rPr>
              <a:t>Circuit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DBE273B-98A9-7E45-A5B2-3B7B14C715B0}"/>
              </a:ext>
            </a:extLst>
          </p:cNvPr>
          <p:cNvCxnSpPr/>
          <p:nvPr/>
        </p:nvCxnSpPr>
        <p:spPr>
          <a:xfrm>
            <a:off x="447039" y="4416552"/>
            <a:ext cx="10597896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148E78B-AF76-5C41-821F-A44E9E980375}"/>
              </a:ext>
            </a:extLst>
          </p:cNvPr>
          <p:cNvCxnSpPr/>
          <p:nvPr/>
        </p:nvCxnSpPr>
        <p:spPr>
          <a:xfrm>
            <a:off x="432817" y="5605338"/>
            <a:ext cx="10597896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C315049-B747-F647-B867-E7FC5CBB5594}"/>
              </a:ext>
            </a:extLst>
          </p:cNvPr>
          <p:cNvCxnSpPr>
            <a:cxnSpLocks/>
          </p:cNvCxnSpPr>
          <p:nvPr/>
        </p:nvCxnSpPr>
        <p:spPr>
          <a:xfrm>
            <a:off x="3867912" y="2459736"/>
            <a:ext cx="0" cy="1819656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787054D0-C96B-9746-BB68-E2BB9943AA08}"/>
              </a:ext>
            </a:extLst>
          </p:cNvPr>
          <p:cNvSpPr txBox="1"/>
          <p:nvPr/>
        </p:nvSpPr>
        <p:spPr>
          <a:xfrm>
            <a:off x="3088585" y="3044999"/>
            <a:ext cx="1605391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sz="20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Oblivious Transfer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D2E8976-94D3-6D4D-BB1F-4905FA714BA3}"/>
              </a:ext>
            </a:extLst>
          </p:cNvPr>
          <p:cNvCxnSpPr>
            <a:cxnSpLocks/>
          </p:cNvCxnSpPr>
          <p:nvPr/>
        </p:nvCxnSpPr>
        <p:spPr>
          <a:xfrm>
            <a:off x="8306580" y="2459736"/>
            <a:ext cx="0" cy="1819656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5582152D-28CD-8348-B937-BCDDAF220907}"/>
              </a:ext>
            </a:extLst>
          </p:cNvPr>
          <p:cNvSpPr txBox="1"/>
          <p:nvPr/>
        </p:nvSpPr>
        <p:spPr>
          <a:xfrm>
            <a:off x="7498023" y="2891110"/>
            <a:ext cx="1605391" cy="101566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sz="20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Oblivious Linear Evaluation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945822-265C-D447-B055-C73E411291E0}"/>
              </a:ext>
            </a:extLst>
          </p:cNvPr>
          <p:cNvSpPr txBox="1"/>
          <p:nvPr/>
        </p:nvSpPr>
        <p:spPr>
          <a:xfrm>
            <a:off x="2280296" y="2333826"/>
            <a:ext cx="1183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E97E47"/>
                </a:solidFill>
                <a:latin typeface="Avenir Next LT Pro" panose="020B0504020202020204" pitchFamily="34" charset="77"/>
              </a:rPr>
              <a:t>Quantum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EBAA6C2-560B-F843-84FD-1E3695C1BA01}"/>
              </a:ext>
            </a:extLst>
          </p:cNvPr>
          <p:cNvSpPr txBox="1"/>
          <p:nvPr/>
        </p:nvSpPr>
        <p:spPr>
          <a:xfrm>
            <a:off x="6718964" y="2338933"/>
            <a:ext cx="1183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E97E47"/>
                </a:solidFill>
                <a:latin typeface="Avenir Next LT Pro" panose="020B0504020202020204" pitchFamily="34" charset="77"/>
              </a:rPr>
              <a:t>Quantum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B3AF52F-CFE7-FD48-BDDC-CAE9D6E42A4C}"/>
              </a:ext>
            </a:extLst>
          </p:cNvPr>
          <p:cNvSpPr txBox="1"/>
          <p:nvPr/>
        </p:nvSpPr>
        <p:spPr>
          <a:xfrm>
            <a:off x="4324404" y="2342495"/>
            <a:ext cx="910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5EA5C7"/>
                </a:solidFill>
                <a:latin typeface="Avenir Next LT Pro" panose="020B0504020202020204" pitchFamily="34" charset="77"/>
              </a:rPr>
              <a:t>Classic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52145A7-5078-E148-9E2A-7A0D6844B8DE}"/>
              </a:ext>
            </a:extLst>
          </p:cNvPr>
          <p:cNvSpPr txBox="1"/>
          <p:nvPr/>
        </p:nvSpPr>
        <p:spPr>
          <a:xfrm>
            <a:off x="8710858" y="2333825"/>
            <a:ext cx="910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5EA5C7"/>
                </a:solidFill>
                <a:latin typeface="Avenir Next LT Pro" panose="020B0504020202020204" pitchFamily="34" charset="77"/>
              </a:rPr>
              <a:t>Classic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AED80B-58A3-9348-BF75-5BD06E15B26B}"/>
              </a:ext>
            </a:extLst>
          </p:cNvPr>
          <p:cNvSpPr txBox="1"/>
          <p:nvPr/>
        </p:nvSpPr>
        <p:spPr>
          <a:xfrm>
            <a:off x="1676400" y="2844875"/>
            <a:ext cx="178722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600" dirty="0">
                <a:solidFill>
                  <a:srgbClr val="E97E47"/>
                </a:solidFill>
                <a:latin typeface="Avenir Next LT Pro" panose="020B0504020202020204" pitchFamily="34" charset="77"/>
              </a:rPr>
              <a:t>[BBCS’91] </a:t>
            </a:r>
          </a:p>
          <a:p>
            <a:r>
              <a:rPr lang="en-PT" sz="1600" dirty="0">
                <a:solidFill>
                  <a:srgbClr val="E97E47"/>
                </a:solidFill>
                <a:latin typeface="Avenir Next LT Pro" panose="020B0504020202020204" pitchFamily="34" charset="77"/>
              </a:rPr>
              <a:t>[FS’09]</a:t>
            </a:r>
          </a:p>
          <a:p>
            <a:r>
              <a:rPr lang="en-PT" sz="1600" dirty="0">
                <a:solidFill>
                  <a:srgbClr val="E97E47"/>
                </a:solidFill>
                <a:latin typeface="Avenir Next LT Pro" panose="020B0504020202020204" pitchFamily="34" charset="77"/>
              </a:rPr>
              <a:t>[DFS+05] [WST’08] …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5AB1CBA-190F-0B45-B416-37ABCF0974DC}"/>
              </a:ext>
            </a:extLst>
          </p:cNvPr>
          <p:cNvSpPr txBox="1"/>
          <p:nvPr/>
        </p:nvSpPr>
        <p:spPr>
          <a:xfrm>
            <a:off x="4533710" y="2840462"/>
            <a:ext cx="140304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[EGL’85] SimpleOT</a:t>
            </a:r>
          </a:p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…</a:t>
            </a:r>
            <a:endParaRPr lang="en-PT" dirty="0">
              <a:solidFill>
                <a:srgbClr val="5EA5C7"/>
              </a:solidFill>
              <a:latin typeface="Avenir Next LT Pro" panose="020B0504020202020204" pitchFamily="34" charset="77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1840A8C-9949-DC47-8BE0-87072F812FA7}"/>
              </a:ext>
            </a:extLst>
          </p:cNvPr>
          <p:cNvSpPr/>
          <p:nvPr/>
        </p:nvSpPr>
        <p:spPr>
          <a:xfrm>
            <a:off x="1756664" y="3968715"/>
            <a:ext cx="1080179" cy="310678"/>
          </a:xfrm>
          <a:prstGeom prst="rect">
            <a:avLst/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9CAB0F1-B2BF-9141-BAC7-6BF9404E6BF6}"/>
              </a:ext>
            </a:extLst>
          </p:cNvPr>
          <p:cNvSpPr txBox="1"/>
          <p:nvPr/>
        </p:nvSpPr>
        <p:spPr>
          <a:xfrm>
            <a:off x="4533710" y="3964191"/>
            <a:ext cx="14030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[YAV’22]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DD8EF44-39BF-334C-AA3C-1382F1B1AF0E}"/>
              </a:ext>
            </a:extLst>
          </p:cNvPr>
          <p:cNvSpPr txBox="1"/>
          <p:nvPr/>
        </p:nvSpPr>
        <p:spPr>
          <a:xfrm>
            <a:off x="3068471" y="3994871"/>
            <a:ext cx="1605391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sz="12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Review</a:t>
            </a:r>
          </a:p>
        </p:txBody>
      </p:sp>
      <p:sp>
        <p:nvSpPr>
          <p:cNvPr id="49" name="Bent Arrow 48">
            <a:extLst>
              <a:ext uri="{FF2B5EF4-FFF2-40B4-BE49-F238E27FC236}">
                <a16:creationId xmlns:a16="http://schemas.microsoft.com/office/drawing/2014/main" id="{4409365E-4B3F-A144-938E-1BABBD9CB0A2}"/>
              </a:ext>
            </a:extLst>
          </p:cNvPr>
          <p:cNvSpPr/>
          <p:nvPr/>
        </p:nvSpPr>
        <p:spPr>
          <a:xfrm rot="5400000">
            <a:off x="1947428" y="3775263"/>
            <a:ext cx="1979895" cy="358638"/>
          </a:xfrm>
          <a:prstGeom prst="bentArrow">
            <a:avLst>
              <a:gd name="adj1" fmla="val 25000"/>
              <a:gd name="adj2" fmla="val 37964"/>
              <a:gd name="adj3" fmla="val 50000"/>
              <a:gd name="adj4" fmla="val 43750"/>
            </a:avLst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D8BFCC7-9B46-7441-87EF-242B65333289}"/>
              </a:ext>
            </a:extLst>
          </p:cNvPr>
          <p:cNvSpPr txBox="1"/>
          <p:nvPr/>
        </p:nvSpPr>
        <p:spPr>
          <a:xfrm>
            <a:off x="447039" y="5900216"/>
            <a:ext cx="1605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2000" dirty="0">
                <a:latin typeface="Avenir Next LT Pro" panose="020B0504020202020204" pitchFamily="34" charset="77"/>
              </a:rPr>
              <a:t>Application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0A54BEA-6D8A-734D-9BB4-B99403E10DD8}"/>
              </a:ext>
            </a:extLst>
          </p:cNvPr>
          <p:cNvSpPr txBox="1"/>
          <p:nvPr/>
        </p:nvSpPr>
        <p:spPr>
          <a:xfrm>
            <a:off x="433833" y="3218527"/>
            <a:ext cx="1605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2000" dirty="0">
                <a:latin typeface="Avenir Next LT Pro" panose="020B0504020202020204" pitchFamily="34" charset="77"/>
              </a:rPr>
              <a:t>Primitive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8950610-34CD-5A40-A4B6-A6CFC0BD1EFB}"/>
              </a:ext>
            </a:extLst>
          </p:cNvPr>
          <p:cNvCxnSpPr>
            <a:cxnSpLocks/>
          </p:cNvCxnSpPr>
          <p:nvPr/>
        </p:nvCxnSpPr>
        <p:spPr>
          <a:xfrm>
            <a:off x="6096000" y="2459736"/>
            <a:ext cx="0" cy="401647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Down Arrow 52">
            <a:extLst>
              <a:ext uri="{FF2B5EF4-FFF2-40B4-BE49-F238E27FC236}">
                <a16:creationId xmlns:a16="http://schemas.microsoft.com/office/drawing/2014/main" id="{50D641D1-2142-1A43-A165-985ADCEFA66B}"/>
              </a:ext>
            </a:extLst>
          </p:cNvPr>
          <p:cNvSpPr/>
          <p:nvPr/>
        </p:nvSpPr>
        <p:spPr>
          <a:xfrm>
            <a:off x="2865001" y="5089212"/>
            <a:ext cx="256937" cy="932818"/>
          </a:xfrm>
          <a:prstGeom prst="downArrow">
            <a:avLst>
              <a:gd name="adj1" fmla="val 40801"/>
              <a:gd name="adj2" fmla="val 57267"/>
            </a:avLst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54" name="Bent Arrow 53">
            <a:extLst>
              <a:ext uri="{FF2B5EF4-FFF2-40B4-BE49-F238E27FC236}">
                <a16:creationId xmlns:a16="http://schemas.microsoft.com/office/drawing/2014/main" id="{8E85CBF3-A7B1-F445-87D1-A1E3DD3A5E20}"/>
              </a:ext>
            </a:extLst>
          </p:cNvPr>
          <p:cNvSpPr/>
          <p:nvPr/>
        </p:nvSpPr>
        <p:spPr>
          <a:xfrm rot="16200000" flipH="1">
            <a:off x="3840618" y="3898097"/>
            <a:ext cx="1734233" cy="358638"/>
          </a:xfrm>
          <a:prstGeom prst="bentArrow">
            <a:avLst>
              <a:gd name="adj1" fmla="val 25000"/>
              <a:gd name="adj2" fmla="val 37964"/>
              <a:gd name="adj3" fmla="val 50000"/>
              <a:gd name="adj4" fmla="val 43750"/>
            </a:avLst>
          </a:prstGeom>
          <a:solidFill>
            <a:srgbClr val="5EA5C7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55" name="Down Arrow 54">
            <a:extLst>
              <a:ext uri="{FF2B5EF4-FFF2-40B4-BE49-F238E27FC236}">
                <a16:creationId xmlns:a16="http://schemas.microsoft.com/office/drawing/2014/main" id="{C7C5B9DC-A531-3F44-A51C-395328235B47}"/>
              </a:ext>
            </a:extLst>
          </p:cNvPr>
          <p:cNvSpPr/>
          <p:nvPr/>
        </p:nvSpPr>
        <p:spPr>
          <a:xfrm>
            <a:off x="4546089" y="5082866"/>
            <a:ext cx="256937" cy="932818"/>
          </a:xfrm>
          <a:prstGeom prst="downArrow">
            <a:avLst>
              <a:gd name="adj1" fmla="val 40801"/>
              <a:gd name="adj2" fmla="val 57267"/>
            </a:avLst>
          </a:prstGeom>
          <a:solidFill>
            <a:srgbClr val="5EA5C7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3E64BD6-6325-EB42-8F94-374D1BE279E0}"/>
              </a:ext>
            </a:extLst>
          </p:cNvPr>
          <p:cNvSpPr txBox="1"/>
          <p:nvPr/>
        </p:nvSpPr>
        <p:spPr>
          <a:xfrm>
            <a:off x="9112560" y="2847424"/>
            <a:ext cx="14030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[NP’99] </a:t>
            </a:r>
          </a:p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TinyOLE</a:t>
            </a:r>
          </a:p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…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6E5487C-C0B3-7644-B61D-7A70DCAA9545}"/>
              </a:ext>
            </a:extLst>
          </p:cNvPr>
          <p:cNvSpPr txBox="1"/>
          <p:nvPr/>
        </p:nvSpPr>
        <p:spPr>
          <a:xfrm>
            <a:off x="9112560" y="4853083"/>
            <a:ext cx="14030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MASCOT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626303F-3D97-FC46-B780-B5853D578F47}"/>
              </a:ext>
            </a:extLst>
          </p:cNvPr>
          <p:cNvSpPr txBox="1"/>
          <p:nvPr/>
        </p:nvSpPr>
        <p:spPr>
          <a:xfrm>
            <a:off x="10605108" y="4789088"/>
            <a:ext cx="1169843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sz="12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OT reduction</a:t>
            </a:r>
          </a:p>
          <a:p>
            <a:pPr algn="ctr"/>
            <a:r>
              <a:rPr lang="en-GB" sz="12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i</a:t>
            </a:r>
            <a:r>
              <a:rPr lang="en-PT" sz="12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nto SPDZ</a:t>
            </a:r>
          </a:p>
        </p:txBody>
      </p:sp>
      <p:sp>
        <p:nvSpPr>
          <p:cNvPr id="59" name="Bent Arrow 58">
            <a:extLst>
              <a:ext uri="{FF2B5EF4-FFF2-40B4-BE49-F238E27FC236}">
                <a16:creationId xmlns:a16="http://schemas.microsoft.com/office/drawing/2014/main" id="{9443ABD8-D6BD-4D41-ABD7-7CB0DF03E834}"/>
              </a:ext>
            </a:extLst>
          </p:cNvPr>
          <p:cNvSpPr/>
          <p:nvPr/>
        </p:nvSpPr>
        <p:spPr>
          <a:xfrm rot="5400000">
            <a:off x="7048321" y="2097439"/>
            <a:ext cx="1663331" cy="3868183"/>
          </a:xfrm>
          <a:prstGeom prst="bentArrow">
            <a:avLst>
              <a:gd name="adj1" fmla="val 4379"/>
              <a:gd name="adj2" fmla="val 6956"/>
              <a:gd name="adj3" fmla="val 9919"/>
              <a:gd name="adj4" fmla="val 43750"/>
            </a:avLst>
          </a:prstGeom>
          <a:solidFill>
            <a:srgbClr val="5EA5C7"/>
          </a:solidFill>
          <a:ln>
            <a:solidFill>
              <a:srgbClr val="5EA5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61" name="Bent Arrow 60">
            <a:extLst>
              <a:ext uri="{FF2B5EF4-FFF2-40B4-BE49-F238E27FC236}">
                <a16:creationId xmlns:a16="http://schemas.microsoft.com/office/drawing/2014/main" id="{D79717E3-A203-1F44-B9A4-CA3B8C05DC74}"/>
              </a:ext>
            </a:extLst>
          </p:cNvPr>
          <p:cNvSpPr/>
          <p:nvPr/>
        </p:nvSpPr>
        <p:spPr>
          <a:xfrm rot="5400000">
            <a:off x="5687914" y="362082"/>
            <a:ext cx="1902894" cy="7099337"/>
          </a:xfrm>
          <a:prstGeom prst="bentArrow">
            <a:avLst>
              <a:gd name="adj1" fmla="val 4138"/>
              <a:gd name="adj2" fmla="val 6966"/>
              <a:gd name="adj3" fmla="val 9007"/>
              <a:gd name="adj4" fmla="val 43750"/>
            </a:avLst>
          </a:prstGeom>
          <a:solidFill>
            <a:schemeClr val="bg1"/>
          </a:solidFill>
          <a:ln>
            <a:solidFill>
              <a:srgbClr val="5E7E47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63" name="Down Arrow 62">
            <a:extLst>
              <a:ext uri="{FF2B5EF4-FFF2-40B4-BE49-F238E27FC236}">
                <a16:creationId xmlns:a16="http://schemas.microsoft.com/office/drawing/2014/main" id="{804CDE40-3BA8-A143-9702-349EA839C163}"/>
              </a:ext>
            </a:extLst>
          </p:cNvPr>
          <p:cNvSpPr/>
          <p:nvPr/>
        </p:nvSpPr>
        <p:spPr>
          <a:xfrm>
            <a:off x="9584733" y="5191637"/>
            <a:ext cx="229345" cy="828123"/>
          </a:xfrm>
          <a:prstGeom prst="downArrow">
            <a:avLst>
              <a:gd name="adj1" fmla="val 40801"/>
              <a:gd name="adj2" fmla="val 57267"/>
            </a:avLst>
          </a:prstGeom>
          <a:solidFill>
            <a:srgbClr val="5EA5C7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65" name="Down Arrow 64">
            <a:extLst>
              <a:ext uri="{FF2B5EF4-FFF2-40B4-BE49-F238E27FC236}">
                <a16:creationId xmlns:a16="http://schemas.microsoft.com/office/drawing/2014/main" id="{7B089E6B-E820-B345-AD25-EA192BA375D0}"/>
              </a:ext>
            </a:extLst>
          </p:cNvPr>
          <p:cNvSpPr/>
          <p:nvPr/>
        </p:nvSpPr>
        <p:spPr>
          <a:xfrm>
            <a:off x="9946078" y="5185844"/>
            <a:ext cx="256937" cy="828119"/>
          </a:xfrm>
          <a:prstGeom prst="downArrow">
            <a:avLst>
              <a:gd name="adj1" fmla="val 40801"/>
              <a:gd name="adj2" fmla="val 57267"/>
            </a:avLst>
          </a:prstGeom>
          <a:solidFill>
            <a:schemeClr val="bg1"/>
          </a:solidFill>
          <a:ln>
            <a:solidFill>
              <a:srgbClr val="5E7E47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F65C35-F0AB-5544-93B4-FEF97CBFEDE0}"/>
              </a:ext>
            </a:extLst>
          </p:cNvPr>
          <p:cNvSpPr txBox="1"/>
          <p:nvPr/>
        </p:nvSpPr>
        <p:spPr>
          <a:xfrm>
            <a:off x="1736847" y="3949499"/>
            <a:ext cx="10050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[</a:t>
            </a:r>
            <a:r>
              <a:rPr lang="en-PT" sz="1600" b="1" dirty="0">
                <a:solidFill>
                  <a:schemeClr val="bg1"/>
                </a:solidFill>
                <a:latin typeface="Avenir Next LT Pro" panose="020B0504020202020204" pitchFamily="34" charset="77"/>
              </a:rPr>
              <a:t>S</a:t>
            </a:r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PM’22]</a:t>
            </a:r>
          </a:p>
        </p:txBody>
      </p:sp>
      <p:sp>
        <p:nvSpPr>
          <p:cNvPr id="46" name="Circular Arrow 45">
            <a:extLst>
              <a:ext uri="{FF2B5EF4-FFF2-40B4-BE49-F238E27FC236}">
                <a16:creationId xmlns:a16="http://schemas.microsoft.com/office/drawing/2014/main" id="{62132586-5BC8-4F48-BBB5-892DB06330CC}"/>
              </a:ext>
            </a:extLst>
          </p:cNvPr>
          <p:cNvSpPr/>
          <p:nvPr/>
        </p:nvSpPr>
        <p:spPr>
          <a:xfrm>
            <a:off x="2992591" y="1475855"/>
            <a:ext cx="1787226" cy="1726156"/>
          </a:xfrm>
          <a:prstGeom prst="circularArrow">
            <a:avLst>
              <a:gd name="adj1" fmla="val 6535"/>
              <a:gd name="adj2" fmla="val 1034925"/>
              <a:gd name="adj3" fmla="val 20457680"/>
              <a:gd name="adj4" fmla="val 10800000"/>
              <a:gd name="adj5" fmla="val 12500"/>
            </a:avLst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8F064C8-C6B9-C24F-8015-267C376A3349}"/>
              </a:ext>
            </a:extLst>
          </p:cNvPr>
          <p:cNvSpPr txBox="1"/>
          <p:nvPr/>
        </p:nvSpPr>
        <p:spPr>
          <a:xfrm>
            <a:off x="3423719" y="1894635"/>
            <a:ext cx="8883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sz="1600" b="1" dirty="0">
                <a:solidFill>
                  <a:srgbClr val="5E7E47"/>
                </a:solidFill>
                <a:latin typeface="Avenir Next LT Pro" panose="020B0504020202020204" pitchFamily="34" charset="77"/>
              </a:rPr>
              <a:t>S</a:t>
            </a:r>
            <a:r>
              <a:rPr lang="en-PT" sz="1600" dirty="0">
                <a:solidFill>
                  <a:srgbClr val="5E7E47"/>
                </a:solidFill>
                <a:latin typeface="Avenir Next LT Pro" panose="020B0504020202020204" pitchFamily="34" charset="77"/>
              </a:rPr>
              <a:t>PM’21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4BA57FB-783E-B240-A2A3-4EE9684DEC30}"/>
              </a:ext>
            </a:extLst>
          </p:cNvPr>
          <p:cNvSpPr txBox="1"/>
          <p:nvPr/>
        </p:nvSpPr>
        <p:spPr>
          <a:xfrm>
            <a:off x="3010737" y="3692976"/>
            <a:ext cx="9916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sz="1600" dirty="0">
                <a:solidFill>
                  <a:srgbClr val="5E7E47"/>
                </a:solidFill>
                <a:latin typeface="Avenir Next LT Pro" panose="020B0504020202020204" pitchFamily="34" charset="77"/>
              </a:rPr>
              <a:t>O</a:t>
            </a:r>
            <a:r>
              <a:rPr lang="en-GB" sz="1600" dirty="0">
                <a:solidFill>
                  <a:srgbClr val="5E7E47"/>
                </a:solidFill>
                <a:latin typeface="Avenir Next LT Pro" panose="020B0504020202020204" pitchFamily="34" charset="77"/>
              </a:rPr>
              <a:t>T</a:t>
            </a:r>
            <a:r>
              <a:rPr lang="en-PT" sz="1600" dirty="0">
                <a:solidFill>
                  <a:srgbClr val="5E7E47"/>
                </a:solidFill>
                <a:latin typeface="Avenir Next LT Pro" panose="020B0504020202020204" pitchFamily="34" charset="77"/>
              </a:rPr>
              <a:t>Keys*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A4359BE5-8DAE-7348-B67C-627255AB7A26}"/>
              </a:ext>
            </a:extLst>
          </p:cNvPr>
          <p:cNvSpPr/>
          <p:nvPr/>
        </p:nvSpPr>
        <p:spPr>
          <a:xfrm>
            <a:off x="2449209" y="6446478"/>
            <a:ext cx="1080179" cy="310678"/>
          </a:xfrm>
          <a:prstGeom prst="rect">
            <a:avLst/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01CDA73-341B-694B-AAA3-F00C160250A7}"/>
              </a:ext>
            </a:extLst>
          </p:cNvPr>
          <p:cNvSpPr txBox="1"/>
          <p:nvPr/>
        </p:nvSpPr>
        <p:spPr>
          <a:xfrm>
            <a:off x="2409567" y="6427262"/>
            <a:ext cx="11594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[</a:t>
            </a:r>
            <a:r>
              <a:rPr lang="en-PT" sz="1600" b="1" dirty="0">
                <a:solidFill>
                  <a:schemeClr val="bg1"/>
                </a:solidFill>
                <a:latin typeface="Avenir Next LT Pro" panose="020B0504020202020204" pitchFamily="34" charset="77"/>
              </a:rPr>
              <a:t>S</a:t>
            </a:r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CPM’22]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287EA991-DF19-3A4C-9985-A8FDEED86565}"/>
              </a:ext>
            </a:extLst>
          </p:cNvPr>
          <p:cNvSpPr/>
          <p:nvPr/>
        </p:nvSpPr>
        <p:spPr>
          <a:xfrm>
            <a:off x="2452502" y="6075060"/>
            <a:ext cx="1080179" cy="310678"/>
          </a:xfrm>
          <a:prstGeom prst="rect">
            <a:avLst/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04C73CE4-FFEF-804D-BD9E-377640D37358}"/>
              </a:ext>
            </a:extLst>
          </p:cNvPr>
          <p:cNvSpPr txBox="1"/>
          <p:nvPr/>
        </p:nvSpPr>
        <p:spPr>
          <a:xfrm>
            <a:off x="2412860" y="6055844"/>
            <a:ext cx="11594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[</a:t>
            </a:r>
            <a:r>
              <a:rPr lang="en-PT" sz="1600" b="1" dirty="0">
                <a:solidFill>
                  <a:schemeClr val="bg1"/>
                </a:solidFill>
                <a:latin typeface="Avenir Next LT Pro" panose="020B0504020202020204" pitchFamily="34" charset="77"/>
              </a:rPr>
              <a:t>S</a:t>
            </a:r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CPM’21]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08262680-2961-024F-86F8-3A6D6AF7257E}"/>
              </a:ext>
            </a:extLst>
          </p:cNvPr>
          <p:cNvSpPr/>
          <p:nvPr/>
        </p:nvSpPr>
        <p:spPr>
          <a:xfrm>
            <a:off x="6398526" y="3466817"/>
            <a:ext cx="1080179" cy="310678"/>
          </a:xfrm>
          <a:prstGeom prst="rect">
            <a:avLst/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0C27741-3C3C-954A-90E1-93AEBAE4BAA3}"/>
              </a:ext>
            </a:extLst>
          </p:cNvPr>
          <p:cNvSpPr txBox="1"/>
          <p:nvPr/>
        </p:nvSpPr>
        <p:spPr>
          <a:xfrm>
            <a:off x="6358884" y="3447601"/>
            <a:ext cx="11594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[</a:t>
            </a:r>
            <a:r>
              <a:rPr lang="en-PT" sz="1600" b="1" dirty="0">
                <a:solidFill>
                  <a:schemeClr val="bg1"/>
                </a:solidFill>
                <a:latin typeface="Avenir Next LT Pro" panose="020B0504020202020204" pitchFamily="34" charset="77"/>
              </a:rPr>
              <a:t>S</a:t>
            </a:r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VM’22]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DB2748A3-8C33-F34C-BF57-BA8B0AC3684A}"/>
              </a:ext>
            </a:extLst>
          </p:cNvPr>
          <p:cNvSpPr txBox="1"/>
          <p:nvPr/>
        </p:nvSpPr>
        <p:spPr>
          <a:xfrm>
            <a:off x="4669594" y="3692324"/>
            <a:ext cx="9046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libscapi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60409AA4-B5F0-BD49-9E8D-D5D8EE20A4AC}"/>
              </a:ext>
            </a:extLst>
          </p:cNvPr>
          <p:cNvSpPr txBox="1"/>
          <p:nvPr/>
        </p:nvSpPr>
        <p:spPr>
          <a:xfrm>
            <a:off x="8548325" y="3891047"/>
            <a:ext cx="1118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MP-SPDZ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DF7EE060-5E9A-DD42-8C1D-156E47D1D9A4}"/>
              </a:ext>
            </a:extLst>
          </p:cNvPr>
          <p:cNvSpPr txBox="1"/>
          <p:nvPr/>
        </p:nvSpPr>
        <p:spPr>
          <a:xfrm>
            <a:off x="6138965" y="6515456"/>
            <a:ext cx="19509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sz="1200" dirty="0">
                <a:solidFill>
                  <a:srgbClr val="5E7E47"/>
                </a:solidFill>
                <a:latin typeface="Avenir Next LT Pro" panose="020B0504020202020204" pitchFamily="34" charset="77"/>
              </a:rPr>
              <a:t>* github.com/manel1874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0D2346E2-5516-D247-96D1-2EE64109E906}"/>
              </a:ext>
            </a:extLst>
          </p:cNvPr>
          <p:cNvSpPr txBox="1"/>
          <p:nvPr/>
        </p:nvSpPr>
        <p:spPr>
          <a:xfrm>
            <a:off x="4324404" y="6041921"/>
            <a:ext cx="17286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Secure auctions</a:t>
            </a:r>
          </a:p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Secure voting</a:t>
            </a:r>
          </a:p>
        </p:txBody>
      </p:sp>
    </p:spTree>
    <p:extLst>
      <p:ext uri="{BB962C8B-B14F-4D97-AF65-F5344CB8AC3E}">
        <p14:creationId xmlns:p14="http://schemas.microsoft.com/office/powerpoint/2010/main" val="17684082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Outcomes</a:t>
            </a:r>
          </a:p>
        </p:txBody>
      </p:sp>
      <p:pic>
        <p:nvPicPr>
          <p:cNvPr id="9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CE03CE94-B9D3-1E45-9515-DA7C134442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8BEAC99-8595-7E41-B721-EE11893C1F50}"/>
              </a:ext>
            </a:extLst>
          </p:cNvPr>
          <p:cNvSpPr txBox="1"/>
          <p:nvPr/>
        </p:nvSpPr>
        <p:spPr>
          <a:xfrm>
            <a:off x="5461000" y="1690688"/>
            <a:ext cx="127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2800" dirty="0">
                <a:latin typeface="Avenir Next LT Pro" panose="020B0504020202020204" pitchFamily="34" charset="77"/>
              </a:rPr>
              <a:t>SMC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98D7D61-6796-4D45-8E8D-09B9DA055F8F}"/>
              </a:ext>
            </a:extLst>
          </p:cNvPr>
          <p:cNvGrpSpPr/>
          <p:nvPr/>
        </p:nvGrpSpPr>
        <p:grpSpPr>
          <a:xfrm>
            <a:off x="3423854" y="4544502"/>
            <a:ext cx="932820" cy="932820"/>
            <a:chOff x="2955279" y="2965308"/>
            <a:chExt cx="1872000" cy="1872000"/>
          </a:xfrm>
        </p:grpSpPr>
        <p:pic>
          <p:nvPicPr>
            <p:cNvPr id="12" name="Picture 11" descr="Diagram, schematic&#10;&#10;Description automatically generated">
              <a:extLst>
                <a:ext uri="{FF2B5EF4-FFF2-40B4-BE49-F238E27FC236}">
                  <a16:creationId xmlns:a16="http://schemas.microsoft.com/office/drawing/2014/main" id="{78AC0627-7E7E-114C-86E9-440F5CC0CD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62207" y="3446516"/>
              <a:ext cx="1605392" cy="945742"/>
            </a:xfrm>
            <a:prstGeom prst="rect">
              <a:avLst/>
            </a:prstGeom>
          </p:spPr>
        </p:pic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283B13A-C503-8F46-BFC2-AA36C1C07853}"/>
                </a:ext>
              </a:extLst>
            </p:cNvPr>
            <p:cNvSpPr/>
            <p:nvPr/>
          </p:nvSpPr>
          <p:spPr>
            <a:xfrm>
              <a:off x="2955279" y="2965308"/>
              <a:ext cx="1872000" cy="1872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BAF6A0F-8A11-3A4E-BA23-D1CBDDBB3BD2}"/>
              </a:ext>
            </a:extLst>
          </p:cNvPr>
          <p:cNvGrpSpPr/>
          <p:nvPr/>
        </p:nvGrpSpPr>
        <p:grpSpPr>
          <a:xfrm>
            <a:off x="7833292" y="4544502"/>
            <a:ext cx="932820" cy="932820"/>
            <a:chOff x="7364721" y="2983387"/>
            <a:chExt cx="1872000" cy="1872000"/>
          </a:xfrm>
        </p:grpSpPr>
        <p:pic>
          <p:nvPicPr>
            <p:cNvPr id="6" name="Picture 5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08428C13-52EC-7A4E-83F4-CB5EA2A3240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782235" y="3429000"/>
              <a:ext cx="1036971" cy="944616"/>
            </a:xfrm>
            <a:prstGeom prst="rect">
              <a:avLst/>
            </a:prstGeom>
          </p:spPr>
        </p:pic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00F1FE80-DC51-0F48-B472-069DFE925199}"/>
                </a:ext>
              </a:extLst>
            </p:cNvPr>
            <p:cNvSpPr/>
            <p:nvPr/>
          </p:nvSpPr>
          <p:spPr>
            <a:xfrm>
              <a:off x="7364721" y="2983387"/>
              <a:ext cx="1872000" cy="1872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8B70DD96-29D5-B54D-8669-5DEE059C5856}"/>
              </a:ext>
            </a:extLst>
          </p:cNvPr>
          <p:cNvSpPr txBox="1"/>
          <p:nvPr/>
        </p:nvSpPr>
        <p:spPr>
          <a:xfrm>
            <a:off x="432817" y="4820374"/>
            <a:ext cx="1605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2000" dirty="0">
                <a:latin typeface="Avenir Next LT Pro" panose="020B0504020202020204" pitchFamily="34" charset="77"/>
              </a:rPr>
              <a:t>Circuit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DBE273B-98A9-7E45-A5B2-3B7B14C715B0}"/>
              </a:ext>
            </a:extLst>
          </p:cNvPr>
          <p:cNvCxnSpPr/>
          <p:nvPr/>
        </p:nvCxnSpPr>
        <p:spPr>
          <a:xfrm>
            <a:off x="447039" y="4416552"/>
            <a:ext cx="10597896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148E78B-AF76-5C41-821F-A44E9E980375}"/>
              </a:ext>
            </a:extLst>
          </p:cNvPr>
          <p:cNvCxnSpPr/>
          <p:nvPr/>
        </p:nvCxnSpPr>
        <p:spPr>
          <a:xfrm>
            <a:off x="432817" y="5605338"/>
            <a:ext cx="10597896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C315049-B747-F647-B867-E7FC5CBB5594}"/>
              </a:ext>
            </a:extLst>
          </p:cNvPr>
          <p:cNvCxnSpPr>
            <a:cxnSpLocks/>
          </p:cNvCxnSpPr>
          <p:nvPr/>
        </p:nvCxnSpPr>
        <p:spPr>
          <a:xfrm>
            <a:off x="3867912" y="2459736"/>
            <a:ext cx="0" cy="1819656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787054D0-C96B-9746-BB68-E2BB9943AA08}"/>
              </a:ext>
            </a:extLst>
          </p:cNvPr>
          <p:cNvSpPr txBox="1"/>
          <p:nvPr/>
        </p:nvSpPr>
        <p:spPr>
          <a:xfrm>
            <a:off x="3088585" y="3044999"/>
            <a:ext cx="1605391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sz="20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Oblivious Transfer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D2E8976-94D3-6D4D-BB1F-4905FA714BA3}"/>
              </a:ext>
            </a:extLst>
          </p:cNvPr>
          <p:cNvCxnSpPr>
            <a:cxnSpLocks/>
          </p:cNvCxnSpPr>
          <p:nvPr/>
        </p:nvCxnSpPr>
        <p:spPr>
          <a:xfrm>
            <a:off x="8306580" y="2459736"/>
            <a:ext cx="0" cy="1819656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5582152D-28CD-8348-B937-BCDDAF220907}"/>
              </a:ext>
            </a:extLst>
          </p:cNvPr>
          <p:cNvSpPr txBox="1"/>
          <p:nvPr/>
        </p:nvSpPr>
        <p:spPr>
          <a:xfrm>
            <a:off x="7498023" y="2891110"/>
            <a:ext cx="1605391" cy="101566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sz="20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Oblivious Linear Evaluation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945822-265C-D447-B055-C73E411291E0}"/>
              </a:ext>
            </a:extLst>
          </p:cNvPr>
          <p:cNvSpPr txBox="1"/>
          <p:nvPr/>
        </p:nvSpPr>
        <p:spPr>
          <a:xfrm>
            <a:off x="2280296" y="2333826"/>
            <a:ext cx="1183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E97E47"/>
                </a:solidFill>
                <a:latin typeface="Avenir Next LT Pro" panose="020B0504020202020204" pitchFamily="34" charset="77"/>
              </a:rPr>
              <a:t>Quantum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EBAA6C2-560B-F843-84FD-1E3695C1BA01}"/>
              </a:ext>
            </a:extLst>
          </p:cNvPr>
          <p:cNvSpPr txBox="1"/>
          <p:nvPr/>
        </p:nvSpPr>
        <p:spPr>
          <a:xfrm>
            <a:off x="6718964" y="2338933"/>
            <a:ext cx="1183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E97E47"/>
                </a:solidFill>
                <a:latin typeface="Avenir Next LT Pro" panose="020B0504020202020204" pitchFamily="34" charset="77"/>
              </a:rPr>
              <a:t>Quantum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B3AF52F-CFE7-FD48-BDDC-CAE9D6E42A4C}"/>
              </a:ext>
            </a:extLst>
          </p:cNvPr>
          <p:cNvSpPr txBox="1"/>
          <p:nvPr/>
        </p:nvSpPr>
        <p:spPr>
          <a:xfrm>
            <a:off x="4324404" y="2342495"/>
            <a:ext cx="910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5EA5C7"/>
                </a:solidFill>
                <a:latin typeface="Avenir Next LT Pro" panose="020B0504020202020204" pitchFamily="34" charset="77"/>
              </a:rPr>
              <a:t>Classic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52145A7-5078-E148-9E2A-7A0D6844B8DE}"/>
              </a:ext>
            </a:extLst>
          </p:cNvPr>
          <p:cNvSpPr txBox="1"/>
          <p:nvPr/>
        </p:nvSpPr>
        <p:spPr>
          <a:xfrm>
            <a:off x="8710858" y="2333825"/>
            <a:ext cx="910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5EA5C7"/>
                </a:solidFill>
                <a:latin typeface="Avenir Next LT Pro" panose="020B0504020202020204" pitchFamily="34" charset="77"/>
              </a:rPr>
              <a:t>Classic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AED80B-58A3-9348-BF75-5BD06E15B26B}"/>
              </a:ext>
            </a:extLst>
          </p:cNvPr>
          <p:cNvSpPr txBox="1"/>
          <p:nvPr/>
        </p:nvSpPr>
        <p:spPr>
          <a:xfrm>
            <a:off x="1676400" y="2844875"/>
            <a:ext cx="178722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600" dirty="0">
                <a:solidFill>
                  <a:srgbClr val="E97E47"/>
                </a:solidFill>
                <a:latin typeface="Avenir Next LT Pro" panose="020B0504020202020204" pitchFamily="34" charset="77"/>
              </a:rPr>
              <a:t>[BBCS’91] </a:t>
            </a:r>
          </a:p>
          <a:p>
            <a:r>
              <a:rPr lang="en-PT" sz="1600" dirty="0">
                <a:solidFill>
                  <a:srgbClr val="E97E47"/>
                </a:solidFill>
                <a:latin typeface="Avenir Next LT Pro" panose="020B0504020202020204" pitchFamily="34" charset="77"/>
              </a:rPr>
              <a:t>[FS’09]</a:t>
            </a:r>
          </a:p>
          <a:p>
            <a:r>
              <a:rPr lang="en-PT" sz="1600" dirty="0">
                <a:solidFill>
                  <a:srgbClr val="E97E47"/>
                </a:solidFill>
                <a:latin typeface="Avenir Next LT Pro" panose="020B0504020202020204" pitchFamily="34" charset="77"/>
              </a:rPr>
              <a:t>[DFS+05] [WST’08] …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5AB1CBA-190F-0B45-B416-37ABCF0974DC}"/>
              </a:ext>
            </a:extLst>
          </p:cNvPr>
          <p:cNvSpPr txBox="1"/>
          <p:nvPr/>
        </p:nvSpPr>
        <p:spPr>
          <a:xfrm>
            <a:off x="4533710" y="2840462"/>
            <a:ext cx="140304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[EGL’85] SimpleOT</a:t>
            </a:r>
          </a:p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…</a:t>
            </a:r>
            <a:endParaRPr lang="en-PT" dirty="0">
              <a:solidFill>
                <a:srgbClr val="5EA5C7"/>
              </a:solidFill>
              <a:latin typeface="Avenir Next LT Pro" panose="020B0504020202020204" pitchFamily="34" charset="77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1840A8C-9949-DC47-8BE0-87072F812FA7}"/>
              </a:ext>
            </a:extLst>
          </p:cNvPr>
          <p:cNvSpPr/>
          <p:nvPr/>
        </p:nvSpPr>
        <p:spPr>
          <a:xfrm>
            <a:off x="1756664" y="3968715"/>
            <a:ext cx="1080179" cy="310678"/>
          </a:xfrm>
          <a:prstGeom prst="rect">
            <a:avLst/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9CAB0F1-B2BF-9141-BAC7-6BF9404E6BF6}"/>
              </a:ext>
            </a:extLst>
          </p:cNvPr>
          <p:cNvSpPr txBox="1"/>
          <p:nvPr/>
        </p:nvSpPr>
        <p:spPr>
          <a:xfrm>
            <a:off x="4533710" y="3964191"/>
            <a:ext cx="14030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[YAV’22]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DD8EF44-39BF-334C-AA3C-1382F1B1AF0E}"/>
              </a:ext>
            </a:extLst>
          </p:cNvPr>
          <p:cNvSpPr txBox="1"/>
          <p:nvPr/>
        </p:nvSpPr>
        <p:spPr>
          <a:xfrm>
            <a:off x="3068471" y="3994871"/>
            <a:ext cx="1605391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sz="12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Review</a:t>
            </a:r>
          </a:p>
        </p:txBody>
      </p:sp>
      <p:sp>
        <p:nvSpPr>
          <p:cNvPr id="49" name="Bent Arrow 48">
            <a:extLst>
              <a:ext uri="{FF2B5EF4-FFF2-40B4-BE49-F238E27FC236}">
                <a16:creationId xmlns:a16="http://schemas.microsoft.com/office/drawing/2014/main" id="{4409365E-4B3F-A144-938E-1BABBD9CB0A2}"/>
              </a:ext>
            </a:extLst>
          </p:cNvPr>
          <p:cNvSpPr/>
          <p:nvPr/>
        </p:nvSpPr>
        <p:spPr>
          <a:xfrm rot="5400000">
            <a:off x="1947428" y="3775263"/>
            <a:ext cx="1979895" cy="358638"/>
          </a:xfrm>
          <a:prstGeom prst="bentArrow">
            <a:avLst>
              <a:gd name="adj1" fmla="val 25000"/>
              <a:gd name="adj2" fmla="val 37964"/>
              <a:gd name="adj3" fmla="val 50000"/>
              <a:gd name="adj4" fmla="val 43750"/>
            </a:avLst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D8BFCC7-9B46-7441-87EF-242B65333289}"/>
              </a:ext>
            </a:extLst>
          </p:cNvPr>
          <p:cNvSpPr txBox="1"/>
          <p:nvPr/>
        </p:nvSpPr>
        <p:spPr>
          <a:xfrm>
            <a:off x="447039" y="5900216"/>
            <a:ext cx="1605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2000" dirty="0">
                <a:latin typeface="Avenir Next LT Pro" panose="020B0504020202020204" pitchFamily="34" charset="77"/>
              </a:rPr>
              <a:t>Application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0A54BEA-6D8A-734D-9BB4-B99403E10DD8}"/>
              </a:ext>
            </a:extLst>
          </p:cNvPr>
          <p:cNvSpPr txBox="1"/>
          <p:nvPr/>
        </p:nvSpPr>
        <p:spPr>
          <a:xfrm>
            <a:off x="433833" y="3218527"/>
            <a:ext cx="1605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2000" dirty="0">
                <a:latin typeface="Avenir Next LT Pro" panose="020B0504020202020204" pitchFamily="34" charset="77"/>
              </a:rPr>
              <a:t>Primitive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8950610-34CD-5A40-A4B6-A6CFC0BD1EFB}"/>
              </a:ext>
            </a:extLst>
          </p:cNvPr>
          <p:cNvCxnSpPr>
            <a:cxnSpLocks/>
          </p:cNvCxnSpPr>
          <p:nvPr/>
        </p:nvCxnSpPr>
        <p:spPr>
          <a:xfrm>
            <a:off x="6096000" y="2459736"/>
            <a:ext cx="0" cy="401647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Down Arrow 52">
            <a:extLst>
              <a:ext uri="{FF2B5EF4-FFF2-40B4-BE49-F238E27FC236}">
                <a16:creationId xmlns:a16="http://schemas.microsoft.com/office/drawing/2014/main" id="{50D641D1-2142-1A43-A165-985ADCEFA66B}"/>
              </a:ext>
            </a:extLst>
          </p:cNvPr>
          <p:cNvSpPr/>
          <p:nvPr/>
        </p:nvSpPr>
        <p:spPr>
          <a:xfrm>
            <a:off x="2865001" y="5089212"/>
            <a:ext cx="256937" cy="932818"/>
          </a:xfrm>
          <a:prstGeom prst="downArrow">
            <a:avLst>
              <a:gd name="adj1" fmla="val 40801"/>
              <a:gd name="adj2" fmla="val 57267"/>
            </a:avLst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54" name="Bent Arrow 53">
            <a:extLst>
              <a:ext uri="{FF2B5EF4-FFF2-40B4-BE49-F238E27FC236}">
                <a16:creationId xmlns:a16="http://schemas.microsoft.com/office/drawing/2014/main" id="{8E85CBF3-A7B1-F445-87D1-A1E3DD3A5E20}"/>
              </a:ext>
            </a:extLst>
          </p:cNvPr>
          <p:cNvSpPr/>
          <p:nvPr/>
        </p:nvSpPr>
        <p:spPr>
          <a:xfrm rot="16200000" flipH="1">
            <a:off x="3840618" y="3898097"/>
            <a:ext cx="1734233" cy="358638"/>
          </a:xfrm>
          <a:prstGeom prst="bentArrow">
            <a:avLst>
              <a:gd name="adj1" fmla="val 25000"/>
              <a:gd name="adj2" fmla="val 37964"/>
              <a:gd name="adj3" fmla="val 50000"/>
              <a:gd name="adj4" fmla="val 43750"/>
            </a:avLst>
          </a:prstGeom>
          <a:solidFill>
            <a:srgbClr val="5EA5C7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55" name="Down Arrow 54">
            <a:extLst>
              <a:ext uri="{FF2B5EF4-FFF2-40B4-BE49-F238E27FC236}">
                <a16:creationId xmlns:a16="http://schemas.microsoft.com/office/drawing/2014/main" id="{C7C5B9DC-A531-3F44-A51C-395328235B47}"/>
              </a:ext>
            </a:extLst>
          </p:cNvPr>
          <p:cNvSpPr/>
          <p:nvPr/>
        </p:nvSpPr>
        <p:spPr>
          <a:xfrm>
            <a:off x="4546089" y="5082866"/>
            <a:ext cx="256937" cy="932818"/>
          </a:xfrm>
          <a:prstGeom prst="downArrow">
            <a:avLst>
              <a:gd name="adj1" fmla="val 40801"/>
              <a:gd name="adj2" fmla="val 57267"/>
            </a:avLst>
          </a:prstGeom>
          <a:solidFill>
            <a:srgbClr val="5EA5C7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3E64BD6-6325-EB42-8F94-374D1BE279E0}"/>
              </a:ext>
            </a:extLst>
          </p:cNvPr>
          <p:cNvSpPr txBox="1"/>
          <p:nvPr/>
        </p:nvSpPr>
        <p:spPr>
          <a:xfrm>
            <a:off x="9112560" y="2847424"/>
            <a:ext cx="14030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[NP’99] </a:t>
            </a:r>
          </a:p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TinyOLE</a:t>
            </a:r>
          </a:p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…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6E5487C-C0B3-7644-B61D-7A70DCAA9545}"/>
              </a:ext>
            </a:extLst>
          </p:cNvPr>
          <p:cNvSpPr txBox="1"/>
          <p:nvPr/>
        </p:nvSpPr>
        <p:spPr>
          <a:xfrm>
            <a:off x="9112560" y="4853083"/>
            <a:ext cx="14030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MASCOT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626303F-3D97-FC46-B780-B5853D578F47}"/>
              </a:ext>
            </a:extLst>
          </p:cNvPr>
          <p:cNvSpPr txBox="1"/>
          <p:nvPr/>
        </p:nvSpPr>
        <p:spPr>
          <a:xfrm>
            <a:off x="10605108" y="4789088"/>
            <a:ext cx="1169843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sz="12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OT reduction</a:t>
            </a:r>
          </a:p>
          <a:p>
            <a:pPr algn="ctr"/>
            <a:r>
              <a:rPr lang="en-GB" sz="12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i</a:t>
            </a:r>
            <a:r>
              <a:rPr lang="en-PT" sz="12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nto SPDZ</a:t>
            </a:r>
          </a:p>
        </p:txBody>
      </p:sp>
      <p:sp>
        <p:nvSpPr>
          <p:cNvPr id="59" name="Bent Arrow 58">
            <a:extLst>
              <a:ext uri="{FF2B5EF4-FFF2-40B4-BE49-F238E27FC236}">
                <a16:creationId xmlns:a16="http://schemas.microsoft.com/office/drawing/2014/main" id="{9443ABD8-D6BD-4D41-ABD7-7CB0DF03E834}"/>
              </a:ext>
            </a:extLst>
          </p:cNvPr>
          <p:cNvSpPr/>
          <p:nvPr/>
        </p:nvSpPr>
        <p:spPr>
          <a:xfrm rot="5400000">
            <a:off x="7048321" y="2097439"/>
            <a:ext cx="1663331" cy="3868183"/>
          </a:xfrm>
          <a:prstGeom prst="bentArrow">
            <a:avLst>
              <a:gd name="adj1" fmla="val 4379"/>
              <a:gd name="adj2" fmla="val 6956"/>
              <a:gd name="adj3" fmla="val 9919"/>
              <a:gd name="adj4" fmla="val 43750"/>
            </a:avLst>
          </a:prstGeom>
          <a:solidFill>
            <a:srgbClr val="5EA5C7"/>
          </a:solidFill>
          <a:ln>
            <a:solidFill>
              <a:srgbClr val="5EA5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61" name="Bent Arrow 60">
            <a:extLst>
              <a:ext uri="{FF2B5EF4-FFF2-40B4-BE49-F238E27FC236}">
                <a16:creationId xmlns:a16="http://schemas.microsoft.com/office/drawing/2014/main" id="{D79717E3-A203-1F44-B9A4-CA3B8C05DC74}"/>
              </a:ext>
            </a:extLst>
          </p:cNvPr>
          <p:cNvSpPr/>
          <p:nvPr/>
        </p:nvSpPr>
        <p:spPr>
          <a:xfrm rot="5400000">
            <a:off x="5687914" y="362082"/>
            <a:ext cx="1902894" cy="7099337"/>
          </a:xfrm>
          <a:prstGeom prst="bentArrow">
            <a:avLst>
              <a:gd name="adj1" fmla="val 4138"/>
              <a:gd name="adj2" fmla="val 6966"/>
              <a:gd name="adj3" fmla="val 9007"/>
              <a:gd name="adj4" fmla="val 43750"/>
            </a:avLst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63" name="Down Arrow 62">
            <a:extLst>
              <a:ext uri="{FF2B5EF4-FFF2-40B4-BE49-F238E27FC236}">
                <a16:creationId xmlns:a16="http://schemas.microsoft.com/office/drawing/2014/main" id="{804CDE40-3BA8-A143-9702-349EA839C163}"/>
              </a:ext>
            </a:extLst>
          </p:cNvPr>
          <p:cNvSpPr/>
          <p:nvPr/>
        </p:nvSpPr>
        <p:spPr>
          <a:xfrm>
            <a:off x="9584733" y="5191637"/>
            <a:ext cx="229345" cy="828123"/>
          </a:xfrm>
          <a:prstGeom prst="downArrow">
            <a:avLst>
              <a:gd name="adj1" fmla="val 40801"/>
              <a:gd name="adj2" fmla="val 57267"/>
            </a:avLst>
          </a:prstGeom>
          <a:solidFill>
            <a:srgbClr val="5EA5C7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65" name="Down Arrow 64">
            <a:extLst>
              <a:ext uri="{FF2B5EF4-FFF2-40B4-BE49-F238E27FC236}">
                <a16:creationId xmlns:a16="http://schemas.microsoft.com/office/drawing/2014/main" id="{7B089E6B-E820-B345-AD25-EA192BA375D0}"/>
              </a:ext>
            </a:extLst>
          </p:cNvPr>
          <p:cNvSpPr/>
          <p:nvPr/>
        </p:nvSpPr>
        <p:spPr>
          <a:xfrm>
            <a:off x="9946078" y="5185844"/>
            <a:ext cx="256937" cy="828119"/>
          </a:xfrm>
          <a:prstGeom prst="downArrow">
            <a:avLst>
              <a:gd name="adj1" fmla="val 40801"/>
              <a:gd name="adj2" fmla="val 57267"/>
            </a:avLst>
          </a:prstGeom>
          <a:solidFill>
            <a:schemeClr val="bg1"/>
          </a:solidFill>
          <a:ln>
            <a:solidFill>
              <a:srgbClr val="5E7E47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F65C35-F0AB-5544-93B4-FEF97CBFEDE0}"/>
              </a:ext>
            </a:extLst>
          </p:cNvPr>
          <p:cNvSpPr txBox="1"/>
          <p:nvPr/>
        </p:nvSpPr>
        <p:spPr>
          <a:xfrm>
            <a:off x="1736847" y="3949499"/>
            <a:ext cx="10050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[</a:t>
            </a:r>
            <a:r>
              <a:rPr lang="en-PT" sz="1600" b="1" dirty="0">
                <a:solidFill>
                  <a:schemeClr val="bg1"/>
                </a:solidFill>
                <a:latin typeface="Avenir Next LT Pro" panose="020B0504020202020204" pitchFamily="34" charset="77"/>
              </a:rPr>
              <a:t>S</a:t>
            </a:r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PM’22]</a:t>
            </a:r>
          </a:p>
        </p:txBody>
      </p:sp>
      <p:sp>
        <p:nvSpPr>
          <p:cNvPr id="46" name="Circular Arrow 45">
            <a:extLst>
              <a:ext uri="{FF2B5EF4-FFF2-40B4-BE49-F238E27FC236}">
                <a16:creationId xmlns:a16="http://schemas.microsoft.com/office/drawing/2014/main" id="{62132586-5BC8-4F48-BBB5-892DB06330CC}"/>
              </a:ext>
            </a:extLst>
          </p:cNvPr>
          <p:cNvSpPr/>
          <p:nvPr/>
        </p:nvSpPr>
        <p:spPr>
          <a:xfrm>
            <a:off x="2992591" y="1475855"/>
            <a:ext cx="1787226" cy="1726156"/>
          </a:xfrm>
          <a:prstGeom prst="circularArrow">
            <a:avLst>
              <a:gd name="adj1" fmla="val 6535"/>
              <a:gd name="adj2" fmla="val 1034925"/>
              <a:gd name="adj3" fmla="val 20457680"/>
              <a:gd name="adj4" fmla="val 10800000"/>
              <a:gd name="adj5" fmla="val 12500"/>
            </a:avLst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8F064C8-C6B9-C24F-8015-267C376A3349}"/>
              </a:ext>
            </a:extLst>
          </p:cNvPr>
          <p:cNvSpPr txBox="1"/>
          <p:nvPr/>
        </p:nvSpPr>
        <p:spPr>
          <a:xfrm>
            <a:off x="3423719" y="1894635"/>
            <a:ext cx="8883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sz="1600" b="1" dirty="0">
                <a:solidFill>
                  <a:srgbClr val="5E7E47"/>
                </a:solidFill>
                <a:latin typeface="Avenir Next LT Pro" panose="020B0504020202020204" pitchFamily="34" charset="77"/>
              </a:rPr>
              <a:t>S</a:t>
            </a:r>
            <a:r>
              <a:rPr lang="en-PT" sz="1600" dirty="0">
                <a:solidFill>
                  <a:srgbClr val="5E7E47"/>
                </a:solidFill>
                <a:latin typeface="Avenir Next LT Pro" panose="020B0504020202020204" pitchFamily="34" charset="77"/>
              </a:rPr>
              <a:t>PM’21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4BA57FB-783E-B240-A2A3-4EE9684DEC30}"/>
              </a:ext>
            </a:extLst>
          </p:cNvPr>
          <p:cNvSpPr txBox="1"/>
          <p:nvPr/>
        </p:nvSpPr>
        <p:spPr>
          <a:xfrm>
            <a:off x="3010737" y="3692976"/>
            <a:ext cx="9916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sz="1600" dirty="0">
                <a:solidFill>
                  <a:srgbClr val="5E7E47"/>
                </a:solidFill>
                <a:latin typeface="Avenir Next LT Pro" panose="020B0504020202020204" pitchFamily="34" charset="77"/>
              </a:rPr>
              <a:t>O</a:t>
            </a:r>
            <a:r>
              <a:rPr lang="en-GB" sz="1600" dirty="0">
                <a:solidFill>
                  <a:srgbClr val="5E7E47"/>
                </a:solidFill>
                <a:latin typeface="Avenir Next LT Pro" panose="020B0504020202020204" pitchFamily="34" charset="77"/>
              </a:rPr>
              <a:t>T</a:t>
            </a:r>
            <a:r>
              <a:rPr lang="en-PT" sz="1600" dirty="0">
                <a:solidFill>
                  <a:srgbClr val="5E7E47"/>
                </a:solidFill>
                <a:latin typeface="Avenir Next LT Pro" panose="020B0504020202020204" pitchFamily="34" charset="77"/>
              </a:rPr>
              <a:t>Keys*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A4359BE5-8DAE-7348-B67C-627255AB7A26}"/>
              </a:ext>
            </a:extLst>
          </p:cNvPr>
          <p:cNvSpPr/>
          <p:nvPr/>
        </p:nvSpPr>
        <p:spPr>
          <a:xfrm>
            <a:off x="2449209" y="6446478"/>
            <a:ext cx="1080179" cy="310678"/>
          </a:xfrm>
          <a:prstGeom prst="rect">
            <a:avLst/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01CDA73-341B-694B-AAA3-F00C160250A7}"/>
              </a:ext>
            </a:extLst>
          </p:cNvPr>
          <p:cNvSpPr txBox="1"/>
          <p:nvPr/>
        </p:nvSpPr>
        <p:spPr>
          <a:xfrm>
            <a:off x="2409567" y="6427262"/>
            <a:ext cx="11594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[</a:t>
            </a:r>
            <a:r>
              <a:rPr lang="en-PT" sz="1600" b="1" dirty="0">
                <a:solidFill>
                  <a:schemeClr val="bg1"/>
                </a:solidFill>
                <a:latin typeface="Avenir Next LT Pro" panose="020B0504020202020204" pitchFamily="34" charset="77"/>
              </a:rPr>
              <a:t>S</a:t>
            </a:r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CPM’22]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287EA991-DF19-3A4C-9985-A8FDEED86565}"/>
              </a:ext>
            </a:extLst>
          </p:cNvPr>
          <p:cNvSpPr/>
          <p:nvPr/>
        </p:nvSpPr>
        <p:spPr>
          <a:xfrm>
            <a:off x="2452502" y="6075060"/>
            <a:ext cx="1080179" cy="310678"/>
          </a:xfrm>
          <a:prstGeom prst="rect">
            <a:avLst/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04C73CE4-FFEF-804D-BD9E-377640D37358}"/>
              </a:ext>
            </a:extLst>
          </p:cNvPr>
          <p:cNvSpPr txBox="1"/>
          <p:nvPr/>
        </p:nvSpPr>
        <p:spPr>
          <a:xfrm>
            <a:off x="2412860" y="6055844"/>
            <a:ext cx="11594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[</a:t>
            </a:r>
            <a:r>
              <a:rPr lang="en-PT" sz="1600" b="1" dirty="0">
                <a:solidFill>
                  <a:schemeClr val="bg1"/>
                </a:solidFill>
                <a:latin typeface="Avenir Next LT Pro" panose="020B0504020202020204" pitchFamily="34" charset="77"/>
              </a:rPr>
              <a:t>S</a:t>
            </a:r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CPM’21]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08262680-2961-024F-86F8-3A6D6AF7257E}"/>
              </a:ext>
            </a:extLst>
          </p:cNvPr>
          <p:cNvSpPr/>
          <p:nvPr/>
        </p:nvSpPr>
        <p:spPr>
          <a:xfrm>
            <a:off x="6398526" y="3466817"/>
            <a:ext cx="1080179" cy="310678"/>
          </a:xfrm>
          <a:prstGeom prst="rect">
            <a:avLst/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0C27741-3C3C-954A-90E1-93AEBAE4BAA3}"/>
              </a:ext>
            </a:extLst>
          </p:cNvPr>
          <p:cNvSpPr txBox="1"/>
          <p:nvPr/>
        </p:nvSpPr>
        <p:spPr>
          <a:xfrm>
            <a:off x="6358884" y="3447601"/>
            <a:ext cx="11594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[</a:t>
            </a:r>
            <a:r>
              <a:rPr lang="en-PT" sz="1600" b="1" dirty="0">
                <a:solidFill>
                  <a:schemeClr val="bg1"/>
                </a:solidFill>
                <a:latin typeface="Avenir Next LT Pro" panose="020B0504020202020204" pitchFamily="34" charset="77"/>
              </a:rPr>
              <a:t>S</a:t>
            </a:r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VM’22]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7669757-B934-3245-8E91-093484E9D06C}"/>
              </a:ext>
            </a:extLst>
          </p:cNvPr>
          <p:cNvSpPr txBox="1"/>
          <p:nvPr/>
        </p:nvSpPr>
        <p:spPr>
          <a:xfrm>
            <a:off x="10093120" y="3690456"/>
            <a:ext cx="13087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sz="1600" dirty="0">
                <a:solidFill>
                  <a:srgbClr val="5E7E47"/>
                </a:solidFill>
                <a:latin typeface="Avenir Next LT Pro" panose="020B0504020202020204" pitchFamily="34" charset="77"/>
              </a:rPr>
              <a:t>QMP-SPDZ*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0D3A4698-9C07-F048-A83E-8AEF6B4516B7}"/>
              </a:ext>
            </a:extLst>
          </p:cNvPr>
          <p:cNvSpPr txBox="1"/>
          <p:nvPr/>
        </p:nvSpPr>
        <p:spPr>
          <a:xfrm>
            <a:off x="4669594" y="3692324"/>
            <a:ext cx="9046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libscapi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DDEF0372-D027-194F-B67C-2B4DFDA30616}"/>
              </a:ext>
            </a:extLst>
          </p:cNvPr>
          <p:cNvSpPr txBox="1"/>
          <p:nvPr/>
        </p:nvSpPr>
        <p:spPr>
          <a:xfrm>
            <a:off x="8548325" y="3891047"/>
            <a:ext cx="1118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MP-SPDZ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FA294C1C-5A0F-774D-8D55-15DB036A8CD5}"/>
              </a:ext>
            </a:extLst>
          </p:cNvPr>
          <p:cNvSpPr txBox="1"/>
          <p:nvPr/>
        </p:nvSpPr>
        <p:spPr>
          <a:xfrm>
            <a:off x="6138965" y="6515456"/>
            <a:ext cx="19509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sz="1200" dirty="0">
                <a:solidFill>
                  <a:srgbClr val="5E7E47"/>
                </a:solidFill>
                <a:latin typeface="Avenir Next LT Pro" panose="020B0504020202020204" pitchFamily="34" charset="77"/>
              </a:rPr>
              <a:t>* github.com/manel1874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3D1B1D50-F010-3746-A807-64918D6ED817}"/>
              </a:ext>
            </a:extLst>
          </p:cNvPr>
          <p:cNvSpPr txBox="1"/>
          <p:nvPr/>
        </p:nvSpPr>
        <p:spPr>
          <a:xfrm>
            <a:off x="4324404" y="6041921"/>
            <a:ext cx="17286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Secure auctions</a:t>
            </a:r>
          </a:p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Secure voting</a:t>
            </a:r>
          </a:p>
        </p:txBody>
      </p:sp>
    </p:spTree>
    <p:extLst>
      <p:ext uri="{BB962C8B-B14F-4D97-AF65-F5344CB8AC3E}">
        <p14:creationId xmlns:p14="http://schemas.microsoft.com/office/powerpoint/2010/main" val="39789042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Outline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11BDD77-4919-5345-956E-01739D43E4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Motivation and outcomes</a:t>
            </a:r>
          </a:p>
          <a:p>
            <a:endParaRPr lang="en-PT" dirty="0">
              <a:latin typeface="Avenir Next LT Pro" panose="020B0504020202020204" pitchFamily="34" charset="77"/>
            </a:endParaRPr>
          </a:p>
          <a:p>
            <a:r>
              <a:rPr lang="en-PT" dirty="0">
                <a:latin typeface="Avenir Next LT Pro" panose="020B0504020202020204" pitchFamily="34" charset="77"/>
              </a:rPr>
              <a:t>Quantum and classical oblivious transfer</a:t>
            </a:r>
          </a:p>
          <a:p>
            <a:endParaRPr lang="en-PT" dirty="0">
              <a:latin typeface="Avenir Next LT Pro" panose="020B0504020202020204" pitchFamily="34" charset="77"/>
            </a:endParaRPr>
          </a:p>
          <a:p>
            <a:endParaRPr lang="en-PT" dirty="0">
              <a:latin typeface="Avenir Next LT Pro" panose="020B0504020202020204" pitchFamily="34" charset="77"/>
            </a:endParaRPr>
          </a:p>
          <a:p>
            <a:endParaRPr lang="en-PT" dirty="0"/>
          </a:p>
        </p:txBody>
      </p:sp>
      <p:pic>
        <p:nvPicPr>
          <p:cNvPr id="9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CE03CE94-B9D3-1E45-9515-DA7C134442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07154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Outcomes</a:t>
            </a:r>
          </a:p>
        </p:txBody>
      </p:sp>
      <p:pic>
        <p:nvPicPr>
          <p:cNvPr id="9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CE03CE94-B9D3-1E45-9515-DA7C134442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8BEAC99-8595-7E41-B721-EE11893C1F50}"/>
              </a:ext>
            </a:extLst>
          </p:cNvPr>
          <p:cNvSpPr txBox="1"/>
          <p:nvPr/>
        </p:nvSpPr>
        <p:spPr>
          <a:xfrm>
            <a:off x="5461000" y="1690688"/>
            <a:ext cx="127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2800" dirty="0">
                <a:latin typeface="Avenir Next LT Pro" panose="020B0504020202020204" pitchFamily="34" charset="77"/>
              </a:rPr>
              <a:t>SMC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98D7D61-6796-4D45-8E8D-09B9DA055F8F}"/>
              </a:ext>
            </a:extLst>
          </p:cNvPr>
          <p:cNvGrpSpPr/>
          <p:nvPr/>
        </p:nvGrpSpPr>
        <p:grpSpPr>
          <a:xfrm>
            <a:off x="3423854" y="4544502"/>
            <a:ext cx="932820" cy="932820"/>
            <a:chOff x="2955279" y="2965308"/>
            <a:chExt cx="1872000" cy="1872000"/>
          </a:xfrm>
        </p:grpSpPr>
        <p:pic>
          <p:nvPicPr>
            <p:cNvPr id="12" name="Picture 11" descr="Diagram, schematic&#10;&#10;Description automatically generated">
              <a:extLst>
                <a:ext uri="{FF2B5EF4-FFF2-40B4-BE49-F238E27FC236}">
                  <a16:creationId xmlns:a16="http://schemas.microsoft.com/office/drawing/2014/main" id="{78AC0627-7E7E-114C-86E9-440F5CC0CD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62207" y="3446516"/>
              <a:ext cx="1605392" cy="945742"/>
            </a:xfrm>
            <a:prstGeom prst="rect">
              <a:avLst/>
            </a:prstGeom>
          </p:spPr>
        </p:pic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283B13A-C503-8F46-BFC2-AA36C1C07853}"/>
                </a:ext>
              </a:extLst>
            </p:cNvPr>
            <p:cNvSpPr/>
            <p:nvPr/>
          </p:nvSpPr>
          <p:spPr>
            <a:xfrm>
              <a:off x="2955279" y="2965308"/>
              <a:ext cx="1872000" cy="1872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BAF6A0F-8A11-3A4E-BA23-D1CBDDBB3BD2}"/>
              </a:ext>
            </a:extLst>
          </p:cNvPr>
          <p:cNvGrpSpPr/>
          <p:nvPr/>
        </p:nvGrpSpPr>
        <p:grpSpPr>
          <a:xfrm>
            <a:off x="7833292" y="4544502"/>
            <a:ext cx="932820" cy="932820"/>
            <a:chOff x="7364721" y="2983387"/>
            <a:chExt cx="1872000" cy="1872000"/>
          </a:xfrm>
        </p:grpSpPr>
        <p:pic>
          <p:nvPicPr>
            <p:cNvPr id="6" name="Picture 5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08428C13-52EC-7A4E-83F4-CB5EA2A3240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782235" y="3429000"/>
              <a:ext cx="1036971" cy="944616"/>
            </a:xfrm>
            <a:prstGeom prst="rect">
              <a:avLst/>
            </a:prstGeom>
          </p:spPr>
        </p:pic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00F1FE80-DC51-0F48-B472-069DFE925199}"/>
                </a:ext>
              </a:extLst>
            </p:cNvPr>
            <p:cNvSpPr/>
            <p:nvPr/>
          </p:nvSpPr>
          <p:spPr>
            <a:xfrm>
              <a:off x="7364721" y="2983387"/>
              <a:ext cx="1872000" cy="1872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8B70DD96-29D5-B54D-8669-5DEE059C5856}"/>
              </a:ext>
            </a:extLst>
          </p:cNvPr>
          <p:cNvSpPr txBox="1"/>
          <p:nvPr/>
        </p:nvSpPr>
        <p:spPr>
          <a:xfrm>
            <a:off x="432817" y="4820374"/>
            <a:ext cx="1605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2000" dirty="0">
                <a:latin typeface="Avenir Next LT Pro" panose="020B0504020202020204" pitchFamily="34" charset="77"/>
              </a:rPr>
              <a:t>Circuit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DBE273B-98A9-7E45-A5B2-3B7B14C715B0}"/>
              </a:ext>
            </a:extLst>
          </p:cNvPr>
          <p:cNvCxnSpPr/>
          <p:nvPr/>
        </p:nvCxnSpPr>
        <p:spPr>
          <a:xfrm>
            <a:off x="447039" y="4416552"/>
            <a:ext cx="10597896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148E78B-AF76-5C41-821F-A44E9E980375}"/>
              </a:ext>
            </a:extLst>
          </p:cNvPr>
          <p:cNvCxnSpPr/>
          <p:nvPr/>
        </p:nvCxnSpPr>
        <p:spPr>
          <a:xfrm>
            <a:off x="432817" y="5605338"/>
            <a:ext cx="10597896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C315049-B747-F647-B867-E7FC5CBB5594}"/>
              </a:ext>
            </a:extLst>
          </p:cNvPr>
          <p:cNvCxnSpPr>
            <a:cxnSpLocks/>
          </p:cNvCxnSpPr>
          <p:nvPr/>
        </p:nvCxnSpPr>
        <p:spPr>
          <a:xfrm>
            <a:off x="3867912" y="2459736"/>
            <a:ext cx="0" cy="1819656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787054D0-C96B-9746-BB68-E2BB9943AA08}"/>
              </a:ext>
            </a:extLst>
          </p:cNvPr>
          <p:cNvSpPr txBox="1"/>
          <p:nvPr/>
        </p:nvSpPr>
        <p:spPr>
          <a:xfrm>
            <a:off x="3088585" y="3044999"/>
            <a:ext cx="1605391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sz="20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Oblivious Transfer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D2E8976-94D3-6D4D-BB1F-4905FA714BA3}"/>
              </a:ext>
            </a:extLst>
          </p:cNvPr>
          <p:cNvCxnSpPr>
            <a:cxnSpLocks/>
          </p:cNvCxnSpPr>
          <p:nvPr/>
        </p:nvCxnSpPr>
        <p:spPr>
          <a:xfrm>
            <a:off x="8306580" y="2459736"/>
            <a:ext cx="0" cy="1819656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5582152D-28CD-8348-B937-BCDDAF220907}"/>
              </a:ext>
            </a:extLst>
          </p:cNvPr>
          <p:cNvSpPr txBox="1"/>
          <p:nvPr/>
        </p:nvSpPr>
        <p:spPr>
          <a:xfrm>
            <a:off x="7498023" y="2891110"/>
            <a:ext cx="1605391" cy="101566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sz="20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Oblivious Linear Evaluation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945822-265C-D447-B055-C73E411291E0}"/>
              </a:ext>
            </a:extLst>
          </p:cNvPr>
          <p:cNvSpPr txBox="1"/>
          <p:nvPr/>
        </p:nvSpPr>
        <p:spPr>
          <a:xfrm>
            <a:off x="2280296" y="2333826"/>
            <a:ext cx="1183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E97E47"/>
                </a:solidFill>
                <a:latin typeface="Avenir Next LT Pro" panose="020B0504020202020204" pitchFamily="34" charset="77"/>
              </a:rPr>
              <a:t>Quantum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EBAA6C2-560B-F843-84FD-1E3695C1BA01}"/>
              </a:ext>
            </a:extLst>
          </p:cNvPr>
          <p:cNvSpPr txBox="1"/>
          <p:nvPr/>
        </p:nvSpPr>
        <p:spPr>
          <a:xfrm>
            <a:off x="6718964" y="2338933"/>
            <a:ext cx="1183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E97E47"/>
                </a:solidFill>
                <a:latin typeface="Avenir Next LT Pro" panose="020B0504020202020204" pitchFamily="34" charset="77"/>
              </a:rPr>
              <a:t>Quantum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B3AF52F-CFE7-FD48-BDDC-CAE9D6E42A4C}"/>
              </a:ext>
            </a:extLst>
          </p:cNvPr>
          <p:cNvSpPr txBox="1"/>
          <p:nvPr/>
        </p:nvSpPr>
        <p:spPr>
          <a:xfrm>
            <a:off x="4324404" y="2342495"/>
            <a:ext cx="910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5EA5C7"/>
                </a:solidFill>
                <a:latin typeface="Avenir Next LT Pro" panose="020B0504020202020204" pitchFamily="34" charset="77"/>
              </a:rPr>
              <a:t>Classic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52145A7-5078-E148-9E2A-7A0D6844B8DE}"/>
              </a:ext>
            </a:extLst>
          </p:cNvPr>
          <p:cNvSpPr txBox="1"/>
          <p:nvPr/>
        </p:nvSpPr>
        <p:spPr>
          <a:xfrm>
            <a:off x="8710858" y="2333825"/>
            <a:ext cx="910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5EA5C7"/>
                </a:solidFill>
                <a:latin typeface="Avenir Next LT Pro" panose="020B0504020202020204" pitchFamily="34" charset="77"/>
              </a:rPr>
              <a:t>Classic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AED80B-58A3-9348-BF75-5BD06E15B26B}"/>
              </a:ext>
            </a:extLst>
          </p:cNvPr>
          <p:cNvSpPr txBox="1"/>
          <p:nvPr/>
        </p:nvSpPr>
        <p:spPr>
          <a:xfrm>
            <a:off x="1676400" y="2844875"/>
            <a:ext cx="178722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600" dirty="0">
                <a:solidFill>
                  <a:srgbClr val="E97E47"/>
                </a:solidFill>
                <a:latin typeface="Avenir Next LT Pro" panose="020B0504020202020204" pitchFamily="34" charset="77"/>
              </a:rPr>
              <a:t>[BBCS’91] </a:t>
            </a:r>
          </a:p>
          <a:p>
            <a:r>
              <a:rPr lang="en-PT" sz="1600" dirty="0">
                <a:solidFill>
                  <a:srgbClr val="E97E47"/>
                </a:solidFill>
                <a:latin typeface="Avenir Next LT Pro" panose="020B0504020202020204" pitchFamily="34" charset="77"/>
              </a:rPr>
              <a:t>[FS’09]</a:t>
            </a:r>
          </a:p>
          <a:p>
            <a:r>
              <a:rPr lang="en-PT" sz="1600" dirty="0">
                <a:solidFill>
                  <a:srgbClr val="E97E47"/>
                </a:solidFill>
                <a:latin typeface="Avenir Next LT Pro" panose="020B0504020202020204" pitchFamily="34" charset="77"/>
              </a:rPr>
              <a:t>[DFS+05] [WST’08] …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5AB1CBA-190F-0B45-B416-37ABCF0974DC}"/>
              </a:ext>
            </a:extLst>
          </p:cNvPr>
          <p:cNvSpPr txBox="1"/>
          <p:nvPr/>
        </p:nvSpPr>
        <p:spPr>
          <a:xfrm>
            <a:off x="4533710" y="2840462"/>
            <a:ext cx="140304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[EGL’85] SimpleOT</a:t>
            </a:r>
          </a:p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…</a:t>
            </a:r>
            <a:endParaRPr lang="en-PT" dirty="0">
              <a:solidFill>
                <a:srgbClr val="5EA5C7"/>
              </a:solidFill>
              <a:latin typeface="Avenir Next LT Pro" panose="020B0504020202020204" pitchFamily="34" charset="77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1840A8C-9949-DC47-8BE0-87072F812FA7}"/>
              </a:ext>
            </a:extLst>
          </p:cNvPr>
          <p:cNvSpPr/>
          <p:nvPr/>
        </p:nvSpPr>
        <p:spPr>
          <a:xfrm>
            <a:off x="1756664" y="3968715"/>
            <a:ext cx="1080179" cy="310678"/>
          </a:xfrm>
          <a:prstGeom prst="rect">
            <a:avLst/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9CAB0F1-B2BF-9141-BAC7-6BF9404E6BF6}"/>
              </a:ext>
            </a:extLst>
          </p:cNvPr>
          <p:cNvSpPr txBox="1"/>
          <p:nvPr/>
        </p:nvSpPr>
        <p:spPr>
          <a:xfrm>
            <a:off x="4533710" y="3964191"/>
            <a:ext cx="14030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[YAV’22]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DD8EF44-39BF-334C-AA3C-1382F1B1AF0E}"/>
              </a:ext>
            </a:extLst>
          </p:cNvPr>
          <p:cNvSpPr txBox="1"/>
          <p:nvPr/>
        </p:nvSpPr>
        <p:spPr>
          <a:xfrm>
            <a:off x="3068471" y="3994871"/>
            <a:ext cx="1605391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sz="12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Review</a:t>
            </a:r>
          </a:p>
        </p:txBody>
      </p:sp>
      <p:sp>
        <p:nvSpPr>
          <p:cNvPr id="49" name="Bent Arrow 48">
            <a:extLst>
              <a:ext uri="{FF2B5EF4-FFF2-40B4-BE49-F238E27FC236}">
                <a16:creationId xmlns:a16="http://schemas.microsoft.com/office/drawing/2014/main" id="{4409365E-4B3F-A144-938E-1BABBD9CB0A2}"/>
              </a:ext>
            </a:extLst>
          </p:cNvPr>
          <p:cNvSpPr/>
          <p:nvPr/>
        </p:nvSpPr>
        <p:spPr>
          <a:xfrm rot="5400000">
            <a:off x="1947428" y="3775263"/>
            <a:ext cx="1979895" cy="358638"/>
          </a:xfrm>
          <a:prstGeom prst="bentArrow">
            <a:avLst>
              <a:gd name="adj1" fmla="val 25000"/>
              <a:gd name="adj2" fmla="val 37964"/>
              <a:gd name="adj3" fmla="val 50000"/>
              <a:gd name="adj4" fmla="val 43750"/>
            </a:avLst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D8BFCC7-9B46-7441-87EF-242B65333289}"/>
              </a:ext>
            </a:extLst>
          </p:cNvPr>
          <p:cNvSpPr txBox="1"/>
          <p:nvPr/>
        </p:nvSpPr>
        <p:spPr>
          <a:xfrm>
            <a:off x="447039" y="5900216"/>
            <a:ext cx="1605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2000" dirty="0">
                <a:latin typeface="Avenir Next LT Pro" panose="020B0504020202020204" pitchFamily="34" charset="77"/>
              </a:rPr>
              <a:t>Application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0A54BEA-6D8A-734D-9BB4-B99403E10DD8}"/>
              </a:ext>
            </a:extLst>
          </p:cNvPr>
          <p:cNvSpPr txBox="1"/>
          <p:nvPr/>
        </p:nvSpPr>
        <p:spPr>
          <a:xfrm>
            <a:off x="433833" y="3218527"/>
            <a:ext cx="1605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2000" dirty="0">
                <a:latin typeface="Avenir Next LT Pro" panose="020B0504020202020204" pitchFamily="34" charset="77"/>
              </a:rPr>
              <a:t>Primitive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8950610-34CD-5A40-A4B6-A6CFC0BD1EFB}"/>
              </a:ext>
            </a:extLst>
          </p:cNvPr>
          <p:cNvCxnSpPr>
            <a:cxnSpLocks/>
          </p:cNvCxnSpPr>
          <p:nvPr/>
        </p:nvCxnSpPr>
        <p:spPr>
          <a:xfrm>
            <a:off x="6096000" y="2459736"/>
            <a:ext cx="0" cy="401647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Down Arrow 52">
            <a:extLst>
              <a:ext uri="{FF2B5EF4-FFF2-40B4-BE49-F238E27FC236}">
                <a16:creationId xmlns:a16="http://schemas.microsoft.com/office/drawing/2014/main" id="{50D641D1-2142-1A43-A165-985ADCEFA66B}"/>
              </a:ext>
            </a:extLst>
          </p:cNvPr>
          <p:cNvSpPr/>
          <p:nvPr/>
        </p:nvSpPr>
        <p:spPr>
          <a:xfrm>
            <a:off x="2865001" y="5089212"/>
            <a:ext cx="256937" cy="932818"/>
          </a:xfrm>
          <a:prstGeom prst="downArrow">
            <a:avLst>
              <a:gd name="adj1" fmla="val 40801"/>
              <a:gd name="adj2" fmla="val 57267"/>
            </a:avLst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54" name="Bent Arrow 53">
            <a:extLst>
              <a:ext uri="{FF2B5EF4-FFF2-40B4-BE49-F238E27FC236}">
                <a16:creationId xmlns:a16="http://schemas.microsoft.com/office/drawing/2014/main" id="{8E85CBF3-A7B1-F445-87D1-A1E3DD3A5E20}"/>
              </a:ext>
            </a:extLst>
          </p:cNvPr>
          <p:cNvSpPr/>
          <p:nvPr/>
        </p:nvSpPr>
        <p:spPr>
          <a:xfrm rot="16200000" flipH="1">
            <a:off x="3840618" y="3898097"/>
            <a:ext cx="1734233" cy="358638"/>
          </a:xfrm>
          <a:prstGeom prst="bentArrow">
            <a:avLst>
              <a:gd name="adj1" fmla="val 25000"/>
              <a:gd name="adj2" fmla="val 37964"/>
              <a:gd name="adj3" fmla="val 50000"/>
              <a:gd name="adj4" fmla="val 43750"/>
            </a:avLst>
          </a:prstGeom>
          <a:solidFill>
            <a:srgbClr val="5EA5C7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55" name="Down Arrow 54">
            <a:extLst>
              <a:ext uri="{FF2B5EF4-FFF2-40B4-BE49-F238E27FC236}">
                <a16:creationId xmlns:a16="http://schemas.microsoft.com/office/drawing/2014/main" id="{C7C5B9DC-A531-3F44-A51C-395328235B47}"/>
              </a:ext>
            </a:extLst>
          </p:cNvPr>
          <p:cNvSpPr/>
          <p:nvPr/>
        </p:nvSpPr>
        <p:spPr>
          <a:xfrm>
            <a:off x="4546089" y="5082866"/>
            <a:ext cx="256937" cy="932818"/>
          </a:xfrm>
          <a:prstGeom prst="downArrow">
            <a:avLst>
              <a:gd name="adj1" fmla="val 40801"/>
              <a:gd name="adj2" fmla="val 57267"/>
            </a:avLst>
          </a:prstGeom>
          <a:solidFill>
            <a:srgbClr val="5EA5C7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3E64BD6-6325-EB42-8F94-374D1BE279E0}"/>
              </a:ext>
            </a:extLst>
          </p:cNvPr>
          <p:cNvSpPr txBox="1"/>
          <p:nvPr/>
        </p:nvSpPr>
        <p:spPr>
          <a:xfrm>
            <a:off x="9112560" y="2847424"/>
            <a:ext cx="14030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[NP’99] </a:t>
            </a:r>
          </a:p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TinyOLE</a:t>
            </a:r>
          </a:p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…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6E5487C-C0B3-7644-B61D-7A70DCAA9545}"/>
              </a:ext>
            </a:extLst>
          </p:cNvPr>
          <p:cNvSpPr txBox="1"/>
          <p:nvPr/>
        </p:nvSpPr>
        <p:spPr>
          <a:xfrm>
            <a:off x="9112560" y="4853083"/>
            <a:ext cx="14030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MASCOT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626303F-3D97-FC46-B780-B5853D578F47}"/>
              </a:ext>
            </a:extLst>
          </p:cNvPr>
          <p:cNvSpPr txBox="1"/>
          <p:nvPr/>
        </p:nvSpPr>
        <p:spPr>
          <a:xfrm>
            <a:off x="10605108" y="4789088"/>
            <a:ext cx="1169843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sz="12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OT reduction</a:t>
            </a:r>
          </a:p>
          <a:p>
            <a:pPr algn="ctr"/>
            <a:r>
              <a:rPr lang="en-GB" sz="12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i</a:t>
            </a:r>
            <a:r>
              <a:rPr lang="en-PT" sz="12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nto SPDZ</a:t>
            </a:r>
          </a:p>
        </p:txBody>
      </p:sp>
      <p:sp>
        <p:nvSpPr>
          <p:cNvPr id="59" name="Bent Arrow 58">
            <a:extLst>
              <a:ext uri="{FF2B5EF4-FFF2-40B4-BE49-F238E27FC236}">
                <a16:creationId xmlns:a16="http://schemas.microsoft.com/office/drawing/2014/main" id="{9443ABD8-D6BD-4D41-ABD7-7CB0DF03E834}"/>
              </a:ext>
            </a:extLst>
          </p:cNvPr>
          <p:cNvSpPr/>
          <p:nvPr/>
        </p:nvSpPr>
        <p:spPr>
          <a:xfrm rot="5400000">
            <a:off x="7048321" y="2097439"/>
            <a:ext cx="1663331" cy="3868183"/>
          </a:xfrm>
          <a:prstGeom prst="bentArrow">
            <a:avLst>
              <a:gd name="adj1" fmla="val 4379"/>
              <a:gd name="adj2" fmla="val 6956"/>
              <a:gd name="adj3" fmla="val 9919"/>
              <a:gd name="adj4" fmla="val 43750"/>
            </a:avLst>
          </a:prstGeom>
          <a:solidFill>
            <a:srgbClr val="5EA5C7"/>
          </a:solidFill>
          <a:ln>
            <a:solidFill>
              <a:srgbClr val="5EA5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61" name="Bent Arrow 60">
            <a:extLst>
              <a:ext uri="{FF2B5EF4-FFF2-40B4-BE49-F238E27FC236}">
                <a16:creationId xmlns:a16="http://schemas.microsoft.com/office/drawing/2014/main" id="{D79717E3-A203-1F44-B9A4-CA3B8C05DC74}"/>
              </a:ext>
            </a:extLst>
          </p:cNvPr>
          <p:cNvSpPr/>
          <p:nvPr/>
        </p:nvSpPr>
        <p:spPr>
          <a:xfrm rot="5400000">
            <a:off x="5687914" y="362082"/>
            <a:ext cx="1902894" cy="7099337"/>
          </a:xfrm>
          <a:prstGeom prst="bentArrow">
            <a:avLst>
              <a:gd name="adj1" fmla="val 4138"/>
              <a:gd name="adj2" fmla="val 6966"/>
              <a:gd name="adj3" fmla="val 9007"/>
              <a:gd name="adj4" fmla="val 43750"/>
            </a:avLst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63" name="Down Arrow 62">
            <a:extLst>
              <a:ext uri="{FF2B5EF4-FFF2-40B4-BE49-F238E27FC236}">
                <a16:creationId xmlns:a16="http://schemas.microsoft.com/office/drawing/2014/main" id="{804CDE40-3BA8-A143-9702-349EA839C163}"/>
              </a:ext>
            </a:extLst>
          </p:cNvPr>
          <p:cNvSpPr/>
          <p:nvPr/>
        </p:nvSpPr>
        <p:spPr>
          <a:xfrm>
            <a:off x="9584733" y="5191637"/>
            <a:ext cx="229345" cy="828123"/>
          </a:xfrm>
          <a:prstGeom prst="downArrow">
            <a:avLst>
              <a:gd name="adj1" fmla="val 40801"/>
              <a:gd name="adj2" fmla="val 57267"/>
            </a:avLst>
          </a:prstGeom>
          <a:solidFill>
            <a:srgbClr val="5EA5C7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65" name="Down Arrow 64">
            <a:extLst>
              <a:ext uri="{FF2B5EF4-FFF2-40B4-BE49-F238E27FC236}">
                <a16:creationId xmlns:a16="http://schemas.microsoft.com/office/drawing/2014/main" id="{7B089E6B-E820-B345-AD25-EA192BA375D0}"/>
              </a:ext>
            </a:extLst>
          </p:cNvPr>
          <p:cNvSpPr/>
          <p:nvPr/>
        </p:nvSpPr>
        <p:spPr>
          <a:xfrm>
            <a:off x="9946078" y="5185844"/>
            <a:ext cx="256937" cy="828119"/>
          </a:xfrm>
          <a:prstGeom prst="downArrow">
            <a:avLst>
              <a:gd name="adj1" fmla="val 40801"/>
              <a:gd name="adj2" fmla="val 57267"/>
            </a:avLst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F65C35-F0AB-5544-93B4-FEF97CBFEDE0}"/>
              </a:ext>
            </a:extLst>
          </p:cNvPr>
          <p:cNvSpPr txBox="1"/>
          <p:nvPr/>
        </p:nvSpPr>
        <p:spPr>
          <a:xfrm>
            <a:off x="1736847" y="3949499"/>
            <a:ext cx="10050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[</a:t>
            </a:r>
            <a:r>
              <a:rPr lang="en-PT" sz="1600" b="1" dirty="0">
                <a:solidFill>
                  <a:schemeClr val="bg1"/>
                </a:solidFill>
                <a:latin typeface="Avenir Next LT Pro" panose="020B0504020202020204" pitchFamily="34" charset="77"/>
              </a:rPr>
              <a:t>S</a:t>
            </a:r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PM’22]</a:t>
            </a:r>
          </a:p>
        </p:txBody>
      </p:sp>
      <p:sp>
        <p:nvSpPr>
          <p:cNvPr id="46" name="Circular Arrow 45">
            <a:extLst>
              <a:ext uri="{FF2B5EF4-FFF2-40B4-BE49-F238E27FC236}">
                <a16:creationId xmlns:a16="http://schemas.microsoft.com/office/drawing/2014/main" id="{62132586-5BC8-4F48-BBB5-892DB06330CC}"/>
              </a:ext>
            </a:extLst>
          </p:cNvPr>
          <p:cNvSpPr/>
          <p:nvPr/>
        </p:nvSpPr>
        <p:spPr>
          <a:xfrm>
            <a:off x="2992591" y="1475855"/>
            <a:ext cx="1787226" cy="1726156"/>
          </a:xfrm>
          <a:prstGeom prst="circularArrow">
            <a:avLst>
              <a:gd name="adj1" fmla="val 6535"/>
              <a:gd name="adj2" fmla="val 1034925"/>
              <a:gd name="adj3" fmla="val 20457680"/>
              <a:gd name="adj4" fmla="val 10800000"/>
              <a:gd name="adj5" fmla="val 12500"/>
            </a:avLst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8F064C8-C6B9-C24F-8015-267C376A3349}"/>
              </a:ext>
            </a:extLst>
          </p:cNvPr>
          <p:cNvSpPr txBox="1"/>
          <p:nvPr/>
        </p:nvSpPr>
        <p:spPr>
          <a:xfrm>
            <a:off x="3423719" y="1894635"/>
            <a:ext cx="8883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sz="1600" b="1" dirty="0">
                <a:solidFill>
                  <a:srgbClr val="5E7E47"/>
                </a:solidFill>
                <a:latin typeface="Avenir Next LT Pro" panose="020B0504020202020204" pitchFamily="34" charset="77"/>
              </a:rPr>
              <a:t>S</a:t>
            </a:r>
            <a:r>
              <a:rPr lang="en-PT" sz="1600" dirty="0">
                <a:solidFill>
                  <a:srgbClr val="5E7E47"/>
                </a:solidFill>
                <a:latin typeface="Avenir Next LT Pro" panose="020B0504020202020204" pitchFamily="34" charset="77"/>
              </a:rPr>
              <a:t>PM’21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4BA57FB-783E-B240-A2A3-4EE9684DEC30}"/>
              </a:ext>
            </a:extLst>
          </p:cNvPr>
          <p:cNvSpPr txBox="1"/>
          <p:nvPr/>
        </p:nvSpPr>
        <p:spPr>
          <a:xfrm>
            <a:off x="3010737" y="3692976"/>
            <a:ext cx="9916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sz="1600" dirty="0">
                <a:solidFill>
                  <a:srgbClr val="5E7E47"/>
                </a:solidFill>
                <a:latin typeface="Avenir Next LT Pro" panose="020B0504020202020204" pitchFamily="34" charset="77"/>
              </a:rPr>
              <a:t>O</a:t>
            </a:r>
            <a:r>
              <a:rPr lang="en-GB" sz="1600" dirty="0">
                <a:solidFill>
                  <a:srgbClr val="5E7E47"/>
                </a:solidFill>
                <a:latin typeface="Avenir Next LT Pro" panose="020B0504020202020204" pitchFamily="34" charset="77"/>
              </a:rPr>
              <a:t>T</a:t>
            </a:r>
            <a:r>
              <a:rPr lang="en-PT" sz="1600" dirty="0">
                <a:solidFill>
                  <a:srgbClr val="5E7E47"/>
                </a:solidFill>
                <a:latin typeface="Avenir Next LT Pro" panose="020B0504020202020204" pitchFamily="34" charset="77"/>
              </a:rPr>
              <a:t>Keys*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A4359BE5-8DAE-7348-B67C-627255AB7A26}"/>
              </a:ext>
            </a:extLst>
          </p:cNvPr>
          <p:cNvSpPr/>
          <p:nvPr/>
        </p:nvSpPr>
        <p:spPr>
          <a:xfrm>
            <a:off x="2449209" y="6446478"/>
            <a:ext cx="1080179" cy="310678"/>
          </a:xfrm>
          <a:prstGeom prst="rect">
            <a:avLst/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01CDA73-341B-694B-AAA3-F00C160250A7}"/>
              </a:ext>
            </a:extLst>
          </p:cNvPr>
          <p:cNvSpPr txBox="1"/>
          <p:nvPr/>
        </p:nvSpPr>
        <p:spPr>
          <a:xfrm>
            <a:off x="2409567" y="6427262"/>
            <a:ext cx="11594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[</a:t>
            </a:r>
            <a:r>
              <a:rPr lang="en-PT" sz="1600" b="1" dirty="0">
                <a:solidFill>
                  <a:schemeClr val="bg1"/>
                </a:solidFill>
                <a:latin typeface="Avenir Next LT Pro" panose="020B0504020202020204" pitchFamily="34" charset="77"/>
              </a:rPr>
              <a:t>S</a:t>
            </a:r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CPM’22]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287EA991-DF19-3A4C-9985-A8FDEED86565}"/>
              </a:ext>
            </a:extLst>
          </p:cNvPr>
          <p:cNvSpPr/>
          <p:nvPr/>
        </p:nvSpPr>
        <p:spPr>
          <a:xfrm>
            <a:off x="2452502" y="6075060"/>
            <a:ext cx="1080179" cy="310678"/>
          </a:xfrm>
          <a:prstGeom prst="rect">
            <a:avLst/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04C73CE4-FFEF-804D-BD9E-377640D37358}"/>
              </a:ext>
            </a:extLst>
          </p:cNvPr>
          <p:cNvSpPr txBox="1"/>
          <p:nvPr/>
        </p:nvSpPr>
        <p:spPr>
          <a:xfrm>
            <a:off x="2412860" y="6055844"/>
            <a:ext cx="11594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[</a:t>
            </a:r>
            <a:r>
              <a:rPr lang="en-PT" sz="1600" b="1" dirty="0">
                <a:solidFill>
                  <a:schemeClr val="bg1"/>
                </a:solidFill>
                <a:latin typeface="Avenir Next LT Pro" panose="020B0504020202020204" pitchFamily="34" charset="77"/>
              </a:rPr>
              <a:t>S</a:t>
            </a:r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CPM’21]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08262680-2961-024F-86F8-3A6D6AF7257E}"/>
              </a:ext>
            </a:extLst>
          </p:cNvPr>
          <p:cNvSpPr/>
          <p:nvPr/>
        </p:nvSpPr>
        <p:spPr>
          <a:xfrm>
            <a:off x="6398526" y="3466817"/>
            <a:ext cx="1080179" cy="310678"/>
          </a:xfrm>
          <a:prstGeom prst="rect">
            <a:avLst/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0C27741-3C3C-954A-90E1-93AEBAE4BAA3}"/>
              </a:ext>
            </a:extLst>
          </p:cNvPr>
          <p:cNvSpPr txBox="1"/>
          <p:nvPr/>
        </p:nvSpPr>
        <p:spPr>
          <a:xfrm>
            <a:off x="6358884" y="3447601"/>
            <a:ext cx="11594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[</a:t>
            </a:r>
            <a:r>
              <a:rPr lang="en-PT" sz="1600" b="1" dirty="0">
                <a:solidFill>
                  <a:schemeClr val="bg1"/>
                </a:solidFill>
                <a:latin typeface="Avenir Next LT Pro" panose="020B0504020202020204" pitchFamily="34" charset="77"/>
              </a:rPr>
              <a:t>S</a:t>
            </a:r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VM’22]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7669757-B934-3245-8E91-093484E9D06C}"/>
              </a:ext>
            </a:extLst>
          </p:cNvPr>
          <p:cNvSpPr txBox="1"/>
          <p:nvPr/>
        </p:nvSpPr>
        <p:spPr>
          <a:xfrm>
            <a:off x="10093120" y="3690456"/>
            <a:ext cx="13087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sz="1600" dirty="0">
                <a:solidFill>
                  <a:srgbClr val="5E7E47"/>
                </a:solidFill>
                <a:latin typeface="Avenir Next LT Pro" panose="020B0504020202020204" pitchFamily="34" charset="77"/>
              </a:rPr>
              <a:t>QMP-SPDZ*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5170B1AF-2A8C-D543-AA41-0E022500F86F}"/>
              </a:ext>
            </a:extLst>
          </p:cNvPr>
          <p:cNvSpPr/>
          <p:nvPr/>
        </p:nvSpPr>
        <p:spPr>
          <a:xfrm>
            <a:off x="9485288" y="6074871"/>
            <a:ext cx="1080179" cy="310678"/>
          </a:xfrm>
          <a:prstGeom prst="rect">
            <a:avLst/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9FBC1A88-CC25-2B48-B81E-108322441F06}"/>
              </a:ext>
            </a:extLst>
          </p:cNvPr>
          <p:cNvSpPr txBox="1"/>
          <p:nvPr/>
        </p:nvSpPr>
        <p:spPr>
          <a:xfrm>
            <a:off x="9445646" y="6055655"/>
            <a:ext cx="11594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[T</a:t>
            </a:r>
            <a:r>
              <a:rPr lang="en-PT" sz="1600" b="1" dirty="0">
                <a:solidFill>
                  <a:schemeClr val="bg1"/>
                </a:solidFill>
                <a:latin typeface="Avenir Next LT Pro" panose="020B0504020202020204" pitchFamily="34" charset="77"/>
              </a:rPr>
              <a:t>S</a:t>
            </a:r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SP’23]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F6DC1BE3-A403-B545-B292-FEB7B03000E5}"/>
              </a:ext>
            </a:extLst>
          </p:cNvPr>
          <p:cNvSpPr txBox="1"/>
          <p:nvPr/>
        </p:nvSpPr>
        <p:spPr>
          <a:xfrm>
            <a:off x="4669594" y="3692324"/>
            <a:ext cx="9046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libscapi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5868EE7C-FE19-C940-A3E6-C80511216607}"/>
              </a:ext>
            </a:extLst>
          </p:cNvPr>
          <p:cNvSpPr txBox="1"/>
          <p:nvPr/>
        </p:nvSpPr>
        <p:spPr>
          <a:xfrm>
            <a:off x="8548325" y="3891047"/>
            <a:ext cx="1118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MP-SPDZ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F19E6AA6-16E2-1445-BEBF-2911A8945ABB}"/>
              </a:ext>
            </a:extLst>
          </p:cNvPr>
          <p:cNvSpPr txBox="1"/>
          <p:nvPr/>
        </p:nvSpPr>
        <p:spPr>
          <a:xfrm>
            <a:off x="6138965" y="6515456"/>
            <a:ext cx="19509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sz="1200" dirty="0">
                <a:solidFill>
                  <a:srgbClr val="5E7E47"/>
                </a:solidFill>
                <a:latin typeface="Avenir Next LT Pro" panose="020B0504020202020204" pitchFamily="34" charset="77"/>
              </a:rPr>
              <a:t>* github.com/manel1874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BF1DE57E-38A3-B246-A153-79FF04807627}"/>
              </a:ext>
            </a:extLst>
          </p:cNvPr>
          <p:cNvSpPr txBox="1"/>
          <p:nvPr/>
        </p:nvSpPr>
        <p:spPr>
          <a:xfrm>
            <a:off x="4324404" y="6041921"/>
            <a:ext cx="17286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Secure auctions</a:t>
            </a:r>
          </a:p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Secure voting</a:t>
            </a:r>
          </a:p>
        </p:txBody>
      </p:sp>
    </p:spTree>
    <p:extLst>
      <p:ext uri="{BB962C8B-B14F-4D97-AF65-F5344CB8AC3E}">
        <p14:creationId xmlns:p14="http://schemas.microsoft.com/office/powerpoint/2010/main" val="382495208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1840A8C-9949-DC47-8BE0-87072F812FA7}"/>
              </a:ext>
            </a:extLst>
          </p:cNvPr>
          <p:cNvSpPr/>
          <p:nvPr/>
        </p:nvSpPr>
        <p:spPr>
          <a:xfrm>
            <a:off x="1756664" y="3968715"/>
            <a:ext cx="1080179" cy="310678"/>
          </a:xfrm>
          <a:prstGeom prst="rect">
            <a:avLst/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F65C35-F0AB-5544-93B4-FEF97CBFEDE0}"/>
              </a:ext>
            </a:extLst>
          </p:cNvPr>
          <p:cNvSpPr txBox="1"/>
          <p:nvPr/>
        </p:nvSpPr>
        <p:spPr>
          <a:xfrm>
            <a:off x="1736847" y="3949499"/>
            <a:ext cx="10050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[</a:t>
            </a:r>
            <a:r>
              <a:rPr lang="en-PT" sz="1600" b="1" dirty="0">
                <a:solidFill>
                  <a:schemeClr val="bg1"/>
                </a:solidFill>
                <a:latin typeface="Avenir Next LT Pro" panose="020B0504020202020204" pitchFamily="34" charset="77"/>
              </a:rPr>
              <a:t>S</a:t>
            </a:r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PM’22]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Outcomes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8BEAC99-8595-7E41-B721-EE11893C1F50}"/>
              </a:ext>
            </a:extLst>
          </p:cNvPr>
          <p:cNvSpPr txBox="1"/>
          <p:nvPr/>
        </p:nvSpPr>
        <p:spPr>
          <a:xfrm>
            <a:off x="5461000" y="1690688"/>
            <a:ext cx="127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2800" dirty="0">
                <a:latin typeface="Avenir Next LT Pro" panose="020B0504020202020204" pitchFamily="34" charset="77"/>
              </a:rPr>
              <a:t>SMC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98D7D61-6796-4D45-8E8D-09B9DA055F8F}"/>
              </a:ext>
            </a:extLst>
          </p:cNvPr>
          <p:cNvGrpSpPr/>
          <p:nvPr/>
        </p:nvGrpSpPr>
        <p:grpSpPr>
          <a:xfrm>
            <a:off x="3423854" y="4544502"/>
            <a:ext cx="932820" cy="932820"/>
            <a:chOff x="2955279" y="2965308"/>
            <a:chExt cx="1872000" cy="1872000"/>
          </a:xfrm>
        </p:grpSpPr>
        <p:pic>
          <p:nvPicPr>
            <p:cNvPr id="12" name="Picture 11" descr="Diagram, schematic&#10;&#10;Description automatically generated">
              <a:extLst>
                <a:ext uri="{FF2B5EF4-FFF2-40B4-BE49-F238E27FC236}">
                  <a16:creationId xmlns:a16="http://schemas.microsoft.com/office/drawing/2014/main" id="{78AC0627-7E7E-114C-86E9-440F5CC0CD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62207" y="3446516"/>
              <a:ext cx="1605392" cy="945742"/>
            </a:xfrm>
            <a:prstGeom prst="rect">
              <a:avLst/>
            </a:prstGeom>
          </p:spPr>
        </p:pic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283B13A-C503-8F46-BFC2-AA36C1C07853}"/>
                </a:ext>
              </a:extLst>
            </p:cNvPr>
            <p:cNvSpPr/>
            <p:nvPr/>
          </p:nvSpPr>
          <p:spPr>
            <a:xfrm>
              <a:off x="2955279" y="2965308"/>
              <a:ext cx="1872000" cy="1872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BAF6A0F-8A11-3A4E-BA23-D1CBDDBB3BD2}"/>
              </a:ext>
            </a:extLst>
          </p:cNvPr>
          <p:cNvGrpSpPr/>
          <p:nvPr/>
        </p:nvGrpSpPr>
        <p:grpSpPr>
          <a:xfrm>
            <a:off x="7833292" y="4544502"/>
            <a:ext cx="932820" cy="932820"/>
            <a:chOff x="7364721" y="2983387"/>
            <a:chExt cx="1872000" cy="1872000"/>
          </a:xfrm>
        </p:grpSpPr>
        <p:pic>
          <p:nvPicPr>
            <p:cNvPr id="6" name="Picture 5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08428C13-52EC-7A4E-83F4-CB5EA2A3240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782235" y="3429000"/>
              <a:ext cx="1036971" cy="944616"/>
            </a:xfrm>
            <a:prstGeom prst="rect">
              <a:avLst/>
            </a:prstGeom>
          </p:spPr>
        </p:pic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00F1FE80-DC51-0F48-B472-069DFE925199}"/>
                </a:ext>
              </a:extLst>
            </p:cNvPr>
            <p:cNvSpPr/>
            <p:nvPr/>
          </p:nvSpPr>
          <p:spPr>
            <a:xfrm>
              <a:off x="7364721" y="2983387"/>
              <a:ext cx="1872000" cy="1872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8B70DD96-29D5-B54D-8669-5DEE059C5856}"/>
              </a:ext>
            </a:extLst>
          </p:cNvPr>
          <p:cNvSpPr txBox="1"/>
          <p:nvPr/>
        </p:nvSpPr>
        <p:spPr>
          <a:xfrm>
            <a:off x="432817" y="4820374"/>
            <a:ext cx="1605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2000" dirty="0">
                <a:latin typeface="Avenir Next LT Pro" panose="020B0504020202020204" pitchFamily="34" charset="77"/>
              </a:rPr>
              <a:t>Circuit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DBE273B-98A9-7E45-A5B2-3B7B14C715B0}"/>
              </a:ext>
            </a:extLst>
          </p:cNvPr>
          <p:cNvCxnSpPr/>
          <p:nvPr/>
        </p:nvCxnSpPr>
        <p:spPr>
          <a:xfrm>
            <a:off x="447039" y="4416552"/>
            <a:ext cx="10597896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148E78B-AF76-5C41-821F-A44E9E980375}"/>
              </a:ext>
            </a:extLst>
          </p:cNvPr>
          <p:cNvCxnSpPr/>
          <p:nvPr/>
        </p:nvCxnSpPr>
        <p:spPr>
          <a:xfrm>
            <a:off x="432817" y="5605338"/>
            <a:ext cx="10597896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C315049-B747-F647-B867-E7FC5CBB5594}"/>
              </a:ext>
            </a:extLst>
          </p:cNvPr>
          <p:cNvCxnSpPr>
            <a:cxnSpLocks/>
          </p:cNvCxnSpPr>
          <p:nvPr/>
        </p:nvCxnSpPr>
        <p:spPr>
          <a:xfrm>
            <a:off x="3867912" y="2459736"/>
            <a:ext cx="0" cy="1819656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787054D0-C96B-9746-BB68-E2BB9943AA08}"/>
              </a:ext>
            </a:extLst>
          </p:cNvPr>
          <p:cNvSpPr txBox="1"/>
          <p:nvPr/>
        </p:nvSpPr>
        <p:spPr>
          <a:xfrm>
            <a:off x="3088585" y="3044999"/>
            <a:ext cx="1605391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sz="20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Oblivious Transfer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D2E8976-94D3-6D4D-BB1F-4905FA714BA3}"/>
              </a:ext>
            </a:extLst>
          </p:cNvPr>
          <p:cNvCxnSpPr>
            <a:cxnSpLocks/>
          </p:cNvCxnSpPr>
          <p:nvPr/>
        </p:nvCxnSpPr>
        <p:spPr>
          <a:xfrm>
            <a:off x="8306580" y="2459736"/>
            <a:ext cx="0" cy="1819656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5582152D-28CD-8348-B937-BCDDAF220907}"/>
              </a:ext>
            </a:extLst>
          </p:cNvPr>
          <p:cNvSpPr txBox="1"/>
          <p:nvPr/>
        </p:nvSpPr>
        <p:spPr>
          <a:xfrm>
            <a:off x="7498023" y="2891110"/>
            <a:ext cx="1605391" cy="101566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sz="20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Oblivious Linear Evaluation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945822-265C-D447-B055-C73E411291E0}"/>
              </a:ext>
            </a:extLst>
          </p:cNvPr>
          <p:cNvSpPr txBox="1"/>
          <p:nvPr/>
        </p:nvSpPr>
        <p:spPr>
          <a:xfrm>
            <a:off x="2280296" y="2333826"/>
            <a:ext cx="1183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E97E47"/>
                </a:solidFill>
                <a:latin typeface="Avenir Next LT Pro" panose="020B0504020202020204" pitchFamily="34" charset="77"/>
              </a:rPr>
              <a:t>Quantum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EBAA6C2-560B-F843-84FD-1E3695C1BA01}"/>
              </a:ext>
            </a:extLst>
          </p:cNvPr>
          <p:cNvSpPr txBox="1"/>
          <p:nvPr/>
        </p:nvSpPr>
        <p:spPr>
          <a:xfrm>
            <a:off x="6718964" y="2338933"/>
            <a:ext cx="1183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E97E47"/>
                </a:solidFill>
                <a:latin typeface="Avenir Next LT Pro" panose="020B0504020202020204" pitchFamily="34" charset="77"/>
              </a:rPr>
              <a:t>Quantum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B3AF52F-CFE7-FD48-BDDC-CAE9D6E42A4C}"/>
              </a:ext>
            </a:extLst>
          </p:cNvPr>
          <p:cNvSpPr txBox="1"/>
          <p:nvPr/>
        </p:nvSpPr>
        <p:spPr>
          <a:xfrm>
            <a:off x="4324404" y="2342495"/>
            <a:ext cx="910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5EA5C7"/>
                </a:solidFill>
                <a:latin typeface="Avenir Next LT Pro" panose="020B0504020202020204" pitchFamily="34" charset="77"/>
              </a:rPr>
              <a:t>Classic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52145A7-5078-E148-9E2A-7A0D6844B8DE}"/>
              </a:ext>
            </a:extLst>
          </p:cNvPr>
          <p:cNvSpPr txBox="1"/>
          <p:nvPr/>
        </p:nvSpPr>
        <p:spPr>
          <a:xfrm>
            <a:off x="8710858" y="2333825"/>
            <a:ext cx="910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5EA5C7"/>
                </a:solidFill>
                <a:latin typeface="Avenir Next LT Pro" panose="020B0504020202020204" pitchFamily="34" charset="77"/>
              </a:rPr>
              <a:t>Classic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AED80B-58A3-9348-BF75-5BD06E15B26B}"/>
              </a:ext>
            </a:extLst>
          </p:cNvPr>
          <p:cNvSpPr txBox="1"/>
          <p:nvPr/>
        </p:nvSpPr>
        <p:spPr>
          <a:xfrm>
            <a:off x="1676400" y="2844875"/>
            <a:ext cx="178722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600" dirty="0">
                <a:solidFill>
                  <a:srgbClr val="E97E47"/>
                </a:solidFill>
                <a:latin typeface="Avenir Next LT Pro" panose="020B0504020202020204" pitchFamily="34" charset="77"/>
              </a:rPr>
              <a:t>[BBCS’91] </a:t>
            </a:r>
          </a:p>
          <a:p>
            <a:r>
              <a:rPr lang="en-PT" sz="1600" dirty="0">
                <a:solidFill>
                  <a:srgbClr val="E97E47"/>
                </a:solidFill>
                <a:latin typeface="Avenir Next LT Pro" panose="020B0504020202020204" pitchFamily="34" charset="77"/>
              </a:rPr>
              <a:t>[FS’09]</a:t>
            </a:r>
          </a:p>
          <a:p>
            <a:r>
              <a:rPr lang="en-PT" sz="1600" dirty="0">
                <a:solidFill>
                  <a:srgbClr val="E97E47"/>
                </a:solidFill>
                <a:latin typeface="Avenir Next LT Pro" panose="020B0504020202020204" pitchFamily="34" charset="77"/>
              </a:rPr>
              <a:t>[DFS+05] [WST’08] …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5AB1CBA-190F-0B45-B416-37ABCF0974DC}"/>
              </a:ext>
            </a:extLst>
          </p:cNvPr>
          <p:cNvSpPr txBox="1"/>
          <p:nvPr/>
        </p:nvSpPr>
        <p:spPr>
          <a:xfrm>
            <a:off x="4533710" y="2840462"/>
            <a:ext cx="140304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[EGL’85] SimpleOT</a:t>
            </a:r>
          </a:p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…</a:t>
            </a:r>
            <a:endParaRPr lang="en-PT" dirty="0">
              <a:solidFill>
                <a:srgbClr val="5EA5C7"/>
              </a:solidFill>
              <a:latin typeface="Avenir Next LT Pro" panose="020B0504020202020204" pitchFamily="34" charset="7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9CAB0F1-B2BF-9141-BAC7-6BF9404E6BF6}"/>
              </a:ext>
            </a:extLst>
          </p:cNvPr>
          <p:cNvSpPr txBox="1"/>
          <p:nvPr/>
        </p:nvSpPr>
        <p:spPr>
          <a:xfrm>
            <a:off x="4533710" y="3964191"/>
            <a:ext cx="14030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[YAV’22]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DD8EF44-39BF-334C-AA3C-1382F1B1AF0E}"/>
              </a:ext>
            </a:extLst>
          </p:cNvPr>
          <p:cNvSpPr txBox="1"/>
          <p:nvPr/>
        </p:nvSpPr>
        <p:spPr>
          <a:xfrm>
            <a:off x="3068471" y="3994871"/>
            <a:ext cx="1605391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sz="12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Review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D8BFCC7-9B46-7441-87EF-242B65333289}"/>
              </a:ext>
            </a:extLst>
          </p:cNvPr>
          <p:cNvSpPr txBox="1"/>
          <p:nvPr/>
        </p:nvSpPr>
        <p:spPr>
          <a:xfrm>
            <a:off x="447039" y="5900216"/>
            <a:ext cx="1605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2000" dirty="0">
                <a:latin typeface="Avenir Next LT Pro" panose="020B0504020202020204" pitchFamily="34" charset="77"/>
              </a:rPr>
              <a:t>Application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0A54BEA-6D8A-734D-9BB4-B99403E10DD8}"/>
              </a:ext>
            </a:extLst>
          </p:cNvPr>
          <p:cNvSpPr txBox="1"/>
          <p:nvPr/>
        </p:nvSpPr>
        <p:spPr>
          <a:xfrm>
            <a:off x="433833" y="3218527"/>
            <a:ext cx="1605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2000" dirty="0">
                <a:latin typeface="Avenir Next LT Pro" panose="020B0504020202020204" pitchFamily="34" charset="77"/>
              </a:rPr>
              <a:t>Primitive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8950610-34CD-5A40-A4B6-A6CFC0BD1EFB}"/>
              </a:ext>
            </a:extLst>
          </p:cNvPr>
          <p:cNvCxnSpPr>
            <a:cxnSpLocks/>
          </p:cNvCxnSpPr>
          <p:nvPr/>
        </p:nvCxnSpPr>
        <p:spPr>
          <a:xfrm>
            <a:off x="6096000" y="2459736"/>
            <a:ext cx="0" cy="401647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Bent Arrow 53">
            <a:extLst>
              <a:ext uri="{FF2B5EF4-FFF2-40B4-BE49-F238E27FC236}">
                <a16:creationId xmlns:a16="http://schemas.microsoft.com/office/drawing/2014/main" id="{8E85CBF3-A7B1-F445-87D1-A1E3DD3A5E20}"/>
              </a:ext>
            </a:extLst>
          </p:cNvPr>
          <p:cNvSpPr/>
          <p:nvPr/>
        </p:nvSpPr>
        <p:spPr>
          <a:xfrm rot="16200000" flipH="1">
            <a:off x="3840618" y="3898097"/>
            <a:ext cx="1734233" cy="358638"/>
          </a:xfrm>
          <a:prstGeom prst="bentArrow">
            <a:avLst>
              <a:gd name="adj1" fmla="val 25000"/>
              <a:gd name="adj2" fmla="val 37964"/>
              <a:gd name="adj3" fmla="val 50000"/>
              <a:gd name="adj4" fmla="val 43750"/>
            </a:avLst>
          </a:prstGeom>
          <a:solidFill>
            <a:srgbClr val="5EA5C7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55" name="Down Arrow 54">
            <a:extLst>
              <a:ext uri="{FF2B5EF4-FFF2-40B4-BE49-F238E27FC236}">
                <a16:creationId xmlns:a16="http://schemas.microsoft.com/office/drawing/2014/main" id="{C7C5B9DC-A531-3F44-A51C-395328235B47}"/>
              </a:ext>
            </a:extLst>
          </p:cNvPr>
          <p:cNvSpPr/>
          <p:nvPr/>
        </p:nvSpPr>
        <p:spPr>
          <a:xfrm>
            <a:off x="4546089" y="5082866"/>
            <a:ext cx="256937" cy="932818"/>
          </a:xfrm>
          <a:prstGeom prst="downArrow">
            <a:avLst>
              <a:gd name="adj1" fmla="val 40801"/>
              <a:gd name="adj2" fmla="val 57267"/>
            </a:avLst>
          </a:prstGeom>
          <a:solidFill>
            <a:srgbClr val="5EA5C7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3E64BD6-6325-EB42-8F94-374D1BE279E0}"/>
              </a:ext>
            </a:extLst>
          </p:cNvPr>
          <p:cNvSpPr txBox="1"/>
          <p:nvPr/>
        </p:nvSpPr>
        <p:spPr>
          <a:xfrm>
            <a:off x="9112560" y="2847424"/>
            <a:ext cx="14030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[NP’99] </a:t>
            </a:r>
          </a:p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TinyOLE</a:t>
            </a:r>
          </a:p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…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6E5487C-C0B3-7644-B61D-7A70DCAA9545}"/>
              </a:ext>
            </a:extLst>
          </p:cNvPr>
          <p:cNvSpPr txBox="1"/>
          <p:nvPr/>
        </p:nvSpPr>
        <p:spPr>
          <a:xfrm>
            <a:off x="9112560" y="4853083"/>
            <a:ext cx="14030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MASCOT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626303F-3D97-FC46-B780-B5853D578F47}"/>
              </a:ext>
            </a:extLst>
          </p:cNvPr>
          <p:cNvSpPr txBox="1"/>
          <p:nvPr/>
        </p:nvSpPr>
        <p:spPr>
          <a:xfrm>
            <a:off x="10605108" y="4789088"/>
            <a:ext cx="1169843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sz="12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OT reduction</a:t>
            </a:r>
          </a:p>
          <a:p>
            <a:pPr algn="ctr"/>
            <a:r>
              <a:rPr lang="en-GB" sz="12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i</a:t>
            </a:r>
            <a:r>
              <a:rPr lang="en-PT" sz="12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nto SPDZ</a:t>
            </a:r>
          </a:p>
        </p:txBody>
      </p:sp>
      <p:sp>
        <p:nvSpPr>
          <p:cNvPr id="59" name="Bent Arrow 58">
            <a:extLst>
              <a:ext uri="{FF2B5EF4-FFF2-40B4-BE49-F238E27FC236}">
                <a16:creationId xmlns:a16="http://schemas.microsoft.com/office/drawing/2014/main" id="{9443ABD8-D6BD-4D41-ABD7-7CB0DF03E834}"/>
              </a:ext>
            </a:extLst>
          </p:cNvPr>
          <p:cNvSpPr/>
          <p:nvPr/>
        </p:nvSpPr>
        <p:spPr>
          <a:xfrm rot="5400000">
            <a:off x="7048321" y="2097439"/>
            <a:ext cx="1663331" cy="3868183"/>
          </a:xfrm>
          <a:prstGeom prst="bentArrow">
            <a:avLst>
              <a:gd name="adj1" fmla="val 4379"/>
              <a:gd name="adj2" fmla="val 6956"/>
              <a:gd name="adj3" fmla="val 9919"/>
              <a:gd name="adj4" fmla="val 43750"/>
            </a:avLst>
          </a:prstGeom>
          <a:solidFill>
            <a:srgbClr val="5EA5C7"/>
          </a:solidFill>
          <a:ln>
            <a:solidFill>
              <a:srgbClr val="5EA5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61" name="Bent Arrow 60">
            <a:extLst>
              <a:ext uri="{FF2B5EF4-FFF2-40B4-BE49-F238E27FC236}">
                <a16:creationId xmlns:a16="http://schemas.microsoft.com/office/drawing/2014/main" id="{D79717E3-A203-1F44-B9A4-CA3B8C05DC74}"/>
              </a:ext>
            </a:extLst>
          </p:cNvPr>
          <p:cNvSpPr/>
          <p:nvPr/>
        </p:nvSpPr>
        <p:spPr>
          <a:xfrm rot="5400000">
            <a:off x="5687914" y="362082"/>
            <a:ext cx="1902894" cy="7099337"/>
          </a:xfrm>
          <a:prstGeom prst="bentArrow">
            <a:avLst>
              <a:gd name="adj1" fmla="val 4138"/>
              <a:gd name="adj2" fmla="val 6966"/>
              <a:gd name="adj3" fmla="val 9007"/>
              <a:gd name="adj4" fmla="val 43750"/>
            </a:avLst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63" name="Down Arrow 62">
            <a:extLst>
              <a:ext uri="{FF2B5EF4-FFF2-40B4-BE49-F238E27FC236}">
                <a16:creationId xmlns:a16="http://schemas.microsoft.com/office/drawing/2014/main" id="{804CDE40-3BA8-A143-9702-349EA839C163}"/>
              </a:ext>
            </a:extLst>
          </p:cNvPr>
          <p:cNvSpPr/>
          <p:nvPr/>
        </p:nvSpPr>
        <p:spPr>
          <a:xfrm>
            <a:off x="9584733" y="5191637"/>
            <a:ext cx="229345" cy="828123"/>
          </a:xfrm>
          <a:prstGeom prst="downArrow">
            <a:avLst>
              <a:gd name="adj1" fmla="val 40801"/>
              <a:gd name="adj2" fmla="val 57267"/>
            </a:avLst>
          </a:prstGeom>
          <a:solidFill>
            <a:srgbClr val="5EA5C7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65" name="Down Arrow 64">
            <a:extLst>
              <a:ext uri="{FF2B5EF4-FFF2-40B4-BE49-F238E27FC236}">
                <a16:creationId xmlns:a16="http://schemas.microsoft.com/office/drawing/2014/main" id="{7B089E6B-E820-B345-AD25-EA192BA375D0}"/>
              </a:ext>
            </a:extLst>
          </p:cNvPr>
          <p:cNvSpPr/>
          <p:nvPr/>
        </p:nvSpPr>
        <p:spPr>
          <a:xfrm>
            <a:off x="9946078" y="5185844"/>
            <a:ext cx="256937" cy="828119"/>
          </a:xfrm>
          <a:prstGeom prst="downArrow">
            <a:avLst>
              <a:gd name="adj1" fmla="val 40801"/>
              <a:gd name="adj2" fmla="val 57267"/>
            </a:avLst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7669757-B934-3245-8E91-093484E9D06C}"/>
              </a:ext>
            </a:extLst>
          </p:cNvPr>
          <p:cNvSpPr txBox="1"/>
          <p:nvPr/>
        </p:nvSpPr>
        <p:spPr>
          <a:xfrm>
            <a:off x="10093120" y="3690456"/>
            <a:ext cx="13087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sz="1600" dirty="0">
                <a:solidFill>
                  <a:srgbClr val="5E7E47"/>
                </a:solidFill>
                <a:latin typeface="Avenir Next LT Pro" panose="020B0504020202020204" pitchFamily="34" charset="77"/>
              </a:rPr>
              <a:t>QMP-SPDZ*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5170B1AF-2A8C-D543-AA41-0E022500F86F}"/>
              </a:ext>
            </a:extLst>
          </p:cNvPr>
          <p:cNvSpPr/>
          <p:nvPr/>
        </p:nvSpPr>
        <p:spPr>
          <a:xfrm>
            <a:off x="9485288" y="6074871"/>
            <a:ext cx="1080179" cy="310678"/>
          </a:xfrm>
          <a:prstGeom prst="rect">
            <a:avLst/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9FBC1A88-CC25-2B48-B81E-108322441F06}"/>
              </a:ext>
            </a:extLst>
          </p:cNvPr>
          <p:cNvSpPr txBox="1"/>
          <p:nvPr/>
        </p:nvSpPr>
        <p:spPr>
          <a:xfrm>
            <a:off x="9445646" y="6055655"/>
            <a:ext cx="11594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[T</a:t>
            </a:r>
            <a:r>
              <a:rPr lang="en-PT" sz="1600" b="1" dirty="0">
                <a:solidFill>
                  <a:schemeClr val="bg1"/>
                </a:solidFill>
                <a:latin typeface="Avenir Next LT Pro" panose="020B0504020202020204" pitchFamily="34" charset="77"/>
              </a:rPr>
              <a:t>S</a:t>
            </a:r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SP’23]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F6DC1BE3-A403-B545-B292-FEB7B03000E5}"/>
              </a:ext>
            </a:extLst>
          </p:cNvPr>
          <p:cNvSpPr txBox="1"/>
          <p:nvPr/>
        </p:nvSpPr>
        <p:spPr>
          <a:xfrm>
            <a:off x="4669594" y="3692324"/>
            <a:ext cx="9046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libscapi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5868EE7C-FE19-C940-A3E6-C80511216607}"/>
              </a:ext>
            </a:extLst>
          </p:cNvPr>
          <p:cNvSpPr txBox="1"/>
          <p:nvPr/>
        </p:nvSpPr>
        <p:spPr>
          <a:xfrm>
            <a:off x="8548325" y="3891047"/>
            <a:ext cx="1118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MP-SPDZ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F19E6AA6-16E2-1445-BEBF-2911A8945ABB}"/>
              </a:ext>
            </a:extLst>
          </p:cNvPr>
          <p:cNvSpPr txBox="1"/>
          <p:nvPr/>
        </p:nvSpPr>
        <p:spPr>
          <a:xfrm>
            <a:off x="6138965" y="6515456"/>
            <a:ext cx="19509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sz="1200" dirty="0">
                <a:solidFill>
                  <a:srgbClr val="5E7E47"/>
                </a:solidFill>
                <a:latin typeface="Avenir Next LT Pro" panose="020B0504020202020204" pitchFamily="34" charset="77"/>
              </a:rPr>
              <a:t>* github.com/manel1874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BF1DE57E-38A3-B246-A153-79FF04807627}"/>
              </a:ext>
            </a:extLst>
          </p:cNvPr>
          <p:cNvSpPr txBox="1"/>
          <p:nvPr/>
        </p:nvSpPr>
        <p:spPr>
          <a:xfrm>
            <a:off x="4324404" y="6041921"/>
            <a:ext cx="17286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Secure auctions</a:t>
            </a:r>
          </a:p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Secure voting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A4C3106D-B206-A747-893B-212037211F76}"/>
              </a:ext>
            </a:extLst>
          </p:cNvPr>
          <p:cNvSpPr/>
          <p:nvPr/>
        </p:nvSpPr>
        <p:spPr>
          <a:xfrm>
            <a:off x="346229" y="1602448"/>
            <a:ext cx="11590352" cy="5190008"/>
          </a:xfrm>
          <a:prstGeom prst="rect">
            <a:avLst/>
          </a:prstGeom>
          <a:solidFill>
            <a:srgbClr val="FFFFFF">
              <a:alpha val="6156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49" name="Bent Arrow 48">
            <a:extLst>
              <a:ext uri="{FF2B5EF4-FFF2-40B4-BE49-F238E27FC236}">
                <a16:creationId xmlns:a16="http://schemas.microsoft.com/office/drawing/2014/main" id="{4409365E-4B3F-A144-938E-1BABBD9CB0A2}"/>
              </a:ext>
            </a:extLst>
          </p:cNvPr>
          <p:cNvSpPr/>
          <p:nvPr/>
        </p:nvSpPr>
        <p:spPr>
          <a:xfrm rot="5400000">
            <a:off x="1947428" y="3775263"/>
            <a:ext cx="1979895" cy="358638"/>
          </a:xfrm>
          <a:prstGeom prst="bentArrow">
            <a:avLst>
              <a:gd name="adj1" fmla="val 25000"/>
              <a:gd name="adj2" fmla="val 37964"/>
              <a:gd name="adj3" fmla="val 50000"/>
              <a:gd name="adj4" fmla="val 43750"/>
            </a:avLst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53" name="Down Arrow 52">
            <a:extLst>
              <a:ext uri="{FF2B5EF4-FFF2-40B4-BE49-F238E27FC236}">
                <a16:creationId xmlns:a16="http://schemas.microsoft.com/office/drawing/2014/main" id="{50D641D1-2142-1A43-A165-985ADCEFA66B}"/>
              </a:ext>
            </a:extLst>
          </p:cNvPr>
          <p:cNvSpPr/>
          <p:nvPr/>
        </p:nvSpPr>
        <p:spPr>
          <a:xfrm>
            <a:off x="2865001" y="5089212"/>
            <a:ext cx="256937" cy="932818"/>
          </a:xfrm>
          <a:prstGeom prst="downArrow">
            <a:avLst>
              <a:gd name="adj1" fmla="val 40801"/>
              <a:gd name="adj2" fmla="val 57267"/>
            </a:avLst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4BA57FB-783E-B240-A2A3-4EE9684DEC30}"/>
              </a:ext>
            </a:extLst>
          </p:cNvPr>
          <p:cNvSpPr txBox="1"/>
          <p:nvPr/>
        </p:nvSpPr>
        <p:spPr>
          <a:xfrm>
            <a:off x="3010737" y="3692976"/>
            <a:ext cx="9916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sz="1600" dirty="0">
                <a:solidFill>
                  <a:srgbClr val="5E7E47"/>
                </a:solidFill>
                <a:latin typeface="Avenir Next LT Pro" panose="020B0504020202020204" pitchFamily="34" charset="77"/>
              </a:rPr>
              <a:t>O</a:t>
            </a:r>
            <a:r>
              <a:rPr lang="en-GB" sz="1600" dirty="0">
                <a:solidFill>
                  <a:srgbClr val="5E7E47"/>
                </a:solidFill>
                <a:latin typeface="Avenir Next LT Pro" panose="020B0504020202020204" pitchFamily="34" charset="77"/>
              </a:rPr>
              <a:t>T</a:t>
            </a:r>
            <a:r>
              <a:rPr lang="en-PT" sz="1600" dirty="0">
                <a:solidFill>
                  <a:srgbClr val="5E7E47"/>
                </a:solidFill>
                <a:latin typeface="Avenir Next LT Pro" panose="020B0504020202020204" pitchFamily="34" charset="77"/>
              </a:rPr>
              <a:t>Keys*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08262680-2961-024F-86F8-3A6D6AF7257E}"/>
              </a:ext>
            </a:extLst>
          </p:cNvPr>
          <p:cNvSpPr/>
          <p:nvPr/>
        </p:nvSpPr>
        <p:spPr>
          <a:xfrm>
            <a:off x="6398526" y="3466817"/>
            <a:ext cx="1080179" cy="310678"/>
          </a:xfrm>
          <a:prstGeom prst="rect">
            <a:avLst/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0C27741-3C3C-954A-90E1-93AEBAE4BAA3}"/>
              </a:ext>
            </a:extLst>
          </p:cNvPr>
          <p:cNvSpPr txBox="1"/>
          <p:nvPr/>
        </p:nvSpPr>
        <p:spPr>
          <a:xfrm>
            <a:off x="6358884" y="3447601"/>
            <a:ext cx="10174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[</a:t>
            </a:r>
            <a:r>
              <a:rPr lang="en-PT" sz="1600" b="1" dirty="0">
                <a:solidFill>
                  <a:schemeClr val="bg1"/>
                </a:solidFill>
                <a:latin typeface="Avenir Next LT Pro" panose="020B0504020202020204" pitchFamily="34" charset="77"/>
              </a:rPr>
              <a:t>S</a:t>
            </a:r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VM’22]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A4359BE5-8DAE-7348-B67C-627255AB7A26}"/>
              </a:ext>
            </a:extLst>
          </p:cNvPr>
          <p:cNvSpPr/>
          <p:nvPr/>
        </p:nvSpPr>
        <p:spPr>
          <a:xfrm>
            <a:off x="2449209" y="6446478"/>
            <a:ext cx="1080179" cy="310678"/>
          </a:xfrm>
          <a:prstGeom prst="rect">
            <a:avLst/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287EA991-DF19-3A4C-9985-A8FDEED86565}"/>
              </a:ext>
            </a:extLst>
          </p:cNvPr>
          <p:cNvSpPr/>
          <p:nvPr/>
        </p:nvSpPr>
        <p:spPr>
          <a:xfrm>
            <a:off x="2452502" y="6075060"/>
            <a:ext cx="1080179" cy="310678"/>
          </a:xfrm>
          <a:prstGeom prst="rect">
            <a:avLst/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04C73CE4-FFEF-804D-BD9E-377640D37358}"/>
              </a:ext>
            </a:extLst>
          </p:cNvPr>
          <p:cNvSpPr txBox="1"/>
          <p:nvPr/>
        </p:nvSpPr>
        <p:spPr>
          <a:xfrm>
            <a:off x="2412860" y="6055844"/>
            <a:ext cx="11594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[</a:t>
            </a:r>
            <a:r>
              <a:rPr lang="en-PT" sz="1600" b="1" dirty="0">
                <a:solidFill>
                  <a:schemeClr val="bg1"/>
                </a:solidFill>
                <a:latin typeface="Avenir Next LT Pro" panose="020B0504020202020204" pitchFamily="34" charset="77"/>
              </a:rPr>
              <a:t>S</a:t>
            </a:r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CPM’21]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01CDA73-341B-694B-AAA3-F00C160250A7}"/>
              </a:ext>
            </a:extLst>
          </p:cNvPr>
          <p:cNvSpPr txBox="1"/>
          <p:nvPr/>
        </p:nvSpPr>
        <p:spPr>
          <a:xfrm>
            <a:off x="2409567" y="6427262"/>
            <a:ext cx="11627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[</a:t>
            </a:r>
            <a:r>
              <a:rPr lang="en-PT" sz="1600" b="1" dirty="0">
                <a:solidFill>
                  <a:schemeClr val="bg1"/>
                </a:solidFill>
                <a:latin typeface="Avenir Next LT Pro" panose="020B0504020202020204" pitchFamily="34" charset="77"/>
              </a:rPr>
              <a:t>S</a:t>
            </a:r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CPM’22]</a:t>
            </a:r>
          </a:p>
        </p:txBody>
      </p:sp>
      <p:sp>
        <p:nvSpPr>
          <p:cNvPr id="46" name="Circular Arrow 45">
            <a:extLst>
              <a:ext uri="{FF2B5EF4-FFF2-40B4-BE49-F238E27FC236}">
                <a16:creationId xmlns:a16="http://schemas.microsoft.com/office/drawing/2014/main" id="{62132586-5BC8-4F48-BBB5-892DB06330CC}"/>
              </a:ext>
            </a:extLst>
          </p:cNvPr>
          <p:cNvSpPr/>
          <p:nvPr/>
        </p:nvSpPr>
        <p:spPr>
          <a:xfrm>
            <a:off x="2992591" y="1475855"/>
            <a:ext cx="1787226" cy="1726156"/>
          </a:xfrm>
          <a:prstGeom prst="circularArrow">
            <a:avLst>
              <a:gd name="adj1" fmla="val 6535"/>
              <a:gd name="adj2" fmla="val 1034925"/>
              <a:gd name="adj3" fmla="val 20457680"/>
              <a:gd name="adj4" fmla="val 10800000"/>
              <a:gd name="adj5" fmla="val 12500"/>
            </a:avLst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8F064C8-C6B9-C24F-8015-267C376A3349}"/>
              </a:ext>
            </a:extLst>
          </p:cNvPr>
          <p:cNvSpPr txBox="1"/>
          <p:nvPr/>
        </p:nvSpPr>
        <p:spPr>
          <a:xfrm>
            <a:off x="3423719" y="1894635"/>
            <a:ext cx="8883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sz="1600" b="1" dirty="0">
                <a:solidFill>
                  <a:srgbClr val="5E7E47"/>
                </a:solidFill>
                <a:latin typeface="Avenir Next LT Pro" panose="020B0504020202020204" pitchFamily="34" charset="77"/>
              </a:rPr>
              <a:t>S</a:t>
            </a:r>
            <a:r>
              <a:rPr lang="en-PT" sz="1600" dirty="0">
                <a:solidFill>
                  <a:srgbClr val="5E7E47"/>
                </a:solidFill>
                <a:latin typeface="Avenir Next LT Pro" panose="020B0504020202020204" pitchFamily="34" charset="77"/>
              </a:rPr>
              <a:t>PM’21</a:t>
            </a:r>
          </a:p>
        </p:txBody>
      </p:sp>
      <p:pic>
        <p:nvPicPr>
          <p:cNvPr id="9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CE03CE94-B9D3-1E45-9515-DA7C134442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73374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Quantum and classical OT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09FC0D2A-5605-6B4F-8D59-FAAE8871731E}"/>
              </a:ext>
            </a:extLst>
          </p:cNvPr>
          <p:cNvSpPr txBox="1"/>
          <p:nvPr/>
        </p:nvSpPr>
        <p:spPr>
          <a:xfrm>
            <a:off x="5461000" y="1690688"/>
            <a:ext cx="127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2800" dirty="0">
                <a:latin typeface="Avenir Next LT Pro" panose="020B0504020202020204" pitchFamily="34" charset="77"/>
              </a:rPr>
              <a:t>SMC</a:t>
            </a:r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735B883A-F358-1746-BE82-C6E4DE7D4144}"/>
              </a:ext>
            </a:extLst>
          </p:cNvPr>
          <p:cNvGrpSpPr/>
          <p:nvPr/>
        </p:nvGrpSpPr>
        <p:grpSpPr>
          <a:xfrm>
            <a:off x="3423854" y="4544502"/>
            <a:ext cx="932820" cy="932820"/>
            <a:chOff x="2955279" y="2965308"/>
            <a:chExt cx="1872000" cy="1872000"/>
          </a:xfrm>
        </p:grpSpPr>
        <p:pic>
          <p:nvPicPr>
            <p:cNvPr id="82" name="Picture 81" descr="Diagram, schematic&#10;&#10;Description automatically generated">
              <a:extLst>
                <a:ext uri="{FF2B5EF4-FFF2-40B4-BE49-F238E27FC236}">
                  <a16:creationId xmlns:a16="http://schemas.microsoft.com/office/drawing/2014/main" id="{0BD1381B-5502-C947-93FC-BFB6DC0452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62207" y="3446516"/>
              <a:ext cx="1605392" cy="945742"/>
            </a:xfrm>
            <a:prstGeom prst="rect">
              <a:avLst/>
            </a:prstGeom>
          </p:spPr>
        </p:pic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47FECA25-92E5-1F49-800C-3F15BF12A627}"/>
                </a:ext>
              </a:extLst>
            </p:cNvPr>
            <p:cNvSpPr/>
            <p:nvPr/>
          </p:nvSpPr>
          <p:spPr>
            <a:xfrm>
              <a:off x="2955279" y="2965308"/>
              <a:ext cx="1872000" cy="1872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AAB00DCF-AEBA-2943-AEC1-89B3CB739CC9}"/>
              </a:ext>
            </a:extLst>
          </p:cNvPr>
          <p:cNvGrpSpPr/>
          <p:nvPr/>
        </p:nvGrpSpPr>
        <p:grpSpPr>
          <a:xfrm>
            <a:off x="7833292" y="4544502"/>
            <a:ext cx="932820" cy="932820"/>
            <a:chOff x="7364721" y="2983387"/>
            <a:chExt cx="1872000" cy="1872000"/>
          </a:xfrm>
        </p:grpSpPr>
        <p:pic>
          <p:nvPicPr>
            <p:cNvPr id="85" name="Picture 84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6F21647A-7E29-2541-B5F5-9EAB11DF83E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782235" y="3429000"/>
              <a:ext cx="1036971" cy="944616"/>
            </a:xfrm>
            <a:prstGeom prst="rect">
              <a:avLst/>
            </a:prstGeom>
          </p:spPr>
        </p:pic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2466853D-4CA9-0349-97E0-949F1277B66D}"/>
                </a:ext>
              </a:extLst>
            </p:cNvPr>
            <p:cNvSpPr/>
            <p:nvPr/>
          </p:nvSpPr>
          <p:spPr>
            <a:xfrm>
              <a:off x="7364721" y="2983387"/>
              <a:ext cx="1872000" cy="1872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/>
            </a:p>
          </p:txBody>
        </p:sp>
      </p:grpSp>
      <p:sp>
        <p:nvSpPr>
          <p:cNvPr id="87" name="TextBox 86">
            <a:extLst>
              <a:ext uri="{FF2B5EF4-FFF2-40B4-BE49-F238E27FC236}">
                <a16:creationId xmlns:a16="http://schemas.microsoft.com/office/drawing/2014/main" id="{938D42A0-F40A-2445-A556-93F4B7363F88}"/>
              </a:ext>
            </a:extLst>
          </p:cNvPr>
          <p:cNvSpPr txBox="1"/>
          <p:nvPr/>
        </p:nvSpPr>
        <p:spPr>
          <a:xfrm>
            <a:off x="432817" y="4820374"/>
            <a:ext cx="1605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2000" dirty="0">
                <a:latin typeface="Avenir Next LT Pro" panose="020B0504020202020204" pitchFamily="34" charset="77"/>
              </a:rPr>
              <a:t>Circuit</a:t>
            </a:r>
          </a:p>
        </p:txBody>
      </p: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EC2D0180-4848-0C49-9FC1-6DBCF9BB5CFD}"/>
              </a:ext>
            </a:extLst>
          </p:cNvPr>
          <p:cNvCxnSpPr/>
          <p:nvPr/>
        </p:nvCxnSpPr>
        <p:spPr>
          <a:xfrm>
            <a:off x="447039" y="4416552"/>
            <a:ext cx="10597896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55C0391E-1CC9-A14B-A1B7-89A5246CAA09}"/>
              </a:ext>
            </a:extLst>
          </p:cNvPr>
          <p:cNvCxnSpPr/>
          <p:nvPr/>
        </p:nvCxnSpPr>
        <p:spPr>
          <a:xfrm>
            <a:off x="432817" y="5605338"/>
            <a:ext cx="10597896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3BCFCF30-FC21-3F4C-8331-115143845919}"/>
              </a:ext>
            </a:extLst>
          </p:cNvPr>
          <p:cNvCxnSpPr>
            <a:cxnSpLocks/>
          </p:cNvCxnSpPr>
          <p:nvPr/>
        </p:nvCxnSpPr>
        <p:spPr>
          <a:xfrm>
            <a:off x="3867912" y="2459736"/>
            <a:ext cx="0" cy="1819656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13670B5D-8483-4F44-829F-88645EF775CD}"/>
              </a:ext>
            </a:extLst>
          </p:cNvPr>
          <p:cNvSpPr txBox="1"/>
          <p:nvPr/>
        </p:nvSpPr>
        <p:spPr>
          <a:xfrm>
            <a:off x="3088585" y="3044999"/>
            <a:ext cx="1605391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sz="20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Oblivious Transfer</a:t>
            </a:r>
          </a:p>
        </p:txBody>
      </p: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7D2D865B-304C-2E45-A7FA-A84CBF50E297}"/>
              </a:ext>
            </a:extLst>
          </p:cNvPr>
          <p:cNvCxnSpPr>
            <a:cxnSpLocks/>
          </p:cNvCxnSpPr>
          <p:nvPr/>
        </p:nvCxnSpPr>
        <p:spPr>
          <a:xfrm>
            <a:off x="8306580" y="2459736"/>
            <a:ext cx="0" cy="1819656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B510D7B0-0883-F641-ACAD-6B6A7CDE36B0}"/>
              </a:ext>
            </a:extLst>
          </p:cNvPr>
          <p:cNvSpPr txBox="1"/>
          <p:nvPr/>
        </p:nvSpPr>
        <p:spPr>
          <a:xfrm>
            <a:off x="7498023" y="2891110"/>
            <a:ext cx="1605391" cy="101566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sz="20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Oblivious Linear Evaluation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53AFB388-2B8A-B94E-B5F4-EE806754BE55}"/>
              </a:ext>
            </a:extLst>
          </p:cNvPr>
          <p:cNvSpPr txBox="1"/>
          <p:nvPr/>
        </p:nvSpPr>
        <p:spPr>
          <a:xfrm>
            <a:off x="2280296" y="2333826"/>
            <a:ext cx="1183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E97E47"/>
                </a:solidFill>
                <a:latin typeface="Avenir Next LT Pro" panose="020B0504020202020204" pitchFamily="34" charset="77"/>
              </a:rPr>
              <a:t>Quantum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3005CC38-3AE3-1C4E-9774-3E922B9517ED}"/>
              </a:ext>
            </a:extLst>
          </p:cNvPr>
          <p:cNvSpPr txBox="1"/>
          <p:nvPr/>
        </p:nvSpPr>
        <p:spPr>
          <a:xfrm>
            <a:off x="6718964" y="2338933"/>
            <a:ext cx="1183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E97E47"/>
                </a:solidFill>
                <a:latin typeface="Avenir Next LT Pro" panose="020B0504020202020204" pitchFamily="34" charset="77"/>
              </a:rPr>
              <a:t>Quantum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92E65DED-067E-FE4F-8D69-191205D83D5B}"/>
              </a:ext>
            </a:extLst>
          </p:cNvPr>
          <p:cNvSpPr txBox="1"/>
          <p:nvPr/>
        </p:nvSpPr>
        <p:spPr>
          <a:xfrm>
            <a:off x="4324404" y="2342495"/>
            <a:ext cx="910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5EA5C7"/>
                </a:solidFill>
                <a:latin typeface="Avenir Next LT Pro" panose="020B0504020202020204" pitchFamily="34" charset="77"/>
              </a:rPr>
              <a:t>Classic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A8F0091C-A505-B945-B33E-ADC8E7F1A23B}"/>
              </a:ext>
            </a:extLst>
          </p:cNvPr>
          <p:cNvSpPr txBox="1"/>
          <p:nvPr/>
        </p:nvSpPr>
        <p:spPr>
          <a:xfrm>
            <a:off x="8710858" y="2333825"/>
            <a:ext cx="910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5EA5C7"/>
                </a:solidFill>
                <a:latin typeface="Avenir Next LT Pro" panose="020B0504020202020204" pitchFamily="34" charset="77"/>
              </a:rPr>
              <a:t>Classic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ED8F638B-C20E-8A48-8CC8-03B5D1D909A6}"/>
              </a:ext>
            </a:extLst>
          </p:cNvPr>
          <p:cNvSpPr txBox="1"/>
          <p:nvPr/>
        </p:nvSpPr>
        <p:spPr>
          <a:xfrm>
            <a:off x="1676400" y="2844875"/>
            <a:ext cx="178722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600" dirty="0">
                <a:solidFill>
                  <a:srgbClr val="E97E47"/>
                </a:solidFill>
                <a:latin typeface="Avenir Next LT Pro" panose="020B0504020202020204" pitchFamily="34" charset="77"/>
              </a:rPr>
              <a:t>[BBCS’91] </a:t>
            </a:r>
          </a:p>
          <a:p>
            <a:r>
              <a:rPr lang="en-PT" sz="1600" dirty="0">
                <a:solidFill>
                  <a:srgbClr val="E97E47"/>
                </a:solidFill>
                <a:latin typeface="Avenir Next LT Pro" panose="020B0504020202020204" pitchFamily="34" charset="77"/>
              </a:rPr>
              <a:t>[FS’09]</a:t>
            </a:r>
          </a:p>
          <a:p>
            <a:r>
              <a:rPr lang="en-PT" sz="1600" dirty="0">
                <a:solidFill>
                  <a:srgbClr val="E97E47"/>
                </a:solidFill>
                <a:latin typeface="Avenir Next LT Pro" panose="020B0504020202020204" pitchFamily="34" charset="77"/>
              </a:rPr>
              <a:t>[DFS+05] [WST’08] …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850E8B9D-E864-B044-A080-C69E6B07E488}"/>
              </a:ext>
            </a:extLst>
          </p:cNvPr>
          <p:cNvSpPr txBox="1"/>
          <p:nvPr/>
        </p:nvSpPr>
        <p:spPr>
          <a:xfrm>
            <a:off x="4533710" y="2840462"/>
            <a:ext cx="140304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[EGL’85] SimpleOT</a:t>
            </a:r>
          </a:p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…</a:t>
            </a:r>
            <a:endParaRPr lang="en-PT" dirty="0">
              <a:solidFill>
                <a:srgbClr val="5EA5C7"/>
              </a:solidFill>
              <a:latin typeface="Avenir Next LT Pro" panose="020B0504020202020204" pitchFamily="34" charset="77"/>
            </a:endParaRP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32C76597-AB29-4141-BCD8-8B30458F6FEA}"/>
              </a:ext>
            </a:extLst>
          </p:cNvPr>
          <p:cNvSpPr/>
          <p:nvPr/>
        </p:nvSpPr>
        <p:spPr>
          <a:xfrm>
            <a:off x="1756664" y="3968715"/>
            <a:ext cx="1080179" cy="310678"/>
          </a:xfrm>
          <a:prstGeom prst="rect">
            <a:avLst/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A3D43593-7081-504F-81B0-830C86D1CC24}"/>
              </a:ext>
            </a:extLst>
          </p:cNvPr>
          <p:cNvSpPr txBox="1"/>
          <p:nvPr/>
        </p:nvSpPr>
        <p:spPr>
          <a:xfrm>
            <a:off x="4533710" y="3964191"/>
            <a:ext cx="14030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[YAV’22]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8CD11511-DC93-9342-8A30-8210C306F288}"/>
              </a:ext>
            </a:extLst>
          </p:cNvPr>
          <p:cNvSpPr txBox="1"/>
          <p:nvPr/>
        </p:nvSpPr>
        <p:spPr>
          <a:xfrm>
            <a:off x="3068471" y="3994871"/>
            <a:ext cx="1605391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sz="12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Review</a:t>
            </a:r>
          </a:p>
        </p:txBody>
      </p:sp>
      <p:sp>
        <p:nvSpPr>
          <p:cNvPr id="103" name="Bent Arrow 102">
            <a:extLst>
              <a:ext uri="{FF2B5EF4-FFF2-40B4-BE49-F238E27FC236}">
                <a16:creationId xmlns:a16="http://schemas.microsoft.com/office/drawing/2014/main" id="{7060E618-4443-2E4D-B8ED-E619498ADE91}"/>
              </a:ext>
            </a:extLst>
          </p:cNvPr>
          <p:cNvSpPr/>
          <p:nvPr/>
        </p:nvSpPr>
        <p:spPr>
          <a:xfrm rot="5400000">
            <a:off x="1947428" y="3775263"/>
            <a:ext cx="1979895" cy="358638"/>
          </a:xfrm>
          <a:prstGeom prst="bentArrow">
            <a:avLst>
              <a:gd name="adj1" fmla="val 25000"/>
              <a:gd name="adj2" fmla="val 37964"/>
              <a:gd name="adj3" fmla="val 50000"/>
              <a:gd name="adj4" fmla="val 43750"/>
            </a:avLst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BC5EBE7E-C688-094A-B03A-6FBBBF8EEF34}"/>
              </a:ext>
            </a:extLst>
          </p:cNvPr>
          <p:cNvSpPr txBox="1"/>
          <p:nvPr/>
        </p:nvSpPr>
        <p:spPr>
          <a:xfrm>
            <a:off x="447039" y="5900216"/>
            <a:ext cx="1605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2000" dirty="0">
                <a:latin typeface="Avenir Next LT Pro" panose="020B0504020202020204" pitchFamily="34" charset="77"/>
              </a:rPr>
              <a:t>Application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4FCF1DC6-3240-CA4D-82B6-D8C67C68486F}"/>
              </a:ext>
            </a:extLst>
          </p:cNvPr>
          <p:cNvSpPr txBox="1"/>
          <p:nvPr/>
        </p:nvSpPr>
        <p:spPr>
          <a:xfrm>
            <a:off x="433833" y="3218527"/>
            <a:ext cx="1605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2000" dirty="0">
                <a:latin typeface="Avenir Next LT Pro" panose="020B0504020202020204" pitchFamily="34" charset="77"/>
              </a:rPr>
              <a:t>Primitive</a:t>
            </a:r>
          </a:p>
        </p:txBody>
      </p: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FFC285AF-56DD-FE43-9F87-F4894E5D55AA}"/>
              </a:ext>
            </a:extLst>
          </p:cNvPr>
          <p:cNvCxnSpPr>
            <a:cxnSpLocks/>
          </p:cNvCxnSpPr>
          <p:nvPr/>
        </p:nvCxnSpPr>
        <p:spPr>
          <a:xfrm>
            <a:off x="6096000" y="2459736"/>
            <a:ext cx="0" cy="401647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7" name="Down Arrow 106">
            <a:extLst>
              <a:ext uri="{FF2B5EF4-FFF2-40B4-BE49-F238E27FC236}">
                <a16:creationId xmlns:a16="http://schemas.microsoft.com/office/drawing/2014/main" id="{057AE1A5-6AB8-A043-9814-A9CD67ABF216}"/>
              </a:ext>
            </a:extLst>
          </p:cNvPr>
          <p:cNvSpPr/>
          <p:nvPr/>
        </p:nvSpPr>
        <p:spPr>
          <a:xfrm>
            <a:off x="2865001" y="5089212"/>
            <a:ext cx="256937" cy="932818"/>
          </a:xfrm>
          <a:prstGeom prst="downArrow">
            <a:avLst>
              <a:gd name="adj1" fmla="val 40801"/>
              <a:gd name="adj2" fmla="val 57267"/>
            </a:avLst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108" name="Bent Arrow 107">
            <a:extLst>
              <a:ext uri="{FF2B5EF4-FFF2-40B4-BE49-F238E27FC236}">
                <a16:creationId xmlns:a16="http://schemas.microsoft.com/office/drawing/2014/main" id="{FAF9AEA8-9430-D847-B3F7-7D2C5BC7FA29}"/>
              </a:ext>
            </a:extLst>
          </p:cNvPr>
          <p:cNvSpPr/>
          <p:nvPr/>
        </p:nvSpPr>
        <p:spPr>
          <a:xfrm rot="16200000" flipH="1">
            <a:off x="3840618" y="3898097"/>
            <a:ext cx="1734233" cy="358638"/>
          </a:xfrm>
          <a:prstGeom prst="bentArrow">
            <a:avLst>
              <a:gd name="adj1" fmla="val 25000"/>
              <a:gd name="adj2" fmla="val 37964"/>
              <a:gd name="adj3" fmla="val 50000"/>
              <a:gd name="adj4" fmla="val 43750"/>
            </a:avLst>
          </a:prstGeom>
          <a:solidFill>
            <a:srgbClr val="5EA5C7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109" name="Down Arrow 108">
            <a:extLst>
              <a:ext uri="{FF2B5EF4-FFF2-40B4-BE49-F238E27FC236}">
                <a16:creationId xmlns:a16="http://schemas.microsoft.com/office/drawing/2014/main" id="{163B9B57-A1DD-0240-A7DC-E358D62E5BB5}"/>
              </a:ext>
            </a:extLst>
          </p:cNvPr>
          <p:cNvSpPr/>
          <p:nvPr/>
        </p:nvSpPr>
        <p:spPr>
          <a:xfrm>
            <a:off x="4546089" y="5082866"/>
            <a:ext cx="256937" cy="932818"/>
          </a:xfrm>
          <a:prstGeom prst="downArrow">
            <a:avLst>
              <a:gd name="adj1" fmla="val 40801"/>
              <a:gd name="adj2" fmla="val 57267"/>
            </a:avLst>
          </a:prstGeom>
          <a:solidFill>
            <a:srgbClr val="5EA5C7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B01E255B-6695-0649-B1B9-EEC0ACBC2DAE}"/>
              </a:ext>
            </a:extLst>
          </p:cNvPr>
          <p:cNvSpPr txBox="1"/>
          <p:nvPr/>
        </p:nvSpPr>
        <p:spPr>
          <a:xfrm>
            <a:off x="9112560" y="2847424"/>
            <a:ext cx="14030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[NP’99] </a:t>
            </a:r>
          </a:p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TinyOLE</a:t>
            </a:r>
          </a:p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…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F835493F-24CC-7B47-8E74-817F77815817}"/>
              </a:ext>
            </a:extLst>
          </p:cNvPr>
          <p:cNvSpPr txBox="1"/>
          <p:nvPr/>
        </p:nvSpPr>
        <p:spPr>
          <a:xfrm>
            <a:off x="9112560" y="4853083"/>
            <a:ext cx="14030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MASCOT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A7D4E725-A94B-DF4B-A3A0-2141BED47DDA}"/>
              </a:ext>
            </a:extLst>
          </p:cNvPr>
          <p:cNvSpPr txBox="1"/>
          <p:nvPr/>
        </p:nvSpPr>
        <p:spPr>
          <a:xfrm>
            <a:off x="10605108" y="4789088"/>
            <a:ext cx="1169843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sz="12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OT reduction</a:t>
            </a:r>
          </a:p>
          <a:p>
            <a:pPr algn="ctr"/>
            <a:r>
              <a:rPr lang="en-GB" sz="12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i</a:t>
            </a:r>
            <a:r>
              <a:rPr lang="en-PT" sz="12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nto SPDZ</a:t>
            </a:r>
          </a:p>
        </p:txBody>
      </p:sp>
      <p:sp>
        <p:nvSpPr>
          <p:cNvPr id="113" name="Bent Arrow 112">
            <a:extLst>
              <a:ext uri="{FF2B5EF4-FFF2-40B4-BE49-F238E27FC236}">
                <a16:creationId xmlns:a16="http://schemas.microsoft.com/office/drawing/2014/main" id="{BBCAA2A4-D600-424A-B26E-D8366968EFA8}"/>
              </a:ext>
            </a:extLst>
          </p:cNvPr>
          <p:cNvSpPr/>
          <p:nvPr/>
        </p:nvSpPr>
        <p:spPr>
          <a:xfrm rot="5400000">
            <a:off x="7048321" y="2097439"/>
            <a:ext cx="1663331" cy="3868183"/>
          </a:xfrm>
          <a:prstGeom prst="bentArrow">
            <a:avLst>
              <a:gd name="adj1" fmla="val 4379"/>
              <a:gd name="adj2" fmla="val 6956"/>
              <a:gd name="adj3" fmla="val 9919"/>
              <a:gd name="adj4" fmla="val 43750"/>
            </a:avLst>
          </a:prstGeom>
          <a:solidFill>
            <a:srgbClr val="5EA5C7"/>
          </a:solidFill>
          <a:ln>
            <a:solidFill>
              <a:srgbClr val="5EA5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114" name="Bent Arrow 113">
            <a:extLst>
              <a:ext uri="{FF2B5EF4-FFF2-40B4-BE49-F238E27FC236}">
                <a16:creationId xmlns:a16="http://schemas.microsoft.com/office/drawing/2014/main" id="{FDF2B201-CAF2-AE49-B3AF-E75F4FED1D70}"/>
              </a:ext>
            </a:extLst>
          </p:cNvPr>
          <p:cNvSpPr/>
          <p:nvPr/>
        </p:nvSpPr>
        <p:spPr>
          <a:xfrm rot="5400000">
            <a:off x="5687914" y="362082"/>
            <a:ext cx="1902894" cy="7099337"/>
          </a:xfrm>
          <a:prstGeom prst="bentArrow">
            <a:avLst>
              <a:gd name="adj1" fmla="val 4138"/>
              <a:gd name="adj2" fmla="val 6966"/>
              <a:gd name="adj3" fmla="val 9007"/>
              <a:gd name="adj4" fmla="val 43750"/>
            </a:avLst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115" name="Down Arrow 114">
            <a:extLst>
              <a:ext uri="{FF2B5EF4-FFF2-40B4-BE49-F238E27FC236}">
                <a16:creationId xmlns:a16="http://schemas.microsoft.com/office/drawing/2014/main" id="{7BC5C182-E51F-5343-BD38-99D623F32604}"/>
              </a:ext>
            </a:extLst>
          </p:cNvPr>
          <p:cNvSpPr/>
          <p:nvPr/>
        </p:nvSpPr>
        <p:spPr>
          <a:xfrm>
            <a:off x="9584733" y="5191637"/>
            <a:ext cx="229345" cy="828123"/>
          </a:xfrm>
          <a:prstGeom prst="downArrow">
            <a:avLst>
              <a:gd name="adj1" fmla="val 40801"/>
              <a:gd name="adj2" fmla="val 57267"/>
            </a:avLst>
          </a:prstGeom>
          <a:solidFill>
            <a:srgbClr val="5EA5C7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116" name="Down Arrow 115">
            <a:extLst>
              <a:ext uri="{FF2B5EF4-FFF2-40B4-BE49-F238E27FC236}">
                <a16:creationId xmlns:a16="http://schemas.microsoft.com/office/drawing/2014/main" id="{1A10211A-686E-1A4D-BE22-1C12BBF0F8F4}"/>
              </a:ext>
            </a:extLst>
          </p:cNvPr>
          <p:cNvSpPr/>
          <p:nvPr/>
        </p:nvSpPr>
        <p:spPr>
          <a:xfrm>
            <a:off x="9946078" y="5185844"/>
            <a:ext cx="256937" cy="828119"/>
          </a:xfrm>
          <a:prstGeom prst="downArrow">
            <a:avLst>
              <a:gd name="adj1" fmla="val 40801"/>
              <a:gd name="adj2" fmla="val 57267"/>
            </a:avLst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79F33064-BAA1-7E43-8B1E-A7B716469C41}"/>
              </a:ext>
            </a:extLst>
          </p:cNvPr>
          <p:cNvSpPr txBox="1"/>
          <p:nvPr/>
        </p:nvSpPr>
        <p:spPr>
          <a:xfrm>
            <a:off x="1736847" y="3949499"/>
            <a:ext cx="10050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[</a:t>
            </a:r>
            <a:r>
              <a:rPr lang="en-PT" sz="1600" b="1" dirty="0">
                <a:solidFill>
                  <a:schemeClr val="bg1"/>
                </a:solidFill>
                <a:latin typeface="Avenir Next LT Pro" panose="020B0504020202020204" pitchFamily="34" charset="77"/>
              </a:rPr>
              <a:t>S</a:t>
            </a:r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PM’22]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8A9B7034-E0DA-2443-90BA-215D8269E0B3}"/>
              </a:ext>
            </a:extLst>
          </p:cNvPr>
          <p:cNvSpPr txBox="1"/>
          <p:nvPr/>
        </p:nvSpPr>
        <p:spPr>
          <a:xfrm>
            <a:off x="3010737" y="3692976"/>
            <a:ext cx="9916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sz="1600" dirty="0">
                <a:solidFill>
                  <a:srgbClr val="5E7E47"/>
                </a:solidFill>
                <a:latin typeface="Avenir Next LT Pro" panose="020B0504020202020204" pitchFamily="34" charset="77"/>
              </a:rPr>
              <a:t>O</a:t>
            </a:r>
            <a:r>
              <a:rPr lang="en-GB" sz="1600" dirty="0">
                <a:solidFill>
                  <a:srgbClr val="5E7E47"/>
                </a:solidFill>
                <a:latin typeface="Avenir Next LT Pro" panose="020B0504020202020204" pitchFamily="34" charset="77"/>
              </a:rPr>
              <a:t>T</a:t>
            </a:r>
            <a:r>
              <a:rPr lang="en-PT" sz="1600" dirty="0">
                <a:solidFill>
                  <a:srgbClr val="5E7E47"/>
                </a:solidFill>
                <a:latin typeface="Avenir Next LT Pro" panose="020B0504020202020204" pitchFamily="34" charset="77"/>
              </a:rPr>
              <a:t>Keys*</a:t>
            </a: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160A6344-0E0E-2148-845C-03FB19FC1726}"/>
              </a:ext>
            </a:extLst>
          </p:cNvPr>
          <p:cNvSpPr/>
          <p:nvPr/>
        </p:nvSpPr>
        <p:spPr>
          <a:xfrm>
            <a:off x="2449209" y="6446478"/>
            <a:ext cx="1080179" cy="310678"/>
          </a:xfrm>
          <a:prstGeom prst="rect">
            <a:avLst/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D8073896-C4DB-1D4C-893A-A3A1EFB3D701}"/>
              </a:ext>
            </a:extLst>
          </p:cNvPr>
          <p:cNvSpPr txBox="1"/>
          <p:nvPr/>
        </p:nvSpPr>
        <p:spPr>
          <a:xfrm>
            <a:off x="2409567" y="6427262"/>
            <a:ext cx="11594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[</a:t>
            </a:r>
            <a:r>
              <a:rPr lang="en-PT" sz="1600" b="1" dirty="0">
                <a:solidFill>
                  <a:schemeClr val="bg1"/>
                </a:solidFill>
                <a:latin typeface="Avenir Next LT Pro" panose="020B0504020202020204" pitchFamily="34" charset="77"/>
              </a:rPr>
              <a:t>S</a:t>
            </a:r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CPM’22]</a:t>
            </a:r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69E6EF98-06D1-BE4A-B3CE-0596D75A0D33}"/>
              </a:ext>
            </a:extLst>
          </p:cNvPr>
          <p:cNvSpPr/>
          <p:nvPr/>
        </p:nvSpPr>
        <p:spPr>
          <a:xfrm>
            <a:off x="2452502" y="6075060"/>
            <a:ext cx="1080179" cy="310678"/>
          </a:xfrm>
          <a:prstGeom prst="rect">
            <a:avLst/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57ACEBCC-30A7-E64C-821E-5D634C85854C}"/>
              </a:ext>
            </a:extLst>
          </p:cNvPr>
          <p:cNvSpPr txBox="1"/>
          <p:nvPr/>
        </p:nvSpPr>
        <p:spPr>
          <a:xfrm>
            <a:off x="2412860" y="6055844"/>
            <a:ext cx="11594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[</a:t>
            </a:r>
            <a:r>
              <a:rPr lang="en-PT" sz="1600" b="1" dirty="0">
                <a:solidFill>
                  <a:schemeClr val="bg1"/>
                </a:solidFill>
                <a:latin typeface="Avenir Next LT Pro" panose="020B0504020202020204" pitchFamily="34" charset="77"/>
              </a:rPr>
              <a:t>S</a:t>
            </a:r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CPM’21]</a:t>
            </a:r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554D9A4D-CB19-1345-9CFD-9220CBA18AA8}"/>
              </a:ext>
            </a:extLst>
          </p:cNvPr>
          <p:cNvSpPr/>
          <p:nvPr/>
        </p:nvSpPr>
        <p:spPr>
          <a:xfrm>
            <a:off x="6398526" y="3466817"/>
            <a:ext cx="1080179" cy="310678"/>
          </a:xfrm>
          <a:prstGeom prst="rect">
            <a:avLst/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A90D6BA3-9548-4748-B50D-A82DD45BE247}"/>
              </a:ext>
            </a:extLst>
          </p:cNvPr>
          <p:cNvSpPr txBox="1"/>
          <p:nvPr/>
        </p:nvSpPr>
        <p:spPr>
          <a:xfrm>
            <a:off x="6358884" y="3447601"/>
            <a:ext cx="11594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[</a:t>
            </a:r>
            <a:r>
              <a:rPr lang="en-PT" sz="1600" b="1" dirty="0">
                <a:solidFill>
                  <a:schemeClr val="bg1"/>
                </a:solidFill>
                <a:latin typeface="Avenir Next LT Pro" panose="020B0504020202020204" pitchFamily="34" charset="77"/>
              </a:rPr>
              <a:t>S</a:t>
            </a:r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VM’22]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7B3EC21E-E9F7-6345-ACED-F4C61541C948}"/>
              </a:ext>
            </a:extLst>
          </p:cNvPr>
          <p:cNvSpPr txBox="1"/>
          <p:nvPr/>
        </p:nvSpPr>
        <p:spPr>
          <a:xfrm>
            <a:off x="10093120" y="3690456"/>
            <a:ext cx="13087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sz="1600" dirty="0">
                <a:solidFill>
                  <a:srgbClr val="5E7E47"/>
                </a:solidFill>
                <a:latin typeface="Avenir Next LT Pro" panose="020B0504020202020204" pitchFamily="34" charset="77"/>
              </a:rPr>
              <a:t>QMP-SPDZ*</a:t>
            </a: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DEC68FA4-A19B-EB44-87F4-520DFA581C48}"/>
              </a:ext>
            </a:extLst>
          </p:cNvPr>
          <p:cNvSpPr/>
          <p:nvPr/>
        </p:nvSpPr>
        <p:spPr>
          <a:xfrm>
            <a:off x="9485288" y="6074871"/>
            <a:ext cx="1080179" cy="310678"/>
          </a:xfrm>
          <a:prstGeom prst="rect">
            <a:avLst/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D0AF8D37-BAFD-1149-8040-9FB47086FBB7}"/>
              </a:ext>
            </a:extLst>
          </p:cNvPr>
          <p:cNvSpPr txBox="1"/>
          <p:nvPr/>
        </p:nvSpPr>
        <p:spPr>
          <a:xfrm>
            <a:off x="9445646" y="6055655"/>
            <a:ext cx="11594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[T</a:t>
            </a:r>
            <a:r>
              <a:rPr lang="en-PT" sz="1600" b="1" dirty="0">
                <a:solidFill>
                  <a:schemeClr val="bg1"/>
                </a:solidFill>
                <a:latin typeface="Avenir Next LT Pro" panose="020B0504020202020204" pitchFamily="34" charset="77"/>
              </a:rPr>
              <a:t>S</a:t>
            </a:r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SP’23]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0EE5F378-B905-BF4F-9B68-F41457382F33}"/>
              </a:ext>
            </a:extLst>
          </p:cNvPr>
          <p:cNvSpPr txBox="1"/>
          <p:nvPr/>
        </p:nvSpPr>
        <p:spPr>
          <a:xfrm>
            <a:off x="4669594" y="3692324"/>
            <a:ext cx="9046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libscapi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DADDCC06-2722-6142-8D05-D5EFC9297E6E}"/>
              </a:ext>
            </a:extLst>
          </p:cNvPr>
          <p:cNvSpPr txBox="1"/>
          <p:nvPr/>
        </p:nvSpPr>
        <p:spPr>
          <a:xfrm>
            <a:off x="8548325" y="3891047"/>
            <a:ext cx="1118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MP-SPDZ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600E316E-2486-B244-A394-5E3617DE655C}"/>
              </a:ext>
            </a:extLst>
          </p:cNvPr>
          <p:cNvSpPr txBox="1"/>
          <p:nvPr/>
        </p:nvSpPr>
        <p:spPr>
          <a:xfrm>
            <a:off x="6138965" y="6515456"/>
            <a:ext cx="19509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sz="1200" dirty="0">
                <a:solidFill>
                  <a:srgbClr val="5E7E47"/>
                </a:solidFill>
                <a:latin typeface="Avenir Next LT Pro" panose="020B0504020202020204" pitchFamily="34" charset="77"/>
              </a:rPr>
              <a:t>* github.com/manel1874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8A198E51-22B0-FD4F-8D07-2A16024826BB}"/>
              </a:ext>
            </a:extLst>
          </p:cNvPr>
          <p:cNvSpPr txBox="1"/>
          <p:nvPr/>
        </p:nvSpPr>
        <p:spPr>
          <a:xfrm>
            <a:off x="4324404" y="6041921"/>
            <a:ext cx="17286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Secure auctions</a:t>
            </a:r>
          </a:p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Secure voting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D0EF0FF8-AA65-2C46-AE19-8AFED641EB4C}"/>
              </a:ext>
            </a:extLst>
          </p:cNvPr>
          <p:cNvSpPr/>
          <p:nvPr/>
        </p:nvSpPr>
        <p:spPr>
          <a:xfrm>
            <a:off x="109695" y="1475855"/>
            <a:ext cx="12277815" cy="5316600"/>
          </a:xfrm>
          <a:prstGeom prst="rect">
            <a:avLst/>
          </a:prstGeom>
          <a:solidFill>
            <a:srgbClr val="FFFFFF">
              <a:alpha val="6156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118" name="Circular Arrow 117">
            <a:extLst>
              <a:ext uri="{FF2B5EF4-FFF2-40B4-BE49-F238E27FC236}">
                <a16:creationId xmlns:a16="http://schemas.microsoft.com/office/drawing/2014/main" id="{B0328F6B-A814-F149-A774-2FF69A96BBA7}"/>
              </a:ext>
            </a:extLst>
          </p:cNvPr>
          <p:cNvSpPr/>
          <p:nvPr/>
        </p:nvSpPr>
        <p:spPr>
          <a:xfrm>
            <a:off x="2992591" y="1475855"/>
            <a:ext cx="1787226" cy="1726156"/>
          </a:xfrm>
          <a:prstGeom prst="circularArrow">
            <a:avLst>
              <a:gd name="adj1" fmla="val 6535"/>
              <a:gd name="adj2" fmla="val 1034925"/>
              <a:gd name="adj3" fmla="val 20457680"/>
              <a:gd name="adj4" fmla="val 10800000"/>
              <a:gd name="adj5" fmla="val 12500"/>
            </a:avLst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600F9D7E-2005-F24A-BF0F-BD21F0ACC760}"/>
              </a:ext>
            </a:extLst>
          </p:cNvPr>
          <p:cNvSpPr txBox="1"/>
          <p:nvPr/>
        </p:nvSpPr>
        <p:spPr>
          <a:xfrm>
            <a:off x="3423719" y="1894635"/>
            <a:ext cx="8883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sz="1600" b="1" dirty="0">
                <a:solidFill>
                  <a:srgbClr val="5E7E47"/>
                </a:solidFill>
                <a:latin typeface="Avenir Next LT Pro" panose="020B0504020202020204" pitchFamily="34" charset="77"/>
              </a:rPr>
              <a:t>S</a:t>
            </a:r>
            <a:r>
              <a:rPr lang="en-PT" sz="1600" dirty="0">
                <a:solidFill>
                  <a:srgbClr val="5E7E47"/>
                </a:solidFill>
                <a:latin typeface="Avenir Next LT Pro" panose="020B0504020202020204" pitchFamily="34" charset="77"/>
              </a:rPr>
              <a:t>PM’21</a:t>
            </a:r>
          </a:p>
        </p:txBody>
      </p:sp>
      <p:pic>
        <p:nvPicPr>
          <p:cNvPr id="79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F1873EB7-1A38-B347-BDCD-7145AEA1E0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34971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Oblivious Transfer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57D3A2A-CAFD-F54F-86D9-A52A3C76AC8E}"/>
              </a:ext>
            </a:extLst>
          </p:cNvPr>
          <p:cNvGrpSpPr/>
          <p:nvPr/>
        </p:nvGrpSpPr>
        <p:grpSpPr>
          <a:xfrm>
            <a:off x="9087902" y="441284"/>
            <a:ext cx="2671055" cy="1348247"/>
            <a:chOff x="9087902" y="441284"/>
            <a:chExt cx="2671055" cy="1348247"/>
          </a:xfrm>
        </p:grpSpPr>
        <p:pic>
          <p:nvPicPr>
            <p:cNvPr id="11" name="Picture 10" descr="Timeline&#10;&#10;Description automatically generated">
              <a:extLst>
                <a:ext uri="{FF2B5EF4-FFF2-40B4-BE49-F238E27FC236}">
                  <a16:creationId xmlns:a16="http://schemas.microsoft.com/office/drawing/2014/main" id="{22857E76-189D-E845-A231-F0B91A64AAB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35061" y="441284"/>
              <a:ext cx="2523896" cy="1173244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580A6C3-A694-064C-82F5-D3A8DC21F167}"/>
                </a:ext>
              </a:extLst>
            </p:cNvPr>
            <p:cNvSpPr/>
            <p:nvPr/>
          </p:nvSpPr>
          <p:spPr>
            <a:xfrm>
              <a:off x="9087902" y="650875"/>
              <a:ext cx="2671055" cy="1138656"/>
            </a:xfrm>
            <a:prstGeom prst="rect">
              <a:avLst/>
            </a:prstGeom>
            <a:solidFill>
              <a:srgbClr val="FFFFFF">
                <a:alpha val="61569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6705103-D220-9948-93CF-83BE3E6AC958}"/>
                </a:ext>
              </a:extLst>
            </p:cNvPr>
            <p:cNvSpPr/>
            <p:nvPr/>
          </p:nvSpPr>
          <p:spPr>
            <a:xfrm>
              <a:off x="10296526" y="475872"/>
              <a:ext cx="1130300" cy="117475"/>
            </a:xfrm>
            <a:prstGeom prst="rect">
              <a:avLst/>
            </a:prstGeom>
            <a:solidFill>
              <a:srgbClr val="FFFFFF">
                <a:alpha val="61569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A8E9D1F1-A0AA-524D-9E92-7F7F334D3AD3}"/>
              </a:ext>
            </a:extLst>
          </p:cNvPr>
          <p:cNvSpPr/>
          <p:nvPr/>
        </p:nvSpPr>
        <p:spPr>
          <a:xfrm>
            <a:off x="4549739" y="2712378"/>
            <a:ext cx="3092521" cy="243497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179BC5C-9B98-6641-9F76-066A0C024D6F}"/>
              </a:ext>
            </a:extLst>
          </p:cNvPr>
          <p:cNvCxnSpPr/>
          <p:nvPr/>
        </p:nvCxnSpPr>
        <p:spPr>
          <a:xfrm>
            <a:off x="2013735" y="3000053"/>
            <a:ext cx="212675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67E8A7F-F893-9D4B-9875-A5AEF6BE5B3A}"/>
              </a:ext>
            </a:extLst>
          </p:cNvPr>
          <p:cNvCxnSpPr/>
          <p:nvPr/>
        </p:nvCxnSpPr>
        <p:spPr>
          <a:xfrm>
            <a:off x="2013735" y="3594243"/>
            <a:ext cx="212675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0C5EF95-D2B5-884D-BE70-90CCD3A4E488}"/>
              </a:ext>
            </a:extLst>
          </p:cNvPr>
          <p:cNvCxnSpPr>
            <a:cxnSpLocks/>
          </p:cNvCxnSpPr>
          <p:nvPr/>
        </p:nvCxnSpPr>
        <p:spPr>
          <a:xfrm flipH="1">
            <a:off x="8022302" y="3000053"/>
            <a:ext cx="21312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47201E0-CC92-2240-8052-6F64881D3BA9}"/>
              </a:ext>
            </a:extLst>
          </p:cNvPr>
          <p:cNvSpPr txBox="1"/>
          <p:nvPr/>
        </p:nvSpPr>
        <p:spPr>
          <a:xfrm>
            <a:off x="5843590" y="3745199"/>
            <a:ext cx="504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OT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4EF75FF-8570-0342-B7E3-8C23E11AC8FF}"/>
              </a:ext>
            </a:extLst>
          </p:cNvPr>
          <p:cNvSpPr txBox="1"/>
          <p:nvPr/>
        </p:nvSpPr>
        <p:spPr>
          <a:xfrm>
            <a:off x="483776" y="2527712"/>
            <a:ext cx="708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Alice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9AD02B6-92CD-EB4B-8363-A66BD4714A86}"/>
              </a:ext>
            </a:extLst>
          </p:cNvPr>
          <p:cNvSpPr txBox="1"/>
          <p:nvPr/>
        </p:nvSpPr>
        <p:spPr>
          <a:xfrm>
            <a:off x="10689034" y="2457799"/>
            <a:ext cx="620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Bob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755BD33-F1AC-8B4A-A97E-989492B16BDE}"/>
              </a:ext>
            </a:extLst>
          </p:cNvPr>
          <p:cNvSpPr txBox="1"/>
          <p:nvPr/>
        </p:nvSpPr>
        <p:spPr>
          <a:xfrm>
            <a:off x="1920103" y="2570815"/>
            <a:ext cx="478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m</a:t>
            </a:r>
            <a:r>
              <a:rPr lang="en-PT" baseline="-25000" dirty="0">
                <a:latin typeface="Avenir Next LT Pro" panose="020B0504020202020204" pitchFamily="34" charset="77"/>
              </a:rPr>
              <a:t>0</a:t>
            </a:r>
            <a:endParaRPr lang="en-PT" dirty="0">
              <a:latin typeface="Avenir Next LT Pro" panose="020B0504020202020204" pitchFamily="34" charset="7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B142D19-FAD9-A542-AFFF-88DAEF85E94F}"/>
              </a:ext>
            </a:extLst>
          </p:cNvPr>
          <p:cNvSpPr txBox="1"/>
          <p:nvPr/>
        </p:nvSpPr>
        <p:spPr>
          <a:xfrm>
            <a:off x="1921641" y="3175560"/>
            <a:ext cx="478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m</a:t>
            </a:r>
            <a:r>
              <a:rPr lang="en-PT" baseline="-25000" dirty="0">
                <a:latin typeface="Avenir Next LT Pro" panose="020B0504020202020204" pitchFamily="34" charset="77"/>
              </a:rPr>
              <a:t>1</a:t>
            </a:r>
            <a:endParaRPr lang="en-PT" dirty="0">
              <a:latin typeface="Avenir Next LT Pro" panose="020B0504020202020204" pitchFamily="34" charset="7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C097AAD-5BF0-AE48-A745-6A8163F2F97B}"/>
              </a:ext>
            </a:extLst>
          </p:cNvPr>
          <p:cNvSpPr txBox="1"/>
          <p:nvPr/>
        </p:nvSpPr>
        <p:spPr>
          <a:xfrm>
            <a:off x="8018295" y="4309846"/>
            <a:ext cx="486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m</a:t>
            </a:r>
            <a:r>
              <a:rPr lang="en-PT" baseline="-25000" dirty="0">
                <a:latin typeface="Avenir Next LT Pro" panose="020B0504020202020204" pitchFamily="34" charset="77"/>
              </a:rPr>
              <a:t>b</a:t>
            </a:r>
            <a:endParaRPr lang="en-PT" dirty="0">
              <a:latin typeface="Avenir Next LT Pro" panose="020B0504020202020204" pitchFamily="34" charset="77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FB5B504-25E5-C34F-87B2-8C89A84687A7}"/>
              </a:ext>
            </a:extLst>
          </p:cNvPr>
          <p:cNvCxnSpPr/>
          <p:nvPr/>
        </p:nvCxnSpPr>
        <p:spPr>
          <a:xfrm>
            <a:off x="8041349" y="4778021"/>
            <a:ext cx="212675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7A6600E1-1660-6947-8E1B-C441EFC59F9D}"/>
              </a:ext>
            </a:extLst>
          </p:cNvPr>
          <p:cNvSpPr txBox="1"/>
          <p:nvPr/>
        </p:nvSpPr>
        <p:spPr>
          <a:xfrm>
            <a:off x="9846123" y="2642465"/>
            <a:ext cx="332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b</a:t>
            </a:r>
          </a:p>
        </p:txBody>
      </p:sp>
      <p:pic>
        <p:nvPicPr>
          <p:cNvPr id="24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7C2435BA-4249-F04E-AF06-57C54417D2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18421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Quantum and classical OT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57D3A2A-CAFD-F54F-86D9-A52A3C76AC8E}"/>
              </a:ext>
            </a:extLst>
          </p:cNvPr>
          <p:cNvGrpSpPr/>
          <p:nvPr/>
        </p:nvGrpSpPr>
        <p:grpSpPr>
          <a:xfrm>
            <a:off x="9087902" y="441284"/>
            <a:ext cx="2671055" cy="1348247"/>
            <a:chOff x="9087902" y="441284"/>
            <a:chExt cx="2671055" cy="1348247"/>
          </a:xfrm>
        </p:grpSpPr>
        <p:pic>
          <p:nvPicPr>
            <p:cNvPr id="11" name="Picture 10" descr="Timeline&#10;&#10;Description automatically generated">
              <a:extLst>
                <a:ext uri="{FF2B5EF4-FFF2-40B4-BE49-F238E27FC236}">
                  <a16:creationId xmlns:a16="http://schemas.microsoft.com/office/drawing/2014/main" id="{22857E76-189D-E845-A231-F0B91A64AAB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35061" y="441284"/>
              <a:ext cx="2523896" cy="1173244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580A6C3-A694-064C-82F5-D3A8DC21F167}"/>
                </a:ext>
              </a:extLst>
            </p:cNvPr>
            <p:cNvSpPr/>
            <p:nvPr/>
          </p:nvSpPr>
          <p:spPr>
            <a:xfrm>
              <a:off x="9087902" y="650875"/>
              <a:ext cx="2671055" cy="1138656"/>
            </a:xfrm>
            <a:prstGeom prst="rect">
              <a:avLst/>
            </a:prstGeom>
            <a:solidFill>
              <a:srgbClr val="FFFFFF">
                <a:alpha val="61569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6705103-D220-9948-93CF-83BE3E6AC958}"/>
                </a:ext>
              </a:extLst>
            </p:cNvPr>
            <p:cNvSpPr/>
            <p:nvPr/>
          </p:nvSpPr>
          <p:spPr>
            <a:xfrm>
              <a:off x="10296526" y="475872"/>
              <a:ext cx="1130300" cy="117475"/>
            </a:xfrm>
            <a:prstGeom prst="rect">
              <a:avLst/>
            </a:prstGeom>
            <a:solidFill>
              <a:srgbClr val="FFFFFF">
                <a:alpha val="61569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/>
            </a:p>
          </p:txBody>
        </p:sp>
      </p:grp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998A1C8-D174-4246-A6F4-388C8A934BFA}"/>
              </a:ext>
            </a:extLst>
          </p:cNvPr>
          <p:cNvCxnSpPr>
            <a:cxnSpLocks/>
          </p:cNvCxnSpPr>
          <p:nvPr/>
        </p:nvCxnSpPr>
        <p:spPr>
          <a:xfrm>
            <a:off x="6096000" y="2373330"/>
            <a:ext cx="0" cy="3205537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12855E93-CC2B-A04E-8AF5-D701AC18AB0F}"/>
              </a:ext>
            </a:extLst>
          </p:cNvPr>
          <p:cNvSpPr txBox="1"/>
          <p:nvPr/>
        </p:nvSpPr>
        <p:spPr>
          <a:xfrm>
            <a:off x="2494650" y="2003998"/>
            <a:ext cx="1183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E97E47"/>
                </a:solidFill>
                <a:latin typeface="Avenir Next LT Pro" panose="020B0504020202020204" pitchFamily="34" charset="77"/>
              </a:rPr>
              <a:t>Quantum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F6E093D-AEC8-C043-A8F2-88B39DD88163}"/>
              </a:ext>
            </a:extLst>
          </p:cNvPr>
          <p:cNvSpPr txBox="1"/>
          <p:nvPr/>
        </p:nvSpPr>
        <p:spPr>
          <a:xfrm>
            <a:off x="8324235" y="2003998"/>
            <a:ext cx="910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5EA5C7"/>
                </a:solidFill>
                <a:latin typeface="Avenir Next LT Pro" panose="020B0504020202020204" pitchFamily="34" charset="77"/>
              </a:rPr>
              <a:t>Classic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EFB391C-5E8E-9549-BC00-BCF1512F1262}"/>
              </a:ext>
            </a:extLst>
          </p:cNvPr>
          <p:cNvSpPr txBox="1"/>
          <p:nvPr/>
        </p:nvSpPr>
        <p:spPr>
          <a:xfrm>
            <a:off x="1299093" y="2686640"/>
            <a:ext cx="178722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600" dirty="0">
                <a:solidFill>
                  <a:srgbClr val="E97E47"/>
                </a:solidFill>
                <a:latin typeface="Avenir Next LT Pro" panose="020B0504020202020204" pitchFamily="34" charset="77"/>
              </a:rPr>
              <a:t>[BBCS’91] </a:t>
            </a:r>
          </a:p>
          <a:p>
            <a:r>
              <a:rPr lang="en-PT" sz="1600" dirty="0">
                <a:solidFill>
                  <a:srgbClr val="E97E47"/>
                </a:solidFill>
                <a:latin typeface="Avenir Next LT Pro" panose="020B0504020202020204" pitchFamily="34" charset="77"/>
              </a:rPr>
              <a:t>[DFS+05] [WST’08]</a:t>
            </a:r>
          </a:p>
          <a:p>
            <a:r>
              <a:rPr lang="en-PT" sz="1600" dirty="0">
                <a:solidFill>
                  <a:srgbClr val="E97E47"/>
                </a:solidFill>
                <a:latin typeface="Avenir Next LT Pro" panose="020B0504020202020204" pitchFamily="34" charset="77"/>
              </a:rPr>
              <a:t>[FS’09]</a:t>
            </a:r>
          </a:p>
          <a:p>
            <a:r>
              <a:rPr lang="en-PT" sz="1600" dirty="0">
                <a:solidFill>
                  <a:srgbClr val="E97E47"/>
                </a:solidFill>
                <a:latin typeface="Avenir Next LT Pro" panose="020B0504020202020204" pitchFamily="34" charset="77"/>
              </a:rPr>
              <a:t>…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1076D46-7A5D-1B4A-BC4F-7A1E1A358D2F}"/>
              </a:ext>
            </a:extLst>
          </p:cNvPr>
          <p:cNvSpPr txBox="1"/>
          <p:nvPr/>
        </p:nvSpPr>
        <p:spPr>
          <a:xfrm>
            <a:off x="9489867" y="2686640"/>
            <a:ext cx="140304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[EGL’85]</a:t>
            </a:r>
          </a:p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[BM’89]</a:t>
            </a:r>
          </a:p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[NP’01]</a:t>
            </a:r>
          </a:p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SimpleOT</a:t>
            </a:r>
          </a:p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…</a:t>
            </a:r>
            <a:endParaRPr lang="en-PT" dirty="0">
              <a:solidFill>
                <a:srgbClr val="5EA5C7"/>
              </a:solidFill>
              <a:latin typeface="Avenir Next LT Pro" panose="020B0504020202020204" pitchFamily="34" charset="7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5BFB72A-8D37-A140-84DB-12B47778D395}"/>
              </a:ext>
            </a:extLst>
          </p:cNvPr>
          <p:cNvSpPr txBox="1"/>
          <p:nvPr/>
        </p:nvSpPr>
        <p:spPr>
          <a:xfrm>
            <a:off x="3571525" y="4669603"/>
            <a:ext cx="5048949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sz="3600" dirty="0">
                <a:latin typeface="Avenir Next LT Pro" panose="020B0504020202020204" pitchFamily="34" charset="77"/>
              </a:rPr>
              <a:t>How can we compare?</a:t>
            </a:r>
          </a:p>
        </p:txBody>
      </p:sp>
      <p:sp>
        <p:nvSpPr>
          <p:cNvPr id="30" name="Circular Arrow 29">
            <a:extLst>
              <a:ext uri="{FF2B5EF4-FFF2-40B4-BE49-F238E27FC236}">
                <a16:creationId xmlns:a16="http://schemas.microsoft.com/office/drawing/2014/main" id="{729B5C20-B0D1-2E4B-8249-6621398503F7}"/>
              </a:ext>
            </a:extLst>
          </p:cNvPr>
          <p:cNvSpPr/>
          <p:nvPr/>
        </p:nvSpPr>
        <p:spPr>
          <a:xfrm rot="10800000">
            <a:off x="2677912" y="3359168"/>
            <a:ext cx="1787226" cy="1726156"/>
          </a:xfrm>
          <a:prstGeom prst="circularArrow">
            <a:avLst>
              <a:gd name="adj1" fmla="val 6535"/>
              <a:gd name="adj2" fmla="val 985475"/>
              <a:gd name="adj3" fmla="val 20457680"/>
              <a:gd name="adj4" fmla="val 16140879"/>
              <a:gd name="adj5" fmla="val 7041"/>
            </a:avLst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31" name="Circular Arrow 30">
            <a:extLst>
              <a:ext uri="{FF2B5EF4-FFF2-40B4-BE49-F238E27FC236}">
                <a16:creationId xmlns:a16="http://schemas.microsoft.com/office/drawing/2014/main" id="{1D8EFA52-F346-2C4B-A81C-21CC0D60E538}"/>
              </a:ext>
            </a:extLst>
          </p:cNvPr>
          <p:cNvSpPr/>
          <p:nvPr/>
        </p:nvSpPr>
        <p:spPr>
          <a:xfrm rot="10800000" flipH="1">
            <a:off x="7726863" y="3359168"/>
            <a:ext cx="1787712" cy="1726625"/>
          </a:xfrm>
          <a:prstGeom prst="circularArrow">
            <a:avLst>
              <a:gd name="adj1" fmla="val 6535"/>
              <a:gd name="adj2" fmla="val 985475"/>
              <a:gd name="adj3" fmla="val 20457680"/>
              <a:gd name="adj4" fmla="val 16140879"/>
              <a:gd name="adj5" fmla="val 7041"/>
            </a:avLst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A7558A-19E0-5749-9F23-4D6A7DA13519}"/>
              </a:ext>
            </a:extLst>
          </p:cNvPr>
          <p:cNvSpPr txBox="1"/>
          <p:nvPr/>
        </p:nvSpPr>
        <p:spPr>
          <a:xfrm>
            <a:off x="5078411" y="4231989"/>
            <a:ext cx="2035173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PT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No previous work</a:t>
            </a:r>
          </a:p>
        </p:txBody>
      </p:sp>
      <p:pic>
        <p:nvPicPr>
          <p:cNvPr id="33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69681086-7459-C549-A352-2814962D4E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32066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Quantum and classical OT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57D3A2A-CAFD-F54F-86D9-A52A3C76AC8E}"/>
              </a:ext>
            </a:extLst>
          </p:cNvPr>
          <p:cNvGrpSpPr/>
          <p:nvPr/>
        </p:nvGrpSpPr>
        <p:grpSpPr>
          <a:xfrm>
            <a:off x="9087902" y="441284"/>
            <a:ext cx="2671055" cy="1348247"/>
            <a:chOff x="9087902" y="441284"/>
            <a:chExt cx="2671055" cy="1348247"/>
          </a:xfrm>
        </p:grpSpPr>
        <p:pic>
          <p:nvPicPr>
            <p:cNvPr id="11" name="Picture 10" descr="Timeline&#10;&#10;Description automatically generated">
              <a:extLst>
                <a:ext uri="{FF2B5EF4-FFF2-40B4-BE49-F238E27FC236}">
                  <a16:creationId xmlns:a16="http://schemas.microsoft.com/office/drawing/2014/main" id="{22857E76-189D-E845-A231-F0B91A64AAB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35061" y="441284"/>
              <a:ext cx="2523896" cy="1173244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580A6C3-A694-064C-82F5-D3A8DC21F167}"/>
                </a:ext>
              </a:extLst>
            </p:cNvPr>
            <p:cNvSpPr/>
            <p:nvPr/>
          </p:nvSpPr>
          <p:spPr>
            <a:xfrm>
              <a:off x="9087902" y="650875"/>
              <a:ext cx="2671055" cy="1138656"/>
            </a:xfrm>
            <a:prstGeom prst="rect">
              <a:avLst/>
            </a:prstGeom>
            <a:solidFill>
              <a:srgbClr val="FFFFFF">
                <a:alpha val="61569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6705103-D220-9948-93CF-83BE3E6AC958}"/>
                </a:ext>
              </a:extLst>
            </p:cNvPr>
            <p:cNvSpPr/>
            <p:nvPr/>
          </p:nvSpPr>
          <p:spPr>
            <a:xfrm>
              <a:off x="10296526" y="475872"/>
              <a:ext cx="1130300" cy="117475"/>
            </a:xfrm>
            <a:prstGeom prst="rect">
              <a:avLst/>
            </a:prstGeom>
            <a:solidFill>
              <a:srgbClr val="FFFFFF">
                <a:alpha val="61569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/>
            </a:p>
          </p:txBody>
        </p:sp>
      </p:grp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998A1C8-D174-4246-A6F4-388C8A934BFA}"/>
              </a:ext>
            </a:extLst>
          </p:cNvPr>
          <p:cNvCxnSpPr>
            <a:cxnSpLocks/>
          </p:cNvCxnSpPr>
          <p:nvPr/>
        </p:nvCxnSpPr>
        <p:spPr>
          <a:xfrm>
            <a:off x="6096000" y="2373330"/>
            <a:ext cx="0" cy="3205537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12855E93-CC2B-A04E-8AF5-D701AC18AB0F}"/>
              </a:ext>
            </a:extLst>
          </p:cNvPr>
          <p:cNvSpPr txBox="1"/>
          <p:nvPr/>
        </p:nvSpPr>
        <p:spPr>
          <a:xfrm>
            <a:off x="2494650" y="2003998"/>
            <a:ext cx="1183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E97E47"/>
                </a:solidFill>
                <a:latin typeface="Avenir Next LT Pro" panose="020B0504020202020204" pitchFamily="34" charset="77"/>
              </a:rPr>
              <a:t>Quantum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F6E093D-AEC8-C043-A8F2-88B39DD88163}"/>
              </a:ext>
            </a:extLst>
          </p:cNvPr>
          <p:cNvSpPr txBox="1"/>
          <p:nvPr/>
        </p:nvSpPr>
        <p:spPr>
          <a:xfrm>
            <a:off x="8324235" y="2003998"/>
            <a:ext cx="910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5EA5C7"/>
                </a:solidFill>
                <a:latin typeface="Avenir Next LT Pro" panose="020B0504020202020204" pitchFamily="34" charset="77"/>
              </a:rPr>
              <a:t>Classic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EFB391C-5E8E-9549-BC00-BCF1512F1262}"/>
              </a:ext>
            </a:extLst>
          </p:cNvPr>
          <p:cNvSpPr txBox="1"/>
          <p:nvPr/>
        </p:nvSpPr>
        <p:spPr>
          <a:xfrm>
            <a:off x="1299093" y="2686640"/>
            <a:ext cx="178722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600" dirty="0">
                <a:solidFill>
                  <a:srgbClr val="E97E47"/>
                </a:solidFill>
                <a:latin typeface="Avenir Next LT Pro" panose="020B0504020202020204" pitchFamily="34" charset="77"/>
              </a:rPr>
              <a:t>[BBCS’91] </a:t>
            </a:r>
          </a:p>
          <a:p>
            <a:r>
              <a:rPr lang="en-PT" sz="1600" dirty="0">
                <a:solidFill>
                  <a:srgbClr val="E97E47"/>
                </a:solidFill>
                <a:latin typeface="Avenir Next LT Pro" panose="020B0504020202020204" pitchFamily="34" charset="77"/>
              </a:rPr>
              <a:t>[DFS+05] [WST’08]</a:t>
            </a:r>
          </a:p>
          <a:p>
            <a:r>
              <a:rPr lang="en-PT" sz="1600" dirty="0">
                <a:solidFill>
                  <a:srgbClr val="E97E47"/>
                </a:solidFill>
                <a:latin typeface="Avenir Next LT Pro" panose="020B0504020202020204" pitchFamily="34" charset="77"/>
              </a:rPr>
              <a:t>[FS’09]</a:t>
            </a:r>
          </a:p>
          <a:p>
            <a:r>
              <a:rPr lang="en-PT" sz="1600" dirty="0">
                <a:solidFill>
                  <a:srgbClr val="E97E47"/>
                </a:solidFill>
                <a:latin typeface="Avenir Next LT Pro" panose="020B0504020202020204" pitchFamily="34" charset="77"/>
              </a:rPr>
              <a:t>…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1076D46-7A5D-1B4A-BC4F-7A1E1A358D2F}"/>
              </a:ext>
            </a:extLst>
          </p:cNvPr>
          <p:cNvSpPr txBox="1"/>
          <p:nvPr/>
        </p:nvSpPr>
        <p:spPr>
          <a:xfrm>
            <a:off x="9489867" y="2686640"/>
            <a:ext cx="140304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[EGL’85]</a:t>
            </a:r>
          </a:p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[BM’89]</a:t>
            </a:r>
          </a:p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[NP’01]</a:t>
            </a:r>
          </a:p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SimpleOT</a:t>
            </a:r>
          </a:p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…</a:t>
            </a:r>
            <a:endParaRPr lang="en-PT" dirty="0">
              <a:solidFill>
                <a:srgbClr val="5EA5C7"/>
              </a:solidFill>
              <a:latin typeface="Avenir Next LT Pro" panose="020B0504020202020204" pitchFamily="34" charset="7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5BFB72A-8D37-A140-84DB-12B47778D395}"/>
              </a:ext>
            </a:extLst>
          </p:cNvPr>
          <p:cNvSpPr txBox="1"/>
          <p:nvPr/>
        </p:nvSpPr>
        <p:spPr>
          <a:xfrm>
            <a:off x="3571525" y="4669603"/>
            <a:ext cx="5048949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sz="3600" dirty="0">
                <a:latin typeface="Avenir Next LT Pro" panose="020B0504020202020204" pitchFamily="34" charset="77"/>
              </a:rPr>
              <a:t>How can we compare?</a:t>
            </a:r>
          </a:p>
        </p:txBody>
      </p:sp>
      <p:sp>
        <p:nvSpPr>
          <p:cNvPr id="30" name="Circular Arrow 29">
            <a:extLst>
              <a:ext uri="{FF2B5EF4-FFF2-40B4-BE49-F238E27FC236}">
                <a16:creationId xmlns:a16="http://schemas.microsoft.com/office/drawing/2014/main" id="{729B5C20-B0D1-2E4B-8249-6621398503F7}"/>
              </a:ext>
            </a:extLst>
          </p:cNvPr>
          <p:cNvSpPr/>
          <p:nvPr/>
        </p:nvSpPr>
        <p:spPr>
          <a:xfrm rot="10800000">
            <a:off x="2677912" y="3359168"/>
            <a:ext cx="1787226" cy="1726156"/>
          </a:xfrm>
          <a:prstGeom prst="circularArrow">
            <a:avLst>
              <a:gd name="adj1" fmla="val 6535"/>
              <a:gd name="adj2" fmla="val 985475"/>
              <a:gd name="adj3" fmla="val 20457680"/>
              <a:gd name="adj4" fmla="val 16140879"/>
              <a:gd name="adj5" fmla="val 7041"/>
            </a:avLst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31" name="Circular Arrow 30">
            <a:extLst>
              <a:ext uri="{FF2B5EF4-FFF2-40B4-BE49-F238E27FC236}">
                <a16:creationId xmlns:a16="http://schemas.microsoft.com/office/drawing/2014/main" id="{1D8EFA52-F346-2C4B-A81C-21CC0D60E538}"/>
              </a:ext>
            </a:extLst>
          </p:cNvPr>
          <p:cNvSpPr/>
          <p:nvPr/>
        </p:nvSpPr>
        <p:spPr>
          <a:xfrm rot="10800000" flipH="1">
            <a:off x="7726863" y="3359168"/>
            <a:ext cx="1787712" cy="1726625"/>
          </a:xfrm>
          <a:prstGeom prst="circularArrow">
            <a:avLst>
              <a:gd name="adj1" fmla="val 6535"/>
              <a:gd name="adj2" fmla="val 985475"/>
              <a:gd name="adj3" fmla="val 20457680"/>
              <a:gd name="adj4" fmla="val 16140879"/>
              <a:gd name="adj5" fmla="val 7041"/>
            </a:avLst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DB31F4C-1911-A249-8A61-71A7F21B49C3}"/>
              </a:ext>
            </a:extLst>
          </p:cNvPr>
          <p:cNvSpPr txBox="1"/>
          <p:nvPr/>
        </p:nvSpPr>
        <p:spPr>
          <a:xfrm>
            <a:off x="3086318" y="5638119"/>
            <a:ext cx="5943051" cy="101566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sz="2000" dirty="0">
                <a:latin typeface="Avenir Next LT Pro" panose="020B0504020202020204" pitchFamily="34" charset="77"/>
              </a:rPr>
              <a:t>Comparable structure? </a:t>
            </a:r>
          </a:p>
          <a:p>
            <a:pPr algn="ctr"/>
            <a:r>
              <a:rPr lang="en-PT" sz="2000" dirty="0">
                <a:latin typeface="Avenir Next LT Pro" panose="020B0504020202020204" pitchFamily="34" charset="77"/>
              </a:rPr>
              <a:t>Corresponding phases with same technology?</a:t>
            </a:r>
          </a:p>
          <a:p>
            <a:pPr algn="ctr"/>
            <a:r>
              <a:rPr lang="en-PT" sz="2000" dirty="0">
                <a:latin typeface="Avenir Next LT Pro" panose="020B0504020202020204" pitchFamily="34" charset="77"/>
              </a:rPr>
              <a:t>Any practical insight?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A7558A-19E0-5749-9F23-4D6A7DA13519}"/>
              </a:ext>
            </a:extLst>
          </p:cNvPr>
          <p:cNvSpPr txBox="1"/>
          <p:nvPr/>
        </p:nvSpPr>
        <p:spPr>
          <a:xfrm>
            <a:off x="5078411" y="4231989"/>
            <a:ext cx="2035173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PT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No previous work</a:t>
            </a:r>
          </a:p>
        </p:txBody>
      </p:sp>
      <p:pic>
        <p:nvPicPr>
          <p:cNvPr id="33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69681086-7459-C549-A352-2814962D4E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98331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Quantum and classical OT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57D3A2A-CAFD-F54F-86D9-A52A3C76AC8E}"/>
              </a:ext>
            </a:extLst>
          </p:cNvPr>
          <p:cNvGrpSpPr/>
          <p:nvPr/>
        </p:nvGrpSpPr>
        <p:grpSpPr>
          <a:xfrm>
            <a:off x="9087902" y="441284"/>
            <a:ext cx="2671055" cy="1348247"/>
            <a:chOff x="9087902" y="441284"/>
            <a:chExt cx="2671055" cy="1348247"/>
          </a:xfrm>
        </p:grpSpPr>
        <p:pic>
          <p:nvPicPr>
            <p:cNvPr id="11" name="Picture 10" descr="Timeline&#10;&#10;Description automatically generated">
              <a:extLst>
                <a:ext uri="{FF2B5EF4-FFF2-40B4-BE49-F238E27FC236}">
                  <a16:creationId xmlns:a16="http://schemas.microsoft.com/office/drawing/2014/main" id="{22857E76-189D-E845-A231-F0B91A64AAB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35061" y="441284"/>
              <a:ext cx="2523896" cy="1173244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580A6C3-A694-064C-82F5-D3A8DC21F167}"/>
                </a:ext>
              </a:extLst>
            </p:cNvPr>
            <p:cNvSpPr/>
            <p:nvPr/>
          </p:nvSpPr>
          <p:spPr>
            <a:xfrm>
              <a:off x="9087902" y="650875"/>
              <a:ext cx="2671055" cy="1138656"/>
            </a:xfrm>
            <a:prstGeom prst="rect">
              <a:avLst/>
            </a:prstGeom>
            <a:solidFill>
              <a:srgbClr val="FFFFFF">
                <a:alpha val="61569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6705103-D220-9948-93CF-83BE3E6AC958}"/>
                </a:ext>
              </a:extLst>
            </p:cNvPr>
            <p:cNvSpPr/>
            <p:nvPr/>
          </p:nvSpPr>
          <p:spPr>
            <a:xfrm>
              <a:off x="10296526" y="475872"/>
              <a:ext cx="1130300" cy="117475"/>
            </a:xfrm>
            <a:prstGeom prst="rect">
              <a:avLst/>
            </a:prstGeom>
            <a:solidFill>
              <a:srgbClr val="FFFFFF">
                <a:alpha val="61569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/>
            </a:p>
          </p:txBody>
        </p:sp>
      </p:grp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998A1C8-D174-4246-A6F4-388C8A934BFA}"/>
              </a:ext>
            </a:extLst>
          </p:cNvPr>
          <p:cNvCxnSpPr>
            <a:cxnSpLocks/>
          </p:cNvCxnSpPr>
          <p:nvPr/>
        </p:nvCxnSpPr>
        <p:spPr>
          <a:xfrm>
            <a:off x="6096000" y="2373330"/>
            <a:ext cx="0" cy="3205537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12855E93-CC2B-A04E-8AF5-D701AC18AB0F}"/>
              </a:ext>
            </a:extLst>
          </p:cNvPr>
          <p:cNvSpPr txBox="1"/>
          <p:nvPr/>
        </p:nvSpPr>
        <p:spPr>
          <a:xfrm>
            <a:off x="2494650" y="2003998"/>
            <a:ext cx="1183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E97E47"/>
                </a:solidFill>
                <a:latin typeface="Avenir Next LT Pro" panose="020B0504020202020204" pitchFamily="34" charset="77"/>
              </a:rPr>
              <a:t>Quantum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F6E093D-AEC8-C043-A8F2-88B39DD88163}"/>
              </a:ext>
            </a:extLst>
          </p:cNvPr>
          <p:cNvSpPr txBox="1"/>
          <p:nvPr/>
        </p:nvSpPr>
        <p:spPr>
          <a:xfrm>
            <a:off x="8324235" y="2003998"/>
            <a:ext cx="910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5EA5C7"/>
                </a:solidFill>
                <a:latin typeface="Avenir Next LT Pro" panose="020B0504020202020204" pitchFamily="34" charset="77"/>
              </a:rPr>
              <a:t>Classic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DB31F4C-1911-A249-8A61-71A7F21B49C3}"/>
              </a:ext>
            </a:extLst>
          </p:cNvPr>
          <p:cNvSpPr txBox="1"/>
          <p:nvPr/>
        </p:nvSpPr>
        <p:spPr>
          <a:xfrm>
            <a:off x="3086318" y="5638119"/>
            <a:ext cx="5943051" cy="101566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sz="2000" dirty="0">
                <a:latin typeface="Avenir Next LT Pro" panose="020B0504020202020204" pitchFamily="34" charset="77"/>
              </a:rPr>
              <a:t>Comparable structure? </a:t>
            </a:r>
          </a:p>
          <a:p>
            <a:pPr algn="ctr"/>
            <a:r>
              <a:rPr lang="en-PT" sz="20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Corresponding phases with same technology?</a:t>
            </a:r>
          </a:p>
          <a:p>
            <a:pPr algn="ctr"/>
            <a:r>
              <a:rPr lang="en-PT" sz="20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Any practical insight?</a:t>
            </a:r>
          </a:p>
        </p:txBody>
      </p:sp>
      <p:pic>
        <p:nvPicPr>
          <p:cNvPr id="33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69681086-7459-C549-A352-2814962D4E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9B92FF7-8C24-1641-A5B0-F6DD1E93C659}"/>
              </a:ext>
            </a:extLst>
          </p:cNvPr>
          <p:cNvSpPr/>
          <p:nvPr/>
        </p:nvSpPr>
        <p:spPr>
          <a:xfrm>
            <a:off x="1592491" y="3055003"/>
            <a:ext cx="1387011" cy="1243173"/>
          </a:xfrm>
          <a:prstGeom prst="rect">
            <a:avLst/>
          </a:prstGeom>
          <a:solidFill>
            <a:srgbClr val="E97E47"/>
          </a:solidFill>
          <a:ln>
            <a:solidFill>
              <a:srgbClr val="E97E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A31E169-CD40-F143-9C19-D67632DA8F5D}"/>
              </a:ext>
            </a:extLst>
          </p:cNvPr>
          <p:cNvSpPr/>
          <p:nvPr/>
        </p:nvSpPr>
        <p:spPr>
          <a:xfrm>
            <a:off x="1592491" y="4384497"/>
            <a:ext cx="1387008" cy="359596"/>
          </a:xfrm>
          <a:prstGeom prst="rect">
            <a:avLst/>
          </a:prstGeom>
          <a:solidFill>
            <a:srgbClr val="5EA5C7"/>
          </a:solidFill>
          <a:ln>
            <a:solidFill>
              <a:srgbClr val="5EA5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A5A21BE-BC07-1C44-B4DD-9F78D6EA664A}"/>
              </a:ext>
            </a:extLst>
          </p:cNvPr>
          <p:cNvSpPr txBox="1"/>
          <p:nvPr/>
        </p:nvSpPr>
        <p:spPr>
          <a:xfrm>
            <a:off x="2494649" y="2350412"/>
            <a:ext cx="11833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1600" dirty="0">
                <a:solidFill>
                  <a:srgbClr val="E97E47"/>
                </a:solidFill>
                <a:latin typeface="Avenir Next LT Pro" panose="020B0504020202020204" pitchFamily="34" charset="77"/>
              </a:rPr>
              <a:t>[BBCS’91] 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B4BA643-8865-D046-9A5C-7F783D35FA4A}"/>
              </a:ext>
            </a:extLst>
          </p:cNvPr>
          <p:cNvSpPr txBox="1"/>
          <p:nvPr/>
        </p:nvSpPr>
        <p:spPr>
          <a:xfrm>
            <a:off x="1462224" y="3507312"/>
            <a:ext cx="16475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1600" dirty="0">
                <a:solidFill>
                  <a:schemeClr val="bg1">
                    <a:lumMod val="95000"/>
                  </a:schemeClr>
                </a:solidFill>
                <a:latin typeface="Avenir Next LT Pro" panose="020B0504020202020204" pitchFamily="34" charset="77"/>
              </a:rPr>
              <a:t>Offline phase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1846A2B-B76A-1A46-A3B3-4C045219F79B}"/>
              </a:ext>
            </a:extLst>
          </p:cNvPr>
          <p:cNvSpPr txBox="1"/>
          <p:nvPr/>
        </p:nvSpPr>
        <p:spPr>
          <a:xfrm>
            <a:off x="1462223" y="4398214"/>
            <a:ext cx="16475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1600" dirty="0">
                <a:solidFill>
                  <a:schemeClr val="bg1">
                    <a:lumMod val="95000"/>
                  </a:schemeClr>
                </a:solidFill>
                <a:latin typeface="Avenir Next LT Pro" panose="020B0504020202020204" pitchFamily="34" charset="77"/>
              </a:rPr>
              <a:t>Online phase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1357839-AD25-B54B-9179-3578C107222C}"/>
              </a:ext>
            </a:extLst>
          </p:cNvPr>
          <p:cNvCxnSpPr>
            <a:stCxn id="34" idx="3"/>
          </p:cNvCxnSpPr>
          <p:nvPr/>
        </p:nvCxnSpPr>
        <p:spPr>
          <a:xfrm>
            <a:off x="3109765" y="3676589"/>
            <a:ext cx="681399" cy="0"/>
          </a:xfrm>
          <a:prstGeom prst="straightConnector1">
            <a:avLst/>
          </a:prstGeom>
          <a:ln>
            <a:solidFill>
              <a:srgbClr val="E97E4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F0A15B99-6A11-6A41-878A-4C91A95B0317}"/>
              </a:ext>
            </a:extLst>
          </p:cNvPr>
          <p:cNvSpPr txBox="1"/>
          <p:nvPr/>
        </p:nvSpPr>
        <p:spPr>
          <a:xfrm>
            <a:off x="3791164" y="3493836"/>
            <a:ext cx="1743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5EA5C7"/>
                </a:solidFill>
                <a:latin typeface="Avenir Next LT Pro" panose="020B0504020202020204" pitchFamily="34" charset="77"/>
              </a:rPr>
              <a:t>(Oblivious) key</a:t>
            </a:r>
          </a:p>
        </p:txBody>
      </p: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F8CE7C34-6DD0-0943-8F52-F75CEB4DC42C}"/>
              </a:ext>
            </a:extLst>
          </p:cNvPr>
          <p:cNvCxnSpPr>
            <a:stCxn id="36" idx="2"/>
            <a:endCxn id="35" idx="3"/>
          </p:cNvCxnSpPr>
          <p:nvPr/>
        </p:nvCxnSpPr>
        <p:spPr>
          <a:xfrm rot="5400000">
            <a:off x="3534160" y="3438772"/>
            <a:ext cx="704323" cy="1553114"/>
          </a:xfrm>
          <a:prstGeom prst="bentConnector2">
            <a:avLst/>
          </a:prstGeom>
          <a:ln>
            <a:solidFill>
              <a:srgbClr val="5EA5C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36B6DDF7-A89D-8A4C-9EA4-4BB285659CD2}"/>
              </a:ext>
            </a:extLst>
          </p:cNvPr>
          <p:cNvSpPr/>
          <p:nvPr/>
        </p:nvSpPr>
        <p:spPr>
          <a:xfrm>
            <a:off x="9212498" y="3055002"/>
            <a:ext cx="1387011" cy="1243173"/>
          </a:xfrm>
          <a:prstGeom prst="rect">
            <a:avLst/>
          </a:prstGeom>
          <a:solidFill>
            <a:srgbClr val="5EA5C7"/>
          </a:solidFill>
          <a:ln>
            <a:solidFill>
              <a:srgbClr val="5EA5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8FF90A9-D701-244B-9ED9-BE6DCC829A57}"/>
              </a:ext>
            </a:extLst>
          </p:cNvPr>
          <p:cNvSpPr/>
          <p:nvPr/>
        </p:nvSpPr>
        <p:spPr>
          <a:xfrm>
            <a:off x="9212498" y="4384496"/>
            <a:ext cx="1387008" cy="359596"/>
          </a:xfrm>
          <a:prstGeom prst="rect">
            <a:avLst/>
          </a:prstGeom>
          <a:solidFill>
            <a:srgbClr val="5EA5C7"/>
          </a:solidFill>
          <a:ln>
            <a:solidFill>
              <a:srgbClr val="5EA5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41F337F-39CD-2F43-B37C-7FE3B3D8851B}"/>
              </a:ext>
            </a:extLst>
          </p:cNvPr>
          <p:cNvSpPr txBox="1"/>
          <p:nvPr/>
        </p:nvSpPr>
        <p:spPr>
          <a:xfrm>
            <a:off x="9082231" y="3507311"/>
            <a:ext cx="16475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1600" dirty="0">
                <a:solidFill>
                  <a:schemeClr val="bg1">
                    <a:lumMod val="95000"/>
                  </a:schemeClr>
                </a:solidFill>
                <a:latin typeface="Avenir Next LT Pro" panose="020B0504020202020204" pitchFamily="34" charset="77"/>
              </a:rPr>
              <a:t>Offline phase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60CDD57-942F-4240-825E-BD2A88699576}"/>
              </a:ext>
            </a:extLst>
          </p:cNvPr>
          <p:cNvSpPr txBox="1"/>
          <p:nvPr/>
        </p:nvSpPr>
        <p:spPr>
          <a:xfrm>
            <a:off x="9082230" y="4398213"/>
            <a:ext cx="16475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1600" dirty="0">
                <a:solidFill>
                  <a:schemeClr val="bg1">
                    <a:lumMod val="95000"/>
                  </a:schemeClr>
                </a:solidFill>
                <a:latin typeface="Avenir Next LT Pro" panose="020B0504020202020204" pitchFamily="34" charset="77"/>
              </a:rPr>
              <a:t>Online phase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7A59ED0C-80C1-884B-9D70-59069E05641F}"/>
              </a:ext>
            </a:extLst>
          </p:cNvPr>
          <p:cNvCxnSpPr>
            <a:cxnSpLocks/>
          </p:cNvCxnSpPr>
          <p:nvPr/>
        </p:nvCxnSpPr>
        <p:spPr>
          <a:xfrm flipH="1">
            <a:off x="8341769" y="3676589"/>
            <a:ext cx="687600" cy="0"/>
          </a:xfrm>
          <a:prstGeom prst="straightConnector1">
            <a:avLst/>
          </a:prstGeom>
          <a:ln>
            <a:solidFill>
              <a:srgbClr val="5EA5C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35FBEDA1-5C93-F847-97C3-5B745317586F}"/>
              </a:ext>
            </a:extLst>
          </p:cNvPr>
          <p:cNvSpPr txBox="1"/>
          <p:nvPr/>
        </p:nvSpPr>
        <p:spPr>
          <a:xfrm>
            <a:off x="7779376" y="3493836"/>
            <a:ext cx="565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5EA5C7"/>
                </a:solidFill>
                <a:latin typeface="Avenir Next LT Pro" panose="020B0504020202020204" pitchFamily="34" charset="77"/>
              </a:rPr>
              <a:t>Key</a:t>
            </a:r>
          </a:p>
        </p:txBody>
      </p: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FC0EAF20-EA5E-D340-9D3B-223B4E856727}"/>
              </a:ext>
            </a:extLst>
          </p:cNvPr>
          <p:cNvCxnSpPr>
            <a:stCxn id="42" idx="2"/>
            <a:endCxn id="40" idx="1"/>
          </p:cNvCxnSpPr>
          <p:nvPr/>
        </p:nvCxnSpPr>
        <p:spPr>
          <a:xfrm rot="16200000" flipH="1">
            <a:off x="8220075" y="3705335"/>
            <a:ext cx="704322" cy="1019988"/>
          </a:xfrm>
          <a:prstGeom prst="bentConnector2">
            <a:avLst/>
          </a:prstGeom>
          <a:ln>
            <a:solidFill>
              <a:srgbClr val="5EA5C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Graphic 43" descr="Badge Tick1 outline">
            <a:extLst>
              <a:ext uri="{FF2B5EF4-FFF2-40B4-BE49-F238E27FC236}">
                <a16:creationId xmlns:a16="http://schemas.microsoft.com/office/drawing/2014/main" id="{8D58A5D7-3457-B44E-B525-8723417169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898389" y="5638118"/>
            <a:ext cx="369333" cy="369333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C61C9854-414A-A644-B855-5D45C9FC179C}"/>
              </a:ext>
            </a:extLst>
          </p:cNvPr>
          <p:cNvSpPr txBox="1"/>
          <p:nvPr/>
        </p:nvSpPr>
        <p:spPr>
          <a:xfrm>
            <a:off x="7379639" y="2345355"/>
            <a:ext cx="3299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dirty="0">
                <a:solidFill>
                  <a:srgbClr val="5EA5C7"/>
                </a:solidFill>
                <a:latin typeface="Avenir Next LT Pro" panose="020B0504020202020204" pitchFamily="34" charset="77"/>
              </a:rPr>
              <a:t>Base OT          OT Extension</a:t>
            </a:r>
          </a:p>
        </p:txBody>
      </p:sp>
    </p:spTree>
    <p:extLst>
      <p:ext uri="{BB962C8B-B14F-4D97-AF65-F5344CB8AC3E}">
        <p14:creationId xmlns:p14="http://schemas.microsoft.com/office/powerpoint/2010/main" val="321214368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Quantum and classical OT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57D3A2A-CAFD-F54F-86D9-A52A3C76AC8E}"/>
              </a:ext>
            </a:extLst>
          </p:cNvPr>
          <p:cNvGrpSpPr/>
          <p:nvPr/>
        </p:nvGrpSpPr>
        <p:grpSpPr>
          <a:xfrm>
            <a:off x="9087902" y="441284"/>
            <a:ext cx="2671055" cy="1348247"/>
            <a:chOff x="9087902" y="441284"/>
            <a:chExt cx="2671055" cy="1348247"/>
          </a:xfrm>
        </p:grpSpPr>
        <p:pic>
          <p:nvPicPr>
            <p:cNvPr id="11" name="Picture 10" descr="Timeline&#10;&#10;Description automatically generated">
              <a:extLst>
                <a:ext uri="{FF2B5EF4-FFF2-40B4-BE49-F238E27FC236}">
                  <a16:creationId xmlns:a16="http://schemas.microsoft.com/office/drawing/2014/main" id="{22857E76-189D-E845-A231-F0B91A64AAB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35061" y="441284"/>
              <a:ext cx="2523896" cy="1173244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580A6C3-A694-064C-82F5-D3A8DC21F167}"/>
                </a:ext>
              </a:extLst>
            </p:cNvPr>
            <p:cNvSpPr/>
            <p:nvPr/>
          </p:nvSpPr>
          <p:spPr>
            <a:xfrm>
              <a:off x="9087902" y="650875"/>
              <a:ext cx="2671055" cy="1138656"/>
            </a:xfrm>
            <a:prstGeom prst="rect">
              <a:avLst/>
            </a:prstGeom>
            <a:solidFill>
              <a:srgbClr val="FFFFFF">
                <a:alpha val="61569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6705103-D220-9948-93CF-83BE3E6AC958}"/>
                </a:ext>
              </a:extLst>
            </p:cNvPr>
            <p:cNvSpPr/>
            <p:nvPr/>
          </p:nvSpPr>
          <p:spPr>
            <a:xfrm>
              <a:off x="10296526" y="475872"/>
              <a:ext cx="1130300" cy="117475"/>
            </a:xfrm>
            <a:prstGeom prst="rect">
              <a:avLst/>
            </a:prstGeom>
            <a:solidFill>
              <a:srgbClr val="FFFFFF">
                <a:alpha val="61569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/>
            </a:p>
          </p:txBody>
        </p:sp>
      </p:grp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998A1C8-D174-4246-A6F4-388C8A934BFA}"/>
              </a:ext>
            </a:extLst>
          </p:cNvPr>
          <p:cNvCxnSpPr>
            <a:cxnSpLocks/>
          </p:cNvCxnSpPr>
          <p:nvPr/>
        </p:nvCxnSpPr>
        <p:spPr>
          <a:xfrm>
            <a:off x="6096000" y="2373330"/>
            <a:ext cx="0" cy="3205537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12855E93-CC2B-A04E-8AF5-D701AC18AB0F}"/>
              </a:ext>
            </a:extLst>
          </p:cNvPr>
          <p:cNvSpPr txBox="1"/>
          <p:nvPr/>
        </p:nvSpPr>
        <p:spPr>
          <a:xfrm>
            <a:off x="2494650" y="2003998"/>
            <a:ext cx="1183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E97E47"/>
                </a:solidFill>
                <a:latin typeface="Avenir Next LT Pro" panose="020B0504020202020204" pitchFamily="34" charset="77"/>
              </a:rPr>
              <a:t>Quantum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F6E093D-AEC8-C043-A8F2-88B39DD88163}"/>
              </a:ext>
            </a:extLst>
          </p:cNvPr>
          <p:cNvSpPr txBox="1"/>
          <p:nvPr/>
        </p:nvSpPr>
        <p:spPr>
          <a:xfrm>
            <a:off x="8324235" y="2003998"/>
            <a:ext cx="910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5EA5C7"/>
                </a:solidFill>
                <a:latin typeface="Avenir Next LT Pro" panose="020B0504020202020204" pitchFamily="34" charset="77"/>
              </a:rPr>
              <a:t>Classic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DB31F4C-1911-A249-8A61-71A7F21B49C3}"/>
              </a:ext>
            </a:extLst>
          </p:cNvPr>
          <p:cNvSpPr txBox="1"/>
          <p:nvPr/>
        </p:nvSpPr>
        <p:spPr>
          <a:xfrm>
            <a:off x="3086318" y="5638119"/>
            <a:ext cx="5943051" cy="101566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sz="20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Comparable structure? </a:t>
            </a:r>
          </a:p>
          <a:p>
            <a:pPr algn="ctr"/>
            <a:r>
              <a:rPr lang="en-PT" sz="2000" dirty="0">
                <a:latin typeface="Avenir Next LT Pro" panose="020B0504020202020204" pitchFamily="34" charset="77"/>
              </a:rPr>
              <a:t>Corresponding phases with same technology?</a:t>
            </a:r>
          </a:p>
          <a:p>
            <a:pPr algn="ctr"/>
            <a:r>
              <a:rPr lang="en-PT" sz="20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Any practical insight?</a:t>
            </a:r>
          </a:p>
        </p:txBody>
      </p:sp>
      <p:pic>
        <p:nvPicPr>
          <p:cNvPr id="33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69681086-7459-C549-A352-2814962D4E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9B92FF7-8C24-1641-A5B0-F6DD1E93C659}"/>
              </a:ext>
            </a:extLst>
          </p:cNvPr>
          <p:cNvSpPr/>
          <p:nvPr/>
        </p:nvSpPr>
        <p:spPr>
          <a:xfrm>
            <a:off x="1592491" y="3055003"/>
            <a:ext cx="1387011" cy="1243173"/>
          </a:xfrm>
          <a:prstGeom prst="rect">
            <a:avLst/>
          </a:prstGeom>
          <a:solidFill>
            <a:srgbClr val="E97E47"/>
          </a:solidFill>
          <a:ln>
            <a:solidFill>
              <a:srgbClr val="E97E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A31E169-CD40-F143-9C19-D67632DA8F5D}"/>
              </a:ext>
            </a:extLst>
          </p:cNvPr>
          <p:cNvSpPr/>
          <p:nvPr/>
        </p:nvSpPr>
        <p:spPr>
          <a:xfrm>
            <a:off x="1592491" y="4384497"/>
            <a:ext cx="1387008" cy="359596"/>
          </a:xfrm>
          <a:prstGeom prst="rect">
            <a:avLst/>
          </a:prstGeom>
          <a:solidFill>
            <a:srgbClr val="5EA5C7"/>
          </a:solidFill>
          <a:ln>
            <a:solidFill>
              <a:srgbClr val="5EA5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A5A21BE-BC07-1C44-B4DD-9F78D6EA664A}"/>
              </a:ext>
            </a:extLst>
          </p:cNvPr>
          <p:cNvSpPr txBox="1"/>
          <p:nvPr/>
        </p:nvSpPr>
        <p:spPr>
          <a:xfrm>
            <a:off x="2494649" y="2350412"/>
            <a:ext cx="11833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1600" dirty="0">
                <a:solidFill>
                  <a:srgbClr val="E97E47"/>
                </a:solidFill>
                <a:latin typeface="Avenir Next LT Pro" panose="020B0504020202020204" pitchFamily="34" charset="77"/>
              </a:rPr>
              <a:t>[BBCS’91] 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B4BA643-8865-D046-9A5C-7F783D35FA4A}"/>
              </a:ext>
            </a:extLst>
          </p:cNvPr>
          <p:cNvSpPr txBox="1"/>
          <p:nvPr/>
        </p:nvSpPr>
        <p:spPr>
          <a:xfrm>
            <a:off x="1462224" y="3507312"/>
            <a:ext cx="16475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1600" dirty="0">
                <a:solidFill>
                  <a:schemeClr val="bg1">
                    <a:lumMod val="95000"/>
                  </a:schemeClr>
                </a:solidFill>
                <a:latin typeface="Avenir Next LT Pro" panose="020B0504020202020204" pitchFamily="34" charset="77"/>
              </a:rPr>
              <a:t>Offline phase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1846A2B-B76A-1A46-A3B3-4C045219F79B}"/>
              </a:ext>
            </a:extLst>
          </p:cNvPr>
          <p:cNvSpPr txBox="1"/>
          <p:nvPr/>
        </p:nvSpPr>
        <p:spPr>
          <a:xfrm>
            <a:off x="1462223" y="4398214"/>
            <a:ext cx="16475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1600" dirty="0">
                <a:solidFill>
                  <a:schemeClr val="bg1">
                    <a:lumMod val="95000"/>
                  </a:schemeClr>
                </a:solidFill>
                <a:latin typeface="Avenir Next LT Pro" panose="020B0504020202020204" pitchFamily="34" charset="77"/>
              </a:rPr>
              <a:t>Online phase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1357839-AD25-B54B-9179-3578C107222C}"/>
              </a:ext>
            </a:extLst>
          </p:cNvPr>
          <p:cNvCxnSpPr>
            <a:stCxn id="34" idx="3"/>
          </p:cNvCxnSpPr>
          <p:nvPr/>
        </p:nvCxnSpPr>
        <p:spPr>
          <a:xfrm>
            <a:off x="3109765" y="3676589"/>
            <a:ext cx="681399" cy="0"/>
          </a:xfrm>
          <a:prstGeom prst="straightConnector1">
            <a:avLst/>
          </a:prstGeom>
          <a:ln>
            <a:solidFill>
              <a:srgbClr val="E97E4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F0A15B99-6A11-6A41-878A-4C91A95B0317}"/>
              </a:ext>
            </a:extLst>
          </p:cNvPr>
          <p:cNvSpPr txBox="1"/>
          <p:nvPr/>
        </p:nvSpPr>
        <p:spPr>
          <a:xfrm>
            <a:off x="3791164" y="3493836"/>
            <a:ext cx="1743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5EA5C7"/>
                </a:solidFill>
                <a:latin typeface="Avenir Next LT Pro" panose="020B0504020202020204" pitchFamily="34" charset="77"/>
              </a:rPr>
              <a:t>(Oblivious) key</a:t>
            </a:r>
          </a:p>
        </p:txBody>
      </p: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F8CE7C34-6DD0-0943-8F52-F75CEB4DC42C}"/>
              </a:ext>
            </a:extLst>
          </p:cNvPr>
          <p:cNvCxnSpPr>
            <a:stCxn id="36" idx="2"/>
            <a:endCxn id="35" idx="3"/>
          </p:cNvCxnSpPr>
          <p:nvPr/>
        </p:nvCxnSpPr>
        <p:spPr>
          <a:xfrm rot="5400000">
            <a:off x="3534160" y="3438772"/>
            <a:ext cx="704323" cy="1553114"/>
          </a:xfrm>
          <a:prstGeom prst="bentConnector2">
            <a:avLst/>
          </a:prstGeom>
          <a:ln>
            <a:solidFill>
              <a:srgbClr val="5EA5C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36B6DDF7-A89D-8A4C-9EA4-4BB285659CD2}"/>
              </a:ext>
            </a:extLst>
          </p:cNvPr>
          <p:cNvSpPr/>
          <p:nvPr/>
        </p:nvSpPr>
        <p:spPr>
          <a:xfrm>
            <a:off x="9212498" y="3055002"/>
            <a:ext cx="1387011" cy="1243173"/>
          </a:xfrm>
          <a:prstGeom prst="rect">
            <a:avLst/>
          </a:prstGeom>
          <a:solidFill>
            <a:srgbClr val="5EA5C7"/>
          </a:solidFill>
          <a:ln>
            <a:solidFill>
              <a:srgbClr val="5EA5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8FF90A9-D701-244B-9ED9-BE6DCC829A57}"/>
              </a:ext>
            </a:extLst>
          </p:cNvPr>
          <p:cNvSpPr/>
          <p:nvPr/>
        </p:nvSpPr>
        <p:spPr>
          <a:xfrm>
            <a:off x="9212498" y="4384496"/>
            <a:ext cx="1387008" cy="359596"/>
          </a:xfrm>
          <a:prstGeom prst="rect">
            <a:avLst/>
          </a:prstGeom>
          <a:solidFill>
            <a:srgbClr val="5EA5C7"/>
          </a:solidFill>
          <a:ln>
            <a:solidFill>
              <a:srgbClr val="5EA5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41F337F-39CD-2F43-B37C-7FE3B3D8851B}"/>
              </a:ext>
            </a:extLst>
          </p:cNvPr>
          <p:cNvSpPr txBox="1"/>
          <p:nvPr/>
        </p:nvSpPr>
        <p:spPr>
          <a:xfrm>
            <a:off x="9082231" y="3507311"/>
            <a:ext cx="16475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1600" dirty="0">
                <a:solidFill>
                  <a:schemeClr val="bg1">
                    <a:lumMod val="95000"/>
                  </a:schemeClr>
                </a:solidFill>
                <a:latin typeface="Avenir Next LT Pro" panose="020B0504020202020204" pitchFamily="34" charset="77"/>
              </a:rPr>
              <a:t>Offline phase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60CDD57-942F-4240-825E-BD2A88699576}"/>
              </a:ext>
            </a:extLst>
          </p:cNvPr>
          <p:cNvSpPr txBox="1"/>
          <p:nvPr/>
        </p:nvSpPr>
        <p:spPr>
          <a:xfrm>
            <a:off x="9082230" y="4398213"/>
            <a:ext cx="16475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1600" dirty="0">
                <a:solidFill>
                  <a:schemeClr val="bg1">
                    <a:lumMod val="95000"/>
                  </a:schemeClr>
                </a:solidFill>
                <a:latin typeface="Avenir Next LT Pro" panose="020B0504020202020204" pitchFamily="34" charset="77"/>
              </a:rPr>
              <a:t>Online phase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7A59ED0C-80C1-884B-9D70-59069E05641F}"/>
              </a:ext>
            </a:extLst>
          </p:cNvPr>
          <p:cNvCxnSpPr>
            <a:cxnSpLocks/>
          </p:cNvCxnSpPr>
          <p:nvPr/>
        </p:nvCxnSpPr>
        <p:spPr>
          <a:xfrm flipH="1">
            <a:off x="8341769" y="3676589"/>
            <a:ext cx="687600" cy="0"/>
          </a:xfrm>
          <a:prstGeom prst="straightConnector1">
            <a:avLst/>
          </a:prstGeom>
          <a:ln>
            <a:solidFill>
              <a:srgbClr val="5EA5C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35FBEDA1-5C93-F847-97C3-5B745317586F}"/>
              </a:ext>
            </a:extLst>
          </p:cNvPr>
          <p:cNvSpPr txBox="1"/>
          <p:nvPr/>
        </p:nvSpPr>
        <p:spPr>
          <a:xfrm>
            <a:off x="7779376" y="3493836"/>
            <a:ext cx="565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5EA5C7"/>
                </a:solidFill>
                <a:latin typeface="Avenir Next LT Pro" panose="020B0504020202020204" pitchFamily="34" charset="77"/>
              </a:rPr>
              <a:t>Key</a:t>
            </a:r>
          </a:p>
        </p:txBody>
      </p: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FC0EAF20-EA5E-D340-9D3B-223B4E856727}"/>
              </a:ext>
            </a:extLst>
          </p:cNvPr>
          <p:cNvCxnSpPr>
            <a:stCxn id="42" idx="2"/>
            <a:endCxn id="40" idx="1"/>
          </p:cNvCxnSpPr>
          <p:nvPr/>
        </p:nvCxnSpPr>
        <p:spPr>
          <a:xfrm rot="16200000" flipH="1">
            <a:off x="8220075" y="3705335"/>
            <a:ext cx="704322" cy="1019988"/>
          </a:xfrm>
          <a:prstGeom prst="bentConnector2">
            <a:avLst/>
          </a:prstGeom>
          <a:ln>
            <a:solidFill>
              <a:srgbClr val="5EA5C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Graphic 43" descr="Badge Tick1 outline">
            <a:extLst>
              <a:ext uri="{FF2B5EF4-FFF2-40B4-BE49-F238E27FC236}">
                <a16:creationId xmlns:a16="http://schemas.microsoft.com/office/drawing/2014/main" id="{8D58A5D7-3457-B44E-B525-8723417169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898389" y="5638118"/>
            <a:ext cx="369333" cy="369333"/>
          </a:xfrm>
          <a:prstGeom prst="rect">
            <a:avLst/>
          </a:prstGeom>
        </p:spPr>
      </p:pic>
      <p:pic>
        <p:nvPicPr>
          <p:cNvPr id="29" name="Graphic 28" descr="Badge Tick1 outline">
            <a:extLst>
              <a:ext uri="{FF2B5EF4-FFF2-40B4-BE49-F238E27FC236}">
                <a16:creationId xmlns:a16="http://schemas.microsoft.com/office/drawing/2014/main" id="{2AD048D0-6E0B-F541-B999-BB548079560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897563" y="5961283"/>
            <a:ext cx="369333" cy="36933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540CFD6-3967-9045-AF81-79C892DC02E6}"/>
              </a:ext>
            </a:extLst>
          </p:cNvPr>
          <p:cNvSpPr/>
          <p:nvPr/>
        </p:nvSpPr>
        <p:spPr>
          <a:xfrm>
            <a:off x="1547446" y="4353951"/>
            <a:ext cx="9094764" cy="424637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5444EDF-BC41-B44A-BB5A-645C85F048EC}"/>
              </a:ext>
            </a:extLst>
          </p:cNvPr>
          <p:cNvSpPr txBox="1"/>
          <p:nvPr/>
        </p:nvSpPr>
        <p:spPr>
          <a:xfrm>
            <a:off x="7379639" y="2345355"/>
            <a:ext cx="3299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dirty="0">
                <a:solidFill>
                  <a:srgbClr val="5EA5C7"/>
                </a:solidFill>
                <a:latin typeface="Avenir Next LT Pro" panose="020B0504020202020204" pitchFamily="34" charset="77"/>
              </a:rPr>
              <a:t>Base OT          OT Extension</a:t>
            </a:r>
          </a:p>
        </p:txBody>
      </p:sp>
    </p:spTree>
    <p:extLst>
      <p:ext uri="{BB962C8B-B14F-4D97-AF65-F5344CB8AC3E}">
        <p14:creationId xmlns:p14="http://schemas.microsoft.com/office/powerpoint/2010/main" val="236814544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Quantum and classical OT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57D3A2A-CAFD-F54F-86D9-A52A3C76AC8E}"/>
              </a:ext>
            </a:extLst>
          </p:cNvPr>
          <p:cNvGrpSpPr/>
          <p:nvPr/>
        </p:nvGrpSpPr>
        <p:grpSpPr>
          <a:xfrm>
            <a:off x="9087902" y="441284"/>
            <a:ext cx="2671055" cy="1348247"/>
            <a:chOff x="9087902" y="441284"/>
            <a:chExt cx="2671055" cy="1348247"/>
          </a:xfrm>
        </p:grpSpPr>
        <p:pic>
          <p:nvPicPr>
            <p:cNvPr id="11" name="Picture 10" descr="Timeline&#10;&#10;Description automatically generated">
              <a:extLst>
                <a:ext uri="{FF2B5EF4-FFF2-40B4-BE49-F238E27FC236}">
                  <a16:creationId xmlns:a16="http://schemas.microsoft.com/office/drawing/2014/main" id="{22857E76-189D-E845-A231-F0B91A64AAB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35061" y="441284"/>
              <a:ext cx="2523896" cy="1173244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580A6C3-A694-064C-82F5-D3A8DC21F167}"/>
                </a:ext>
              </a:extLst>
            </p:cNvPr>
            <p:cNvSpPr/>
            <p:nvPr/>
          </p:nvSpPr>
          <p:spPr>
            <a:xfrm>
              <a:off x="9087902" y="650875"/>
              <a:ext cx="2671055" cy="1138656"/>
            </a:xfrm>
            <a:prstGeom prst="rect">
              <a:avLst/>
            </a:prstGeom>
            <a:solidFill>
              <a:srgbClr val="FFFFFF">
                <a:alpha val="61569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6705103-D220-9948-93CF-83BE3E6AC958}"/>
                </a:ext>
              </a:extLst>
            </p:cNvPr>
            <p:cNvSpPr/>
            <p:nvPr/>
          </p:nvSpPr>
          <p:spPr>
            <a:xfrm>
              <a:off x="10296526" y="475872"/>
              <a:ext cx="1130300" cy="117475"/>
            </a:xfrm>
            <a:prstGeom prst="rect">
              <a:avLst/>
            </a:prstGeom>
            <a:solidFill>
              <a:srgbClr val="FFFFFF">
                <a:alpha val="61569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/>
            </a:p>
          </p:txBody>
        </p:sp>
      </p:grp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998A1C8-D174-4246-A6F4-388C8A934BFA}"/>
              </a:ext>
            </a:extLst>
          </p:cNvPr>
          <p:cNvCxnSpPr>
            <a:cxnSpLocks/>
          </p:cNvCxnSpPr>
          <p:nvPr/>
        </p:nvCxnSpPr>
        <p:spPr>
          <a:xfrm>
            <a:off x="6096000" y="2373330"/>
            <a:ext cx="0" cy="3205537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12855E93-CC2B-A04E-8AF5-D701AC18AB0F}"/>
              </a:ext>
            </a:extLst>
          </p:cNvPr>
          <p:cNvSpPr txBox="1"/>
          <p:nvPr/>
        </p:nvSpPr>
        <p:spPr>
          <a:xfrm>
            <a:off x="2494650" y="2003998"/>
            <a:ext cx="1183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E97E47"/>
                </a:solidFill>
                <a:latin typeface="Avenir Next LT Pro" panose="020B0504020202020204" pitchFamily="34" charset="77"/>
              </a:rPr>
              <a:t>Quantum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F6E093D-AEC8-C043-A8F2-88B39DD88163}"/>
              </a:ext>
            </a:extLst>
          </p:cNvPr>
          <p:cNvSpPr txBox="1"/>
          <p:nvPr/>
        </p:nvSpPr>
        <p:spPr>
          <a:xfrm>
            <a:off x="8324235" y="2003998"/>
            <a:ext cx="910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5EA5C7"/>
                </a:solidFill>
                <a:latin typeface="Avenir Next LT Pro" panose="020B0504020202020204" pitchFamily="34" charset="77"/>
              </a:rPr>
              <a:t>Classic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DB31F4C-1911-A249-8A61-71A7F21B49C3}"/>
              </a:ext>
            </a:extLst>
          </p:cNvPr>
          <p:cNvSpPr txBox="1"/>
          <p:nvPr/>
        </p:nvSpPr>
        <p:spPr>
          <a:xfrm>
            <a:off x="3086318" y="5638119"/>
            <a:ext cx="5943051" cy="101566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sz="20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Comparable structure? </a:t>
            </a:r>
          </a:p>
          <a:p>
            <a:pPr algn="ctr"/>
            <a:r>
              <a:rPr lang="en-PT" sz="20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Corresponding phases with same technology?</a:t>
            </a:r>
          </a:p>
          <a:p>
            <a:pPr algn="ctr"/>
            <a:r>
              <a:rPr lang="en-PT" sz="2000" dirty="0">
                <a:latin typeface="Avenir Next LT Pro" panose="020B0504020202020204" pitchFamily="34" charset="77"/>
              </a:rPr>
              <a:t>Any practical insight?</a:t>
            </a:r>
          </a:p>
        </p:txBody>
      </p:sp>
      <p:pic>
        <p:nvPicPr>
          <p:cNvPr id="33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69681086-7459-C549-A352-2814962D4E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9B92FF7-8C24-1641-A5B0-F6DD1E93C659}"/>
              </a:ext>
            </a:extLst>
          </p:cNvPr>
          <p:cNvSpPr/>
          <p:nvPr/>
        </p:nvSpPr>
        <p:spPr>
          <a:xfrm>
            <a:off x="1592491" y="3055003"/>
            <a:ext cx="1387011" cy="1243173"/>
          </a:xfrm>
          <a:prstGeom prst="rect">
            <a:avLst/>
          </a:prstGeom>
          <a:solidFill>
            <a:srgbClr val="E97E47"/>
          </a:solidFill>
          <a:ln>
            <a:solidFill>
              <a:srgbClr val="E97E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A31E169-CD40-F143-9C19-D67632DA8F5D}"/>
              </a:ext>
            </a:extLst>
          </p:cNvPr>
          <p:cNvSpPr/>
          <p:nvPr/>
        </p:nvSpPr>
        <p:spPr>
          <a:xfrm>
            <a:off x="1592491" y="4384497"/>
            <a:ext cx="1387008" cy="359596"/>
          </a:xfrm>
          <a:prstGeom prst="rect">
            <a:avLst/>
          </a:prstGeom>
          <a:solidFill>
            <a:srgbClr val="5EA5C7"/>
          </a:solidFill>
          <a:ln>
            <a:solidFill>
              <a:srgbClr val="5EA5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A5A21BE-BC07-1C44-B4DD-9F78D6EA664A}"/>
              </a:ext>
            </a:extLst>
          </p:cNvPr>
          <p:cNvSpPr txBox="1"/>
          <p:nvPr/>
        </p:nvSpPr>
        <p:spPr>
          <a:xfrm>
            <a:off x="2494649" y="2350412"/>
            <a:ext cx="11833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1600" dirty="0">
                <a:solidFill>
                  <a:srgbClr val="E97E47"/>
                </a:solidFill>
                <a:latin typeface="Avenir Next LT Pro" panose="020B0504020202020204" pitchFamily="34" charset="77"/>
              </a:rPr>
              <a:t>[BBCS’91] 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B4BA643-8865-D046-9A5C-7F783D35FA4A}"/>
              </a:ext>
            </a:extLst>
          </p:cNvPr>
          <p:cNvSpPr txBox="1"/>
          <p:nvPr/>
        </p:nvSpPr>
        <p:spPr>
          <a:xfrm>
            <a:off x="1462224" y="3507312"/>
            <a:ext cx="16475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1600" dirty="0">
                <a:solidFill>
                  <a:schemeClr val="bg1">
                    <a:lumMod val="95000"/>
                  </a:schemeClr>
                </a:solidFill>
                <a:latin typeface="Avenir Next LT Pro" panose="020B0504020202020204" pitchFamily="34" charset="77"/>
              </a:rPr>
              <a:t>Offline phase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1846A2B-B76A-1A46-A3B3-4C045219F79B}"/>
              </a:ext>
            </a:extLst>
          </p:cNvPr>
          <p:cNvSpPr txBox="1"/>
          <p:nvPr/>
        </p:nvSpPr>
        <p:spPr>
          <a:xfrm>
            <a:off x="1462223" y="4398214"/>
            <a:ext cx="16475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1600" dirty="0">
                <a:solidFill>
                  <a:schemeClr val="bg1">
                    <a:lumMod val="95000"/>
                  </a:schemeClr>
                </a:solidFill>
                <a:latin typeface="Avenir Next LT Pro" panose="020B0504020202020204" pitchFamily="34" charset="77"/>
              </a:rPr>
              <a:t>Online phase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1357839-AD25-B54B-9179-3578C107222C}"/>
              </a:ext>
            </a:extLst>
          </p:cNvPr>
          <p:cNvCxnSpPr>
            <a:stCxn id="34" idx="3"/>
          </p:cNvCxnSpPr>
          <p:nvPr/>
        </p:nvCxnSpPr>
        <p:spPr>
          <a:xfrm>
            <a:off x="3109765" y="3676589"/>
            <a:ext cx="681399" cy="0"/>
          </a:xfrm>
          <a:prstGeom prst="straightConnector1">
            <a:avLst/>
          </a:prstGeom>
          <a:ln>
            <a:solidFill>
              <a:srgbClr val="E97E4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F0A15B99-6A11-6A41-878A-4C91A95B0317}"/>
              </a:ext>
            </a:extLst>
          </p:cNvPr>
          <p:cNvSpPr txBox="1"/>
          <p:nvPr/>
        </p:nvSpPr>
        <p:spPr>
          <a:xfrm>
            <a:off x="3791164" y="3493836"/>
            <a:ext cx="1743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5EA5C7"/>
                </a:solidFill>
                <a:latin typeface="Avenir Next LT Pro" panose="020B0504020202020204" pitchFamily="34" charset="77"/>
              </a:rPr>
              <a:t>(Oblivious) key</a:t>
            </a:r>
          </a:p>
        </p:txBody>
      </p: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F8CE7C34-6DD0-0943-8F52-F75CEB4DC42C}"/>
              </a:ext>
            </a:extLst>
          </p:cNvPr>
          <p:cNvCxnSpPr>
            <a:cxnSpLocks/>
            <a:stCxn id="36" idx="2"/>
            <a:endCxn id="35" idx="3"/>
          </p:cNvCxnSpPr>
          <p:nvPr/>
        </p:nvCxnSpPr>
        <p:spPr>
          <a:xfrm rot="5400000">
            <a:off x="3534160" y="3438772"/>
            <a:ext cx="704323" cy="1553114"/>
          </a:xfrm>
          <a:prstGeom prst="bentConnector2">
            <a:avLst/>
          </a:prstGeom>
          <a:ln>
            <a:solidFill>
              <a:srgbClr val="5EA5C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36B6DDF7-A89D-8A4C-9EA4-4BB285659CD2}"/>
              </a:ext>
            </a:extLst>
          </p:cNvPr>
          <p:cNvSpPr/>
          <p:nvPr/>
        </p:nvSpPr>
        <p:spPr>
          <a:xfrm>
            <a:off x="9212498" y="3055002"/>
            <a:ext cx="1387011" cy="1243173"/>
          </a:xfrm>
          <a:prstGeom prst="rect">
            <a:avLst/>
          </a:prstGeom>
          <a:solidFill>
            <a:srgbClr val="5EA5C7"/>
          </a:solidFill>
          <a:ln>
            <a:solidFill>
              <a:srgbClr val="5EA5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8FF90A9-D701-244B-9ED9-BE6DCC829A57}"/>
              </a:ext>
            </a:extLst>
          </p:cNvPr>
          <p:cNvSpPr/>
          <p:nvPr/>
        </p:nvSpPr>
        <p:spPr>
          <a:xfrm>
            <a:off x="9210410" y="4393714"/>
            <a:ext cx="1387008" cy="359596"/>
          </a:xfrm>
          <a:prstGeom prst="rect">
            <a:avLst/>
          </a:prstGeom>
          <a:solidFill>
            <a:srgbClr val="5EA5C7"/>
          </a:solidFill>
          <a:ln>
            <a:solidFill>
              <a:srgbClr val="5EA5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41F337F-39CD-2F43-B37C-7FE3B3D8851B}"/>
              </a:ext>
            </a:extLst>
          </p:cNvPr>
          <p:cNvSpPr txBox="1"/>
          <p:nvPr/>
        </p:nvSpPr>
        <p:spPr>
          <a:xfrm>
            <a:off x="9082231" y="3507311"/>
            <a:ext cx="16475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1600" dirty="0">
                <a:solidFill>
                  <a:schemeClr val="bg1">
                    <a:lumMod val="95000"/>
                  </a:schemeClr>
                </a:solidFill>
                <a:latin typeface="Avenir Next LT Pro" panose="020B0504020202020204" pitchFamily="34" charset="77"/>
              </a:rPr>
              <a:t>Offline phase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60CDD57-942F-4240-825E-BD2A88699576}"/>
              </a:ext>
            </a:extLst>
          </p:cNvPr>
          <p:cNvSpPr txBox="1"/>
          <p:nvPr/>
        </p:nvSpPr>
        <p:spPr>
          <a:xfrm>
            <a:off x="9082230" y="4398213"/>
            <a:ext cx="16475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1600" dirty="0">
                <a:solidFill>
                  <a:schemeClr val="bg1">
                    <a:lumMod val="95000"/>
                  </a:schemeClr>
                </a:solidFill>
                <a:latin typeface="Avenir Next LT Pro" panose="020B0504020202020204" pitchFamily="34" charset="77"/>
              </a:rPr>
              <a:t>Online phase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7A59ED0C-80C1-884B-9D70-59069E05641F}"/>
              </a:ext>
            </a:extLst>
          </p:cNvPr>
          <p:cNvCxnSpPr>
            <a:cxnSpLocks/>
          </p:cNvCxnSpPr>
          <p:nvPr/>
        </p:nvCxnSpPr>
        <p:spPr>
          <a:xfrm flipH="1">
            <a:off x="8341769" y="3676589"/>
            <a:ext cx="687600" cy="0"/>
          </a:xfrm>
          <a:prstGeom prst="straightConnector1">
            <a:avLst/>
          </a:prstGeom>
          <a:ln>
            <a:solidFill>
              <a:srgbClr val="5EA5C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35FBEDA1-5C93-F847-97C3-5B745317586F}"/>
              </a:ext>
            </a:extLst>
          </p:cNvPr>
          <p:cNvSpPr txBox="1"/>
          <p:nvPr/>
        </p:nvSpPr>
        <p:spPr>
          <a:xfrm>
            <a:off x="7779376" y="3493836"/>
            <a:ext cx="565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5EA5C7"/>
                </a:solidFill>
                <a:latin typeface="Avenir Next LT Pro" panose="020B0504020202020204" pitchFamily="34" charset="77"/>
              </a:rPr>
              <a:t>Key</a:t>
            </a:r>
          </a:p>
        </p:txBody>
      </p: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FC0EAF20-EA5E-D340-9D3B-223B4E856727}"/>
              </a:ext>
            </a:extLst>
          </p:cNvPr>
          <p:cNvCxnSpPr>
            <a:stCxn id="42" idx="2"/>
            <a:endCxn id="40" idx="1"/>
          </p:cNvCxnSpPr>
          <p:nvPr/>
        </p:nvCxnSpPr>
        <p:spPr>
          <a:xfrm rot="16200000" flipH="1">
            <a:off x="8220075" y="3705335"/>
            <a:ext cx="704322" cy="1019988"/>
          </a:xfrm>
          <a:prstGeom prst="bentConnector2">
            <a:avLst/>
          </a:prstGeom>
          <a:ln>
            <a:solidFill>
              <a:srgbClr val="5EA5C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397A2D53-4C64-0D47-93D3-96FC01C58A28}"/>
              </a:ext>
            </a:extLst>
          </p:cNvPr>
          <p:cNvSpPr txBox="1"/>
          <p:nvPr/>
        </p:nvSpPr>
        <p:spPr>
          <a:xfrm>
            <a:off x="7379639" y="2345355"/>
            <a:ext cx="3299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dirty="0">
                <a:solidFill>
                  <a:srgbClr val="5EA5C7"/>
                </a:solidFill>
                <a:latin typeface="Avenir Next LT Pro" panose="020B0504020202020204" pitchFamily="34" charset="77"/>
              </a:rPr>
              <a:t>Base OT          OT Extension</a:t>
            </a:r>
          </a:p>
        </p:txBody>
      </p:sp>
      <p:pic>
        <p:nvPicPr>
          <p:cNvPr id="44" name="Graphic 43" descr="Badge Tick1 outline">
            <a:extLst>
              <a:ext uri="{FF2B5EF4-FFF2-40B4-BE49-F238E27FC236}">
                <a16:creationId xmlns:a16="http://schemas.microsoft.com/office/drawing/2014/main" id="{8D58A5D7-3457-B44E-B525-8723417169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898389" y="5638118"/>
            <a:ext cx="369333" cy="369333"/>
          </a:xfrm>
          <a:prstGeom prst="rect">
            <a:avLst/>
          </a:prstGeom>
        </p:spPr>
      </p:pic>
      <p:pic>
        <p:nvPicPr>
          <p:cNvPr id="29" name="Graphic 28" descr="Badge Tick1 outline">
            <a:extLst>
              <a:ext uri="{FF2B5EF4-FFF2-40B4-BE49-F238E27FC236}">
                <a16:creationId xmlns:a16="http://schemas.microsoft.com/office/drawing/2014/main" id="{2AD048D0-6E0B-F541-B999-BB548079560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897563" y="5961283"/>
            <a:ext cx="369333" cy="369333"/>
          </a:xfrm>
          <a:prstGeom prst="rect">
            <a:avLst/>
          </a:prstGeom>
        </p:spPr>
      </p:pic>
      <p:pic>
        <p:nvPicPr>
          <p:cNvPr id="31" name="Graphic 30" descr="Badge Tick1 outline">
            <a:extLst>
              <a:ext uri="{FF2B5EF4-FFF2-40B4-BE49-F238E27FC236}">
                <a16:creationId xmlns:a16="http://schemas.microsoft.com/office/drawing/2014/main" id="{4734E222-3098-B84A-921E-064F39CC82C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897563" y="6276038"/>
            <a:ext cx="369333" cy="369333"/>
          </a:xfrm>
          <a:prstGeom prst="rect">
            <a:avLst/>
          </a:prstGeom>
        </p:spPr>
      </p:pic>
      <p:sp>
        <p:nvSpPr>
          <p:cNvPr id="7" name="Bent Arrow 6">
            <a:extLst>
              <a:ext uri="{FF2B5EF4-FFF2-40B4-BE49-F238E27FC236}">
                <a16:creationId xmlns:a16="http://schemas.microsoft.com/office/drawing/2014/main" id="{B7562106-6EF6-D247-A819-C201B83668AA}"/>
              </a:ext>
            </a:extLst>
          </p:cNvPr>
          <p:cNvSpPr/>
          <p:nvPr/>
        </p:nvSpPr>
        <p:spPr>
          <a:xfrm rot="16200000">
            <a:off x="1445526" y="2770949"/>
            <a:ext cx="1514840" cy="1553112"/>
          </a:xfrm>
          <a:prstGeom prst="bentArrow">
            <a:avLst>
              <a:gd name="adj1" fmla="val 1256"/>
              <a:gd name="adj2" fmla="val 2038"/>
              <a:gd name="adj3" fmla="val 5687"/>
              <a:gd name="adj4" fmla="val 1070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45" name="Bent Arrow 44">
            <a:extLst>
              <a:ext uri="{FF2B5EF4-FFF2-40B4-BE49-F238E27FC236}">
                <a16:creationId xmlns:a16="http://schemas.microsoft.com/office/drawing/2014/main" id="{9C434567-521B-7841-BB67-B8F40BC62E83}"/>
              </a:ext>
            </a:extLst>
          </p:cNvPr>
          <p:cNvSpPr/>
          <p:nvPr/>
        </p:nvSpPr>
        <p:spPr>
          <a:xfrm rot="16200000" flipH="1">
            <a:off x="1445523" y="4361134"/>
            <a:ext cx="1514845" cy="1553114"/>
          </a:xfrm>
          <a:prstGeom prst="bentArrow">
            <a:avLst>
              <a:gd name="adj1" fmla="val 1375"/>
              <a:gd name="adj2" fmla="val 2038"/>
              <a:gd name="adj3" fmla="val 5687"/>
              <a:gd name="adj4" fmla="val 1070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F100CD4-144C-8044-8504-FA2A2F7D736E}"/>
              </a:ext>
            </a:extLst>
          </p:cNvPr>
          <p:cNvCxnSpPr>
            <a:stCxn id="7" idx="2"/>
          </p:cNvCxnSpPr>
          <p:nvPr/>
        </p:nvCxnSpPr>
        <p:spPr>
          <a:xfrm>
            <a:off x="2979502" y="4295412"/>
            <a:ext cx="6232996" cy="951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Bent Arrow 45">
            <a:extLst>
              <a:ext uri="{FF2B5EF4-FFF2-40B4-BE49-F238E27FC236}">
                <a16:creationId xmlns:a16="http://schemas.microsoft.com/office/drawing/2014/main" id="{277411A2-C0C0-FD47-B5AA-BEFD9CA52EA8}"/>
              </a:ext>
            </a:extLst>
          </p:cNvPr>
          <p:cNvSpPr/>
          <p:nvPr/>
        </p:nvSpPr>
        <p:spPr>
          <a:xfrm rot="16200000" flipV="1">
            <a:off x="9230590" y="2779267"/>
            <a:ext cx="1514840" cy="1555200"/>
          </a:xfrm>
          <a:prstGeom prst="bentArrow">
            <a:avLst>
              <a:gd name="adj1" fmla="val 1560"/>
              <a:gd name="adj2" fmla="val 2038"/>
              <a:gd name="adj3" fmla="val 5687"/>
              <a:gd name="adj4" fmla="val 1070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0F827B22-1769-7E44-83BA-190BB2A3012D}"/>
              </a:ext>
            </a:extLst>
          </p:cNvPr>
          <p:cNvCxnSpPr/>
          <p:nvPr/>
        </p:nvCxnSpPr>
        <p:spPr>
          <a:xfrm>
            <a:off x="2976109" y="4387104"/>
            <a:ext cx="6232996" cy="951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Bent Arrow 47">
            <a:extLst>
              <a:ext uri="{FF2B5EF4-FFF2-40B4-BE49-F238E27FC236}">
                <a16:creationId xmlns:a16="http://schemas.microsoft.com/office/drawing/2014/main" id="{EAA68377-A327-6A4E-B14B-65B5D93A2397}"/>
              </a:ext>
            </a:extLst>
          </p:cNvPr>
          <p:cNvSpPr/>
          <p:nvPr/>
        </p:nvSpPr>
        <p:spPr>
          <a:xfrm rot="16200000" flipH="1" flipV="1">
            <a:off x="9229283" y="4368702"/>
            <a:ext cx="1514845" cy="1555200"/>
          </a:xfrm>
          <a:prstGeom prst="bentArrow">
            <a:avLst>
              <a:gd name="adj1" fmla="val 1375"/>
              <a:gd name="adj2" fmla="val 2038"/>
              <a:gd name="adj3" fmla="val 5687"/>
              <a:gd name="adj4" fmla="val 1070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9B0D620-5D8E-D742-AC15-F9E60666B3E3}"/>
              </a:ext>
            </a:extLst>
          </p:cNvPr>
          <p:cNvSpPr txBox="1"/>
          <p:nvPr/>
        </p:nvSpPr>
        <p:spPr>
          <a:xfrm>
            <a:off x="139666" y="3414978"/>
            <a:ext cx="13305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1400" dirty="0">
                <a:latin typeface="Avenir Next LT Pro" panose="020B0504020202020204" pitchFamily="34" charset="77"/>
              </a:rPr>
              <a:t>Input </a:t>
            </a:r>
            <a:r>
              <a:rPr lang="en-PT" sz="1400" b="1" dirty="0">
                <a:latin typeface="Avenir Next LT Pro" panose="020B0504020202020204" pitchFamily="34" charset="77"/>
              </a:rPr>
              <a:t>in</a:t>
            </a:r>
            <a:r>
              <a:rPr lang="en-PT" sz="1400" dirty="0">
                <a:latin typeface="Avenir Next LT Pro" panose="020B0504020202020204" pitchFamily="34" charset="77"/>
              </a:rPr>
              <a:t>dependent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8DB9C16-6A46-CE4B-80C7-03CBF5BDB05A}"/>
              </a:ext>
            </a:extLst>
          </p:cNvPr>
          <p:cNvSpPr txBox="1"/>
          <p:nvPr/>
        </p:nvSpPr>
        <p:spPr>
          <a:xfrm>
            <a:off x="210783" y="4623082"/>
            <a:ext cx="11863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1400" dirty="0">
                <a:latin typeface="Avenir Next LT Pro" panose="020B0504020202020204" pitchFamily="34" charset="77"/>
              </a:rPr>
              <a:t>Input dependent</a:t>
            </a:r>
          </a:p>
        </p:txBody>
      </p:sp>
    </p:spTree>
    <p:extLst>
      <p:ext uri="{BB962C8B-B14F-4D97-AF65-F5344CB8AC3E}">
        <p14:creationId xmlns:p14="http://schemas.microsoft.com/office/powerpoint/2010/main" val="108264953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Quantum and classical OT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57D3A2A-CAFD-F54F-86D9-A52A3C76AC8E}"/>
              </a:ext>
            </a:extLst>
          </p:cNvPr>
          <p:cNvGrpSpPr/>
          <p:nvPr/>
        </p:nvGrpSpPr>
        <p:grpSpPr>
          <a:xfrm>
            <a:off x="9087902" y="441284"/>
            <a:ext cx="2671055" cy="1348247"/>
            <a:chOff x="9087902" y="441284"/>
            <a:chExt cx="2671055" cy="1348247"/>
          </a:xfrm>
        </p:grpSpPr>
        <p:pic>
          <p:nvPicPr>
            <p:cNvPr id="11" name="Picture 10" descr="Timeline&#10;&#10;Description automatically generated">
              <a:extLst>
                <a:ext uri="{FF2B5EF4-FFF2-40B4-BE49-F238E27FC236}">
                  <a16:creationId xmlns:a16="http://schemas.microsoft.com/office/drawing/2014/main" id="{22857E76-189D-E845-A231-F0B91A64AAB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35061" y="441284"/>
              <a:ext cx="2523896" cy="1173244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580A6C3-A694-064C-82F5-D3A8DC21F167}"/>
                </a:ext>
              </a:extLst>
            </p:cNvPr>
            <p:cNvSpPr/>
            <p:nvPr/>
          </p:nvSpPr>
          <p:spPr>
            <a:xfrm>
              <a:off x="9087902" y="650875"/>
              <a:ext cx="2671055" cy="1138656"/>
            </a:xfrm>
            <a:prstGeom prst="rect">
              <a:avLst/>
            </a:prstGeom>
            <a:solidFill>
              <a:srgbClr val="FFFFFF">
                <a:alpha val="61569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6705103-D220-9948-93CF-83BE3E6AC958}"/>
                </a:ext>
              </a:extLst>
            </p:cNvPr>
            <p:cNvSpPr/>
            <p:nvPr/>
          </p:nvSpPr>
          <p:spPr>
            <a:xfrm>
              <a:off x="10296526" y="475872"/>
              <a:ext cx="1130300" cy="117475"/>
            </a:xfrm>
            <a:prstGeom prst="rect">
              <a:avLst/>
            </a:prstGeom>
            <a:solidFill>
              <a:srgbClr val="FFFFFF">
                <a:alpha val="61569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/>
            </a:p>
          </p:txBody>
        </p:sp>
      </p:grp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998A1C8-D174-4246-A6F4-388C8A934BFA}"/>
              </a:ext>
            </a:extLst>
          </p:cNvPr>
          <p:cNvCxnSpPr>
            <a:cxnSpLocks/>
          </p:cNvCxnSpPr>
          <p:nvPr/>
        </p:nvCxnSpPr>
        <p:spPr>
          <a:xfrm>
            <a:off x="6096000" y="2373330"/>
            <a:ext cx="0" cy="3205537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12855E93-CC2B-A04E-8AF5-D701AC18AB0F}"/>
              </a:ext>
            </a:extLst>
          </p:cNvPr>
          <p:cNvSpPr txBox="1"/>
          <p:nvPr/>
        </p:nvSpPr>
        <p:spPr>
          <a:xfrm>
            <a:off x="2494650" y="2003998"/>
            <a:ext cx="1183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E97E47"/>
                </a:solidFill>
                <a:latin typeface="Avenir Next LT Pro" panose="020B0504020202020204" pitchFamily="34" charset="77"/>
              </a:rPr>
              <a:t>Quantum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F6E093D-AEC8-C043-A8F2-88B39DD88163}"/>
              </a:ext>
            </a:extLst>
          </p:cNvPr>
          <p:cNvSpPr txBox="1"/>
          <p:nvPr/>
        </p:nvSpPr>
        <p:spPr>
          <a:xfrm>
            <a:off x="8324235" y="2003998"/>
            <a:ext cx="910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5EA5C7"/>
                </a:solidFill>
                <a:latin typeface="Avenir Next LT Pro" panose="020B0504020202020204" pitchFamily="34" charset="77"/>
              </a:rPr>
              <a:t>Classic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DB31F4C-1911-A249-8A61-71A7F21B49C3}"/>
              </a:ext>
            </a:extLst>
          </p:cNvPr>
          <p:cNvSpPr txBox="1"/>
          <p:nvPr/>
        </p:nvSpPr>
        <p:spPr>
          <a:xfrm>
            <a:off x="3086318" y="5638119"/>
            <a:ext cx="5943051" cy="101566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sz="20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Comparable structure? </a:t>
            </a:r>
          </a:p>
          <a:p>
            <a:pPr algn="ctr"/>
            <a:r>
              <a:rPr lang="en-PT" sz="20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Corresponding phases with same technology?</a:t>
            </a:r>
          </a:p>
          <a:p>
            <a:pPr algn="ctr"/>
            <a:r>
              <a:rPr lang="en-PT" sz="2000" dirty="0">
                <a:latin typeface="Avenir Next LT Pro" panose="020B0504020202020204" pitchFamily="34" charset="77"/>
              </a:rPr>
              <a:t>Any practical insight?</a:t>
            </a:r>
          </a:p>
        </p:txBody>
      </p:sp>
      <p:pic>
        <p:nvPicPr>
          <p:cNvPr id="33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69681086-7459-C549-A352-2814962D4E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9B92FF7-8C24-1641-A5B0-F6DD1E93C659}"/>
              </a:ext>
            </a:extLst>
          </p:cNvPr>
          <p:cNvSpPr/>
          <p:nvPr/>
        </p:nvSpPr>
        <p:spPr>
          <a:xfrm>
            <a:off x="1592491" y="3055003"/>
            <a:ext cx="1387011" cy="1243173"/>
          </a:xfrm>
          <a:prstGeom prst="rect">
            <a:avLst/>
          </a:prstGeom>
          <a:solidFill>
            <a:srgbClr val="E97E47"/>
          </a:solidFill>
          <a:ln>
            <a:solidFill>
              <a:srgbClr val="E97E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A31E169-CD40-F143-9C19-D67632DA8F5D}"/>
              </a:ext>
            </a:extLst>
          </p:cNvPr>
          <p:cNvSpPr/>
          <p:nvPr/>
        </p:nvSpPr>
        <p:spPr>
          <a:xfrm>
            <a:off x="1592491" y="4384497"/>
            <a:ext cx="1387008" cy="359596"/>
          </a:xfrm>
          <a:prstGeom prst="rect">
            <a:avLst/>
          </a:prstGeom>
          <a:solidFill>
            <a:srgbClr val="5EA5C7"/>
          </a:solidFill>
          <a:ln>
            <a:solidFill>
              <a:srgbClr val="5EA5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A5A21BE-BC07-1C44-B4DD-9F78D6EA664A}"/>
              </a:ext>
            </a:extLst>
          </p:cNvPr>
          <p:cNvSpPr txBox="1"/>
          <p:nvPr/>
        </p:nvSpPr>
        <p:spPr>
          <a:xfrm>
            <a:off x="2494649" y="2350412"/>
            <a:ext cx="11833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1600" dirty="0">
                <a:solidFill>
                  <a:srgbClr val="E97E47"/>
                </a:solidFill>
                <a:latin typeface="Avenir Next LT Pro" panose="020B0504020202020204" pitchFamily="34" charset="77"/>
              </a:rPr>
              <a:t>[BBCS’91] 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B4BA643-8865-D046-9A5C-7F783D35FA4A}"/>
              </a:ext>
            </a:extLst>
          </p:cNvPr>
          <p:cNvSpPr txBox="1"/>
          <p:nvPr/>
        </p:nvSpPr>
        <p:spPr>
          <a:xfrm>
            <a:off x="1462224" y="3507312"/>
            <a:ext cx="16475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1600" dirty="0">
                <a:solidFill>
                  <a:schemeClr val="bg1">
                    <a:lumMod val="95000"/>
                  </a:schemeClr>
                </a:solidFill>
                <a:latin typeface="Avenir Next LT Pro" panose="020B0504020202020204" pitchFamily="34" charset="77"/>
              </a:rPr>
              <a:t>Offline phase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1846A2B-B76A-1A46-A3B3-4C045219F79B}"/>
              </a:ext>
            </a:extLst>
          </p:cNvPr>
          <p:cNvSpPr txBox="1"/>
          <p:nvPr/>
        </p:nvSpPr>
        <p:spPr>
          <a:xfrm>
            <a:off x="1462223" y="4398214"/>
            <a:ext cx="16475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1600" dirty="0">
                <a:solidFill>
                  <a:schemeClr val="bg1">
                    <a:lumMod val="95000"/>
                  </a:schemeClr>
                </a:solidFill>
                <a:latin typeface="Avenir Next LT Pro" panose="020B0504020202020204" pitchFamily="34" charset="77"/>
              </a:rPr>
              <a:t>Online phase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1357839-AD25-B54B-9179-3578C107222C}"/>
              </a:ext>
            </a:extLst>
          </p:cNvPr>
          <p:cNvCxnSpPr>
            <a:stCxn id="34" idx="3"/>
          </p:cNvCxnSpPr>
          <p:nvPr/>
        </p:nvCxnSpPr>
        <p:spPr>
          <a:xfrm>
            <a:off x="3109765" y="3676589"/>
            <a:ext cx="681399" cy="0"/>
          </a:xfrm>
          <a:prstGeom prst="straightConnector1">
            <a:avLst/>
          </a:prstGeom>
          <a:ln>
            <a:solidFill>
              <a:srgbClr val="E97E4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F0A15B99-6A11-6A41-878A-4C91A95B0317}"/>
              </a:ext>
            </a:extLst>
          </p:cNvPr>
          <p:cNvSpPr txBox="1"/>
          <p:nvPr/>
        </p:nvSpPr>
        <p:spPr>
          <a:xfrm>
            <a:off x="3791164" y="3493836"/>
            <a:ext cx="1743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5EA5C7"/>
                </a:solidFill>
                <a:latin typeface="Avenir Next LT Pro" panose="020B0504020202020204" pitchFamily="34" charset="77"/>
              </a:rPr>
              <a:t>(Oblivious) key</a:t>
            </a:r>
          </a:p>
        </p:txBody>
      </p: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F8CE7C34-6DD0-0943-8F52-F75CEB4DC42C}"/>
              </a:ext>
            </a:extLst>
          </p:cNvPr>
          <p:cNvCxnSpPr>
            <a:cxnSpLocks/>
            <a:stCxn id="36" idx="2"/>
            <a:endCxn id="35" idx="3"/>
          </p:cNvCxnSpPr>
          <p:nvPr/>
        </p:nvCxnSpPr>
        <p:spPr>
          <a:xfrm rot="5400000">
            <a:off x="3534160" y="3438772"/>
            <a:ext cx="704323" cy="1553114"/>
          </a:xfrm>
          <a:prstGeom prst="bentConnector2">
            <a:avLst/>
          </a:prstGeom>
          <a:ln>
            <a:solidFill>
              <a:srgbClr val="5EA5C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36B6DDF7-A89D-8A4C-9EA4-4BB285659CD2}"/>
              </a:ext>
            </a:extLst>
          </p:cNvPr>
          <p:cNvSpPr/>
          <p:nvPr/>
        </p:nvSpPr>
        <p:spPr>
          <a:xfrm>
            <a:off x="9212498" y="3055002"/>
            <a:ext cx="1387011" cy="1243173"/>
          </a:xfrm>
          <a:prstGeom prst="rect">
            <a:avLst/>
          </a:prstGeom>
          <a:solidFill>
            <a:srgbClr val="5EA5C7"/>
          </a:solidFill>
          <a:ln>
            <a:solidFill>
              <a:srgbClr val="5EA5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8FF90A9-D701-244B-9ED9-BE6DCC829A57}"/>
              </a:ext>
            </a:extLst>
          </p:cNvPr>
          <p:cNvSpPr/>
          <p:nvPr/>
        </p:nvSpPr>
        <p:spPr>
          <a:xfrm>
            <a:off x="9210410" y="4393714"/>
            <a:ext cx="1387008" cy="359596"/>
          </a:xfrm>
          <a:prstGeom prst="rect">
            <a:avLst/>
          </a:prstGeom>
          <a:solidFill>
            <a:srgbClr val="5EA5C7"/>
          </a:solidFill>
          <a:ln>
            <a:solidFill>
              <a:srgbClr val="5EA5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41F337F-39CD-2F43-B37C-7FE3B3D8851B}"/>
              </a:ext>
            </a:extLst>
          </p:cNvPr>
          <p:cNvSpPr txBox="1"/>
          <p:nvPr/>
        </p:nvSpPr>
        <p:spPr>
          <a:xfrm>
            <a:off x="9082231" y="3507311"/>
            <a:ext cx="16475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1600" dirty="0">
                <a:solidFill>
                  <a:schemeClr val="bg1">
                    <a:lumMod val="95000"/>
                  </a:schemeClr>
                </a:solidFill>
                <a:latin typeface="Avenir Next LT Pro" panose="020B0504020202020204" pitchFamily="34" charset="77"/>
              </a:rPr>
              <a:t>Offline phase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60CDD57-942F-4240-825E-BD2A88699576}"/>
              </a:ext>
            </a:extLst>
          </p:cNvPr>
          <p:cNvSpPr txBox="1"/>
          <p:nvPr/>
        </p:nvSpPr>
        <p:spPr>
          <a:xfrm>
            <a:off x="9082230" y="4398213"/>
            <a:ext cx="16475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1600" dirty="0">
                <a:solidFill>
                  <a:schemeClr val="bg1">
                    <a:lumMod val="95000"/>
                  </a:schemeClr>
                </a:solidFill>
                <a:latin typeface="Avenir Next LT Pro" panose="020B0504020202020204" pitchFamily="34" charset="77"/>
              </a:rPr>
              <a:t>Online phase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7A59ED0C-80C1-884B-9D70-59069E05641F}"/>
              </a:ext>
            </a:extLst>
          </p:cNvPr>
          <p:cNvCxnSpPr>
            <a:cxnSpLocks/>
          </p:cNvCxnSpPr>
          <p:nvPr/>
        </p:nvCxnSpPr>
        <p:spPr>
          <a:xfrm flipH="1">
            <a:off x="8341769" y="3676589"/>
            <a:ext cx="687600" cy="0"/>
          </a:xfrm>
          <a:prstGeom prst="straightConnector1">
            <a:avLst/>
          </a:prstGeom>
          <a:ln>
            <a:solidFill>
              <a:srgbClr val="5EA5C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35FBEDA1-5C93-F847-97C3-5B745317586F}"/>
              </a:ext>
            </a:extLst>
          </p:cNvPr>
          <p:cNvSpPr txBox="1"/>
          <p:nvPr/>
        </p:nvSpPr>
        <p:spPr>
          <a:xfrm>
            <a:off x="7779376" y="3493836"/>
            <a:ext cx="565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5EA5C7"/>
                </a:solidFill>
                <a:latin typeface="Avenir Next LT Pro" panose="020B0504020202020204" pitchFamily="34" charset="77"/>
              </a:rPr>
              <a:t>Key</a:t>
            </a:r>
          </a:p>
        </p:txBody>
      </p: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FC0EAF20-EA5E-D340-9D3B-223B4E856727}"/>
              </a:ext>
            </a:extLst>
          </p:cNvPr>
          <p:cNvCxnSpPr>
            <a:stCxn id="42" idx="2"/>
            <a:endCxn id="40" idx="1"/>
          </p:cNvCxnSpPr>
          <p:nvPr/>
        </p:nvCxnSpPr>
        <p:spPr>
          <a:xfrm rot="16200000" flipH="1">
            <a:off x="8220075" y="3705335"/>
            <a:ext cx="704322" cy="1019988"/>
          </a:xfrm>
          <a:prstGeom prst="bentConnector2">
            <a:avLst/>
          </a:prstGeom>
          <a:ln>
            <a:solidFill>
              <a:srgbClr val="5EA5C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397A2D53-4C64-0D47-93D3-96FC01C58A28}"/>
              </a:ext>
            </a:extLst>
          </p:cNvPr>
          <p:cNvSpPr txBox="1"/>
          <p:nvPr/>
        </p:nvSpPr>
        <p:spPr>
          <a:xfrm>
            <a:off x="7379639" y="2345355"/>
            <a:ext cx="3299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dirty="0">
                <a:solidFill>
                  <a:srgbClr val="5EA5C7"/>
                </a:solidFill>
                <a:latin typeface="Avenir Next LT Pro" panose="020B0504020202020204" pitchFamily="34" charset="77"/>
              </a:rPr>
              <a:t>Base OT          OT Extension</a:t>
            </a:r>
          </a:p>
        </p:txBody>
      </p:sp>
      <p:pic>
        <p:nvPicPr>
          <p:cNvPr id="44" name="Graphic 43" descr="Badge Tick1 outline">
            <a:extLst>
              <a:ext uri="{FF2B5EF4-FFF2-40B4-BE49-F238E27FC236}">
                <a16:creationId xmlns:a16="http://schemas.microsoft.com/office/drawing/2014/main" id="{8D58A5D7-3457-B44E-B525-8723417169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898389" y="5638118"/>
            <a:ext cx="369333" cy="369333"/>
          </a:xfrm>
          <a:prstGeom prst="rect">
            <a:avLst/>
          </a:prstGeom>
        </p:spPr>
      </p:pic>
      <p:pic>
        <p:nvPicPr>
          <p:cNvPr id="29" name="Graphic 28" descr="Badge Tick1 outline">
            <a:extLst>
              <a:ext uri="{FF2B5EF4-FFF2-40B4-BE49-F238E27FC236}">
                <a16:creationId xmlns:a16="http://schemas.microsoft.com/office/drawing/2014/main" id="{2AD048D0-6E0B-F541-B999-BB548079560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897563" y="5961283"/>
            <a:ext cx="369333" cy="369333"/>
          </a:xfrm>
          <a:prstGeom prst="rect">
            <a:avLst/>
          </a:prstGeom>
        </p:spPr>
      </p:pic>
      <p:pic>
        <p:nvPicPr>
          <p:cNvPr id="31" name="Graphic 30" descr="Badge Tick1 outline">
            <a:extLst>
              <a:ext uri="{FF2B5EF4-FFF2-40B4-BE49-F238E27FC236}">
                <a16:creationId xmlns:a16="http://schemas.microsoft.com/office/drawing/2014/main" id="{4734E222-3098-B84A-921E-064F39CC82C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897563" y="6276038"/>
            <a:ext cx="369333" cy="369333"/>
          </a:xfrm>
          <a:prstGeom prst="rect">
            <a:avLst/>
          </a:prstGeom>
        </p:spPr>
      </p:pic>
      <p:sp>
        <p:nvSpPr>
          <p:cNvPr id="7" name="Bent Arrow 6">
            <a:extLst>
              <a:ext uri="{FF2B5EF4-FFF2-40B4-BE49-F238E27FC236}">
                <a16:creationId xmlns:a16="http://schemas.microsoft.com/office/drawing/2014/main" id="{B7562106-6EF6-D247-A819-C201B83668AA}"/>
              </a:ext>
            </a:extLst>
          </p:cNvPr>
          <p:cNvSpPr/>
          <p:nvPr/>
        </p:nvSpPr>
        <p:spPr>
          <a:xfrm rot="16200000">
            <a:off x="1445526" y="2770949"/>
            <a:ext cx="1514840" cy="1553112"/>
          </a:xfrm>
          <a:prstGeom prst="bentArrow">
            <a:avLst>
              <a:gd name="adj1" fmla="val 1256"/>
              <a:gd name="adj2" fmla="val 2038"/>
              <a:gd name="adj3" fmla="val 5687"/>
              <a:gd name="adj4" fmla="val 1070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45" name="Bent Arrow 44">
            <a:extLst>
              <a:ext uri="{FF2B5EF4-FFF2-40B4-BE49-F238E27FC236}">
                <a16:creationId xmlns:a16="http://schemas.microsoft.com/office/drawing/2014/main" id="{9C434567-521B-7841-BB67-B8F40BC62E83}"/>
              </a:ext>
            </a:extLst>
          </p:cNvPr>
          <p:cNvSpPr/>
          <p:nvPr/>
        </p:nvSpPr>
        <p:spPr>
          <a:xfrm rot="16200000" flipH="1">
            <a:off x="1445523" y="4361134"/>
            <a:ext cx="1514845" cy="1553114"/>
          </a:xfrm>
          <a:prstGeom prst="bentArrow">
            <a:avLst>
              <a:gd name="adj1" fmla="val 1375"/>
              <a:gd name="adj2" fmla="val 2038"/>
              <a:gd name="adj3" fmla="val 5687"/>
              <a:gd name="adj4" fmla="val 1070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F100CD4-144C-8044-8504-FA2A2F7D736E}"/>
              </a:ext>
            </a:extLst>
          </p:cNvPr>
          <p:cNvCxnSpPr>
            <a:stCxn id="7" idx="2"/>
          </p:cNvCxnSpPr>
          <p:nvPr/>
        </p:nvCxnSpPr>
        <p:spPr>
          <a:xfrm>
            <a:off x="2979502" y="4295412"/>
            <a:ext cx="6232996" cy="951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Bent Arrow 45">
            <a:extLst>
              <a:ext uri="{FF2B5EF4-FFF2-40B4-BE49-F238E27FC236}">
                <a16:creationId xmlns:a16="http://schemas.microsoft.com/office/drawing/2014/main" id="{277411A2-C0C0-FD47-B5AA-BEFD9CA52EA8}"/>
              </a:ext>
            </a:extLst>
          </p:cNvPr>
          <p:cNvSpPr/>
          <p:nvPr/>
        </p:nvSpPr>
        <p:spPr>
          <a:xfrm rot="16200000" flipV="1">
            <a:off x="9230590" y="2779267"/>
            <a:ext cx="1514840" cy="1555200"/>
          </a:xfrm>
          <a:prstGeom prst="bentArrow">
            <a:avLst>
              <a:gd name="adj1" fmla="val 1560"/>
              <a:gd name="adj2" fmla="val 2038"/>
              <a:gd name="adj3" fmla="val 5687"/>
              <a:gd name="adj4" fmla="val 1070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0F827B22-1769-7E44-83BA-190BB2A3012D}"/>
              </a:ext>
            </a:extLst>
          </p:cNvPr>
          <p:cNvCxnSpPr/>
          <p:nvPr/>
        </p:nvCxnSpPr>
        <p:spPr>
          <a:xfrm>
            <a:off x="2976109" y="4387104"/>
            <a:ext cx="6232996" cy="951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Bent Arrow 47">
            <a:extLst>
              <a:ext uri="{FF2B5EF4-FFF2-40B4-BE49-F238E27FC236}">
                <a16:creationId xmlns:a16="http://schemas.microsoft.com/office/drawing/2014/main" id="{EAA68377-A327-6A4E-B14B-65B5D93A2397}"/>
              </a:ext>
            </a:extLst>
          </p:cNvPr>
          <p:cNvSpPr/>
          <p:nvPr/>
        </p:nvSpPr>
        <p:spPr>
          <a:xfrm rot="16200000" flipH="1" flipV="1">
            <a:off x="9229283" y="4368702"/>
            <a:ext cx="1514845" cy="1555200"/>
          </a:xfrm>
          <a:prstGeom prst="bentArrow">
            <a:avLst>
              <a:gd name="adj1" fmla="val 1375"/>
              <a:gd name="adj2" fmla="val 2038"/>
              <a:gd name="adj3" fmla="val 5687"/>
              <a:gd name="adj4" fmla="val 1070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9B0D620-5D8E-D742-AC15-F9E60666B3E3}"/>
              </a:ext>
            </a:extLst>
          </p:cNvPr>
          <p:cNvSpPr txBox="1"/>
          <p:nvPr/>
        </p:nvSpPr>
        <p:spPr>
          <a:xfrm>
            <a:off x="139666" y="3414978"/>
            <a:ext cx="13305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1400" dirty="0">
                <a:latin typeface="Avenir Next LT Pro" panose="020B0504020202020204" pitchFamily="34" charset="77"/>
              </a:rPr>
              <a:t>Input </a:t>
            </a:r>
            <a:r>
              <a:rPr lang="en-PT" sz="1400" b="1" dirty="0">
                <a:latin typeface="Avenir Next LT Pro" panose="020B0504020202020204" pitchFamily="34" charset="77"/>
              </a:rPr>
              <a:t>in</a:t>
            </a:r>
            <a:r>
              <a:rPr lang="en-PT" sz="1400" dirty="0">
                <a:latin typeface="Avenir Next LT Pro" panose="020B0504020202020204" pitchFamily="34" charset="77"/>
              </a:rPr>
              <a:t>dependent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8DB9C16-6A46-CE4B-80C7-03CBF5BDB05A}"/>
              </a:ext>
            </a:extLst>
          </p:cNvPr>
          <p:cNvSpPr txBox="1"/>
          <p:nvPr/>
        </p:nvSpPr>
        <p:spPr>
          <a:xfrm>
            <a:off x="210783" y="4623082"/>
            <a:ext cx="11863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1400" dirty="0">
                <a:latin typeface="Avenir Next LT Pro" panose="020B0504020202020204" pitchFamily="34" charset="77"/>
              </a:rPr>
              <a:t>Input dependent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97B2A56-E297-AC4A-887E-5C1B9B6DE195}"/>
              </a:ext>
            </a:extLst>
          </p:cNvPr>
          <p:cNvSpPr txBox="1"/>
          <p:nvPr/>
        </p:nvSpPr>
        <p:spPr>
          <a:xfrm>
            <a:off x="796954" y="2220975"/>
            <a:ext cx="13305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1400" dirty="0">
                <a:latin typeface="Avenir Next LT Pro" panose="020B0504020202020204" pitchFamily="34" charset="77"/>
              </a:rPr>
              <a:t>”No” time constraint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6A95EC1-19C1-F146-8F02-E24FF4CE7362}"/>
              </a:ext>
            </a:extLst>
          </p:cNvPr>
          <p:cNvSpPr txBox="1"/>
          <p:nvPr/>
        </p:nvSpPr>
        <p:spPr>
          <a:xfrm>
            <a:off x="593565" y="5935933"/>
            <a:ext cx="13305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1400" dirty="0">
                <a:latin typeface="Avenir Next LT Pro" panose="020B0504020202020204" pitchFamily="34" charset="77"/>
              </a:rPr>
              <a:t>Time</a:t>
            </a:r>
          </a:p>
          <a:p>
            <a:pPr algn="ctr"/>
            <a:r>
              <a:rPr lang="en-PT" sz="1400" dirty="0">
                <a:latin typeface="Avenir Next LT Pro" panose="020B0504020202020204" pitchFamily="34" charset="77"/>
              </a:rPr>
              <a:t>constraint</a:t>
            </a:r>
          </a:p>
        </p:txBody>
      </p:sp>
    </p:spTree>
    <p:extLst>
      <p:ext uri="{BB962C8B-B14F-4D97-AF65-F5344CB8AC3E}">
        <p14:creationId xmlns:p14="http://schemas.microsoft.com/office/powerpoint/2010/main" val="3500215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Outline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11BDD77-4919-5345-956E-01739D43E4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Motivation and outcomes</a:t>
            </a:r>
          </a:p>
          <a:p>
            <a:endParaRPr lang="en-PT" dirty="0">
              <a:latin typeface="Avenir Next LT Pro" panose="020B0504020202020204" pitchFamily="34" charset="77"/>
            </a:endParaRPr>
          </a:p>
          <a:p>
            <a:r>
              <a:rPr lang="en-PT" dirty="0">
                <a:latin typeface="Avenir Next LT Pro" panose="020B0504020202020204" pitchFamily="34" charset="77"/>
              </a:rPr>
              <a:t>Quantum and classical oblivious transfer</a:t>
            </a:r>
          </a:p>
          <a:p>
            <a:endParaRPr lang="en-PT" dirty="0">
              <a:latin typeface="Avenir Next LT Pro" panose="020B0504020202020204" pitchFamily="34" charset="77"/>
            </a:endParaRPr>
          </a:p>
          <a:p>
            <a:r>
              <a:rPr lang="en-PT" dirty="0">
                <a:latin typeface="Avenir Next LT Pro" panose="020B0504020202020204" pitchFamily="34" charset="77"/>
              </a:rPr>
              <a:t>Private phylogenetic trees</a:t>
            </a:r>
          </a:p>
          <a:p>
            <a:endParaRPr lang="en-PT" dirty="0">
              <a:latin typeface="Avenir Next LT Pro" panose="020B0504020202020204" pitchFamily="34" charset="77"/>
            </a:endParaRPr>
          </a:p>
          <a:p>
            <a:endParaRPr lang="en-PT" dirty="0">
              <a:latin typeface="Avenir Next LT Pro" panose="020B0504020202020204" pitchFamily="34" charset="77"/>
            </a:endParaRPr>
          </a:p>
          <a:p>
            <a:endParaRPr lang="en-PT" dirty="0"/>
          </a:p>
        </p:txBody>
      </p:sp>
      <p:pic>
        <p:nvPicPr>
          <p:cNvPr id="9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CE03CE94-B9D3-1E45-9515-DA7C134442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34703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Quantum and classical OT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57D3A2A-CAFD-F54F-86D9-A52A3C76AC8E}"/>
              </a:ext>
            </a:extLst>
          </p:cNvPr>
          <p:cNvGrpSpPr/>
          <p:nvPr/>
        </p:nvGrpSpPr>
        <p:grpSpPr>
          <a:xfrm>
            <a:off x="9087902" y="441284"/>
            <a:ext cx="2671055" cy="1348247"/>
            <a:chOff x="9087902" y="441284"/>
            <a:chExt cx="2671055" cy="1348247"/>
          </a:xfrm>
        </p:grpSpPr>
        <p:pic>
          <p:nvPicPr>
            <p:cNvPr id="11" name="Picture 10" descr="Timeline&#10;&#10;Description automatically generated">
              <a:extLst>
                <a:ext uri="{FF2B5EF4-FFF2-40B4-BE49-F238E27FC236}">
                  <a16:creationId xmlns:a16="http://schemas.microsoft.com/office/drawing/2014/main" id="{22857E76-189D-E845-A231-F0B91A64AAB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35061" y="441284"/>
              <a:ext cx="2523896" cy="1173244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580A6C3-A694-064C-82F5-D3A8DC21F167}"/>
                </a:ext>
              </a:extLst>
            </p:cNvPr>
            <p:cNvSpPr/>
            <p:nvPr/>
          </p:nvSpPr>
          <p:spPr>
            <a:xfrm>
              <a:off x="9087902" y="650875"/>
              <a:ext cx="2671055" cy="1138656"/>
            </a:xfrm>
            <a:prstGeom prst="rect">
              <a:avLst/>
            </a:prstGeom>
            <a:solidFill>
              <a:srgbClr val="FFFFFF">
                <a:alpha val="61569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6705103-D220-9948-93CF-83BE3E6AC958}"/>
                </a:ext>
              </a:extLst>
            </p:cNvPr>
            <p:cNvSpPr/>
            <p:nvPr/>
          </p:nvSpPr>
          <p:spPr>
            <a:xfrm>
              <a:off x="10296526" y="475872"/>
              <a:ext cx="1130300" cy="117475"/>
            </a:xfrm>
            <a:prstGeom prst="rect">
              <a:avLst/>
            </a:prstGeom>
            <a:solidFill>
              <a:srgbClr val="FFFFFF">
                <a:alpha val="61569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12855E93-CC2B-A04E-8AF5-D701AC18AB0F}"/>
              </a:ext>
            </a:extLst>
          </p:cNvPr>
          <p:cNvSpPr txBox="1"/>
          <p:nvPr/>
        </p:nvSpPr>
        <p:spPr>
          <a:xfrm>
            <a:off x="8496233" y="1791772"/>
            <a:ext cx="1183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E97E47"/>
                </a:solidFill>
                <a:latin typeface="Avenir Next LT Pro" panose="020B0504020202020204" pitchFamily="34" charset="77"/>
              </a:rPr>
              <a:t>Quantum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F6E093D-AEC8-C043-A8F2-88B39DD88163}"/>
              </a:ext>
            </a:extLst>
          </p:cNvPr>
          <p:cNvSpPr txBox="1"/>
          <p:nvPr/>
        </p:nvSpPr>
        <p:spPr>
          <a:xfrm>
            <a:off x="2784942" y="1791772"/>
            <a:ext cx="910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5EA5C7"/>
                </a:solidFill>
                <a:latin typeface="Avenir Next LT Pro" panose="020B0504020202020204" pitchFamily="34" charset="77"/>
              </a:rPr>
              <a:t>Classic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A5A21BE-BC07-1C44-B4DD-9F78D6EA664A}"/>
              </a:ext>
            </a:extLst>
          </p:cNvPr>
          <p:cNvSpPr txBox="1"/>
          <p:nvPr/>
        </p:nvSpPr>
        <p:spPr>
          <a:xfrm>
            <a:off x="8496232" y="2138186"/>
            <a:ext cx="11833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1600" dirty="0">
                <a:solidFill>
                  <a:srgbClr val="E97E47"/>
                </a:solidFill>
                <a:latin typeface="Avenir Next LT Pro" panose="020B0504020202020204" pitchFamily="34" charset="77"/>
              </a:rPr>
              <a:t>[BBCS’91] 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97A2D53-4C64-0D47-93D3-96FC01C58A28}"/>
              </a:ext>
            </a:extLst>
          </p:cNvPr>
          <p:cNvSpPr txBox="1"/>
          <p:nvPr/>
        </p:nvSpPr>
        <p:spPr>
          <a:xfrm>
            <a:off x="838200" y="2161104"/>
            <a:ext cx="1259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dirty="0">
                <a:solidFill>
                  <a:srgbClr val="5EA5C7"/>
                </a:solidFill>
                <a:latin typeface="Avenir Next LT Pro" panose="020B0504020202020204" pitchFamily="34" charset="77"/>
              </a:rPr>
              <a:t>Base OT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20C345F-C648-DF4E-BCDB-92AAFDF77269}"/>
              </a:ext>
            </a:extLst>
          </p:cNvPr>
          <p:cNvSpPr txBox="1"/>
          <p:nvPr/>
        </p:nvSpPr>
        <p:spPr>
          <a:xfrm>
            <a:off x="4504427" y="2161104"/>
            <a:ext cx="15915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T" dirty="0">
                <a:solidFill>
                  <a:srgbClr val="5EA5C7"/>
                </a:solidFill>
                <a:latin typeface="Avenir Next LT Pro" panose="020B0504020202020204" pitchFamily="34" charset="77"/>
              </a:rPr>
              <a:t>OT Extension</a:t>
            </a:r>
            <a:endParaRPr lang="en-PT" dirty="0"/>
          </a:p>
        </p:txBody>
      </p:sp>
      <p:pic>
        <p:nvPicPr>
          <p:cNvPr id="74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7F823DD3-E491-F246-A779-B57E64E671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8829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Quantum and classical OT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57D3A2A-CAFD-F54F-86D9-A52A3C76AC8E}"/>
              </a:ext>
            </a:extLst>
          </p:cNvPr>
          <p:cNvGrpSpPr/>
          <p:nvPr/>
        </p:nvGrpSpPr>
        <p:grpSpPr>
          <a:xfrm>
            <a:off x="9087902" y="441284"/>
            <a:ext cx="2671055" cy="1348247"/>
            <a:chOff x="9087902" y="441284"/>
            <a:chExt cx="2671055" cy="1348247"/>
          </a:xfrm>
        </p:grpSpPr>
        <p:pic>
          <p:nvPicPr>
            <p:cNvPr id="11" name="Picture 10" descr="Timeline&#10;&#10;Description automatically generated">
              <a:extLst>
                <a:ext uri="{FF2B5EF4-FFF2-40B4-BE49-F238E27FC236}">
                  <a16:creationId xmlns:a16="http://schemas.microsoft.com/office/drawing/2014/main" id="{22857E76-189D-E845-A231-F0B91A64AAB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35061" y="441284"/>
              <a:ext cx="2523896" cy="1173244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580A6C3-A694-064C-82F5-D3A8DC21F167}"/>
                </a:ext>
              </a:extLst>
            </p:cNvPr>
            <p:cNvSpPr/>
            <p:nvPr/>
          </p:nvSpPr>
          <p:spPr>
            <a:xfrm>
              <a:off x="9087902" y="650875"/>
              <a:ext cx="2671055" cy="1138656"/>
            </a:xfrm>
            <a:prstGeom prst="rect">
              <a:avLst/>
            </a:prstGeom>
            <a:solidFill>
              <a:srgbClr val="FFFFFF">
                <a:alpha val="61569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6705103-D220-9948-93CF-83BE3E6AC958}"/>
                </a:ext>
              </a:extLst>
            </p:cNvPr>
            <p:cNvSpPr/>
            <p:nvPr/>
          </p:nvSpPr>
          <p:spPr>
            <a:xfrm>
              <a:off x="10296526" y="475872"/>
              <a:ext cx="1130300" cy="117475"/>
            </a:xfrm>
            <a:prstGeom prst="rect">
              <a:avLst/>
            </a:prstGeom>
            <a:solidFill>
              <a:srgbClr val="FFFFFF">
                <a:alpha val="61569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12855E93-CC2B-A04E-8AF5-D701AC18AB0F}"/>
              </a:ext>
            </a:extLst>
          </p:cNvPr>
          <p:cNvSpPr txBox="1"/>
          <p:nvPr/>
        </p:nvSpPr>
        <p:spPr>
          <a:xfrm>
            <a:off x="8496233" y="1791772"/>
            <a:ext cx="1183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E97E47"/>
                </a:solidFill>
                <a:latin typeface="Avenir Next LT Pro" panose="020B0504020202020204" pitchFamily="34" charset="77"/>
              </a:rPr>
              <a:t>Quantum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F6E093D-AEC8-C043-A8F2-88B39DD88163}"/>
              </a:ext>
            </a:extLst>
          </p:cNvPr>
          <p:cNvSpPr txBox="1"/>
          <p:nvPr/>
        </p:nvSpPr>
        <p:spPr>
          <a:xfrm>
            <a:off x="2784942" y="1791772"/>
            <a:ext cx="910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5EA5C7"/>
                </a:solidFill>
                <a:latin typeface="Avenir Next LT Pro" panose="020B0504020202020204" pitchFamily="34" charset="77"/>
              </a:rPr>
              <a:t>Classic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A5A21BE-BC07-1C44-B4DD-9F78D6EA664A}"/>
              </a:ext>
            </a:extLst>
          </p:cNvPr>
          <p:cNvSpPr txBox="1"/>
          <p:nvPr/>
        </p:nvSpPr>
        <p:spPr>
          <a:xfrm>
            <a:off x="8496232" y="2138186"/>
            <a:ext cx="11833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1600" dirty="0">
                <a:solidFill>
                  <a:srgbClr val="E97E47"/>
                </a:solidFill>
                <a:latin typeface="Avenir Next LT Pro" panose="020B0504020202020204" pitchFamily="34" charset="77"/>
              </a:rPr>
              <a:t>[BBCS’91] 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97A2D53-4C64-0D47-93D3-96FC01C58A28}"/>
              </a:ext>
            </a:extLst>
          </p:cNvPr>
          <p:cNvSpPr txBox="1"/>
          <p:nvPr/>
        </p:nvSpPr>
        <p:spPr>
          <a:xfrm>
            <a:off x="838200" y="2161104"/>
            <a:ext cx="1259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dirty="0">
                <a:solidFill>
                  <a:srgbClr val="5EA5C7"/>
                </a:solidFill>
                <a:latin typeface="Avenir Next LT Pro" panose="020B0504020202020204" pitchFamily="34" charset="77"/>
              </a:rPr>
              <a:t>Base OT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20C345F-C648-DF4E-BCDB-92AAFDF77269}"/>
              </a:ext>
            </a:extLst>
          </p:cNvPr>
          <p:cNvSpPr txBox="1"/>
          <p:nvPr/>
        </p:nvSpPr>
        <p:spPr>
          <a:xfrm>
            <a:off x="4504427" y="2161104"/>
            <a:ext cx="15915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T" dirty="0">
                <a:solidFill>
                  <a:srgbClr val="5EA5C7"/>
                </a:solidFill>
                <a:latin typeface="Avenir Next LT Pro" panose="020B0504020202020204" pitchFamily="34" charset="77"/>
              </a:rPr>
              <a:t>OT Extension</a:t>
            </a:r>
            <a:endParaRPr lang="en-PT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F7E815D-5D9D-8041-A01F-42248846B806}"/>
              </a:ext>
            </a:extLst>
          </p:cNvPr>
          <p:cNvSpPr txBox="1"/>
          <p:nvPr/>
        </p:nvSpPr>
        <p:spPr>
          <a:xfrm>
            <a:off x="393859" y="3427590"/>
            <a:ext cx="23536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sz="1800" b="1" dirty="0">
                <a:solidFill>
                  <a:srgbClr val="5EA5C7"/>
                </a:solidFill>
                <a:latin typeface="Avenir Next LT Pro" panose="020B0504020202020204" pitchFamily="34" charset="77"/>
              </a:rPr>
              <a:t>Issue: </a:t>
            </a:r>
            <a:r>
              <a:rPr lang="en-PT" sz="1800" dirty="0">
                <a:solidFill>
                  <a:srgbClr val="5EA5C7"/>
                </a:solidFill>
                <a:latin typeface="Avenir Next LT Pro" panose="020B0504020202020204" pitchFamily="34" charset="77"/>
              </a:rPr>
              <a:t>PK operations</a:t>
            </a:r>
            <a:endParaRPr lang="en-PT" sz="1800" b="1" dirty="0">
              <a:solidFill>
                <a:srgbClr val="5EA5C7"/>
              </a:solidFill>
              <a:latin typeface="Avenir Next LT Pro" panose="020B0504020202020204" pitchFamily="34" charset="77"/>
            </a:endParaRPr>
          </a:p>
        </p:txBody>
      </p:sp>
      <p:pic>
        <p:nvPicPr>
          <p:cNvPr id="74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7F823DD3-E491-F246-A779-B57E64E671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56711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Quantum and classical OT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57D3A2A-CAFD-F54F-86D9-A52A3C76AC8E}"/>
              </a:ext>
            </a:extLst>
          </p:cNvPr>
          <p:cNvGrpSpPr/>
          <p:nvPr/>
        </p:nvGrpSpPr>
        <p:grpSpPr>
          <a:xfrm>
            <a:off x="9087902" y="441284"/>
            <a:ext cx="2671055" cy="1348247"/>
            <a:chOff x="9087902" y="441284"/>
            <a:chExt cx="2671055" cy="1348247"/>
          </a:xfrm>
        </p:grpSpPr>
        <p:pic>
          <p:nvPicPr>
            <p:cNvPr id="11" name="Picture 10" descr="Timeline&#10;&#10;Description automatically generated">
              <a:extLst>
                <a:ext uri="{FF2B5EF4-FFF2-40B4-BE49-F238E27FC236}">
                  <a16:creationId xmlns:a16="http://schemas.microsoft.com/office/drawing/2014/main" id="{22857E76-189D-E845-A231-F0B91A64AAB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35061" y="441284"/>
              <a:ext cx="2523896" cy="1173244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580A6C3-A694-064C-82F5-D3A8DC21F167}"/>
                </a:ext>
              </a:extLst>
            </p:cNvPr>
            <p:cNvSpPr/>
            <p:nvPr/>
          </p:nvSpPr>
          <p:spPr>
            <a:xfrm>
              <a:off x="9087902" y="650875"/>
              <a:ext cx="2671055" cy="1138656"/>
            </a:xfrm>
            <a:prstGeom prst="rect">
              <a:avLst/>
            </a:prstGeom>
            <a:solidFill>
              <a:srgbClr val="FFFFFF">
                <a:alpha val="61569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6705103-D220-9948-93CF-83BE3E6AC958}"/>
                </a:ext>
              </a:extLst>
            </p:cNvPr>
            <p:cNvSpPr/>
            <p:nvPr/>
          </p:nvSpPr>
          <p:spPr>
            <a:xfrm>
              <a:off x="10296526" y="475872"/>
              <a:ext cx="1130300" cy="117475"/>
            </a:xfrm>
            <a:prstGeom prst="rect">
              <a:avLst/>
            </a:prstGeom>
            <a:solidFill>
              <a:srgbClr val="FFFFFF">
                <a:alpha val="61569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12855E93-CC2B-A04E-8AF5-D701AC18AB0F}"/>
              </a:ext>
            </a:extLst>
          </p:cNvPr>
          <p:cNvSpPr txBox="1"/>
          <p:nvPr/>
        </p:nvSpPr>
        <p:spPr>
          <a:xfrm>
            <a:off x="8496233" y="1791772"/>
            <a:ext cx="1183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E97E47"/>
                </a:solidFill>
                <a:latin typeface="Avenir Next LT Pro" panose="020B0504020202020204" pitchFamily="34" charset="77"/>
              </a:rPr>
              <a:t>Quantum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F6E093D-AEC8-C043-A8F2-88B39DD88163}"/>
              </a:ext>
            </a:extLst>
          </p:cNvPr>
          <p:cNvSpPr txBox="1"/>
          <p:nvPr/>
        </p:nvSpPr>
        <p:spPr>
          <a:xfrm>
            <a:off x="2784942" y="1791772"/>
            <a:ext cx="910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5EA5C7"/>
                </a:solidFill>
                <a:latin typeface="Avenir Next LT Pro" panose="020B0504020202020204" pitchFamily="34" charset="77"/>
              </a:rPr>
              <a:t>Classic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A5A21BE-BC07-1C44-B4DD-9F78D6EA664A}"/>
              </a:ext>
            </a:extLst>
          </p:cNvPr>
          <p:cNvSpPr txBox="1"/>
          <p:nvPr/>
        </p:nvSpPr>
        <p:spPr>
          <a:xfrm>
            <a:off x="8496232" y="2138186"/>
            <a:ext cx="11833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1600" dirty="0">
                <a:solidFill>
                  <a:srgbClr val="E97E47"/>
                </a:solidFill>
                <a:latin typeface="Avenir Next LT Pro" panose="020B0504020202020204" pitchFamily="34" charset="77"/>
              </a:rPr>
              <a:t>[BBCS’91] 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97A2D53-4C64-0D47-93D3-96FC01C58A28}"/>
              </a:ext>
            </a:extLst>
          </p:cNvPr>
          <p:cNvSpPr txBox="1"/>
          <p:nvPr/>
        </p:nvSpPr>
        <p:spPr>
          <a:xfrm>
            <a:off x="838200" y="2161104"/>
            <a:ext cx="1259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dirty="0">
                <a:solidFill>
                  <a:srgbClr val="5EA5C7"/>
                </a:solidFill>
                <a:latin typeface="Avenir Next LT Pro" panose="020B0504020202020204" pitchFamily="34" charset="77"/>
              </a:rPr>
              <a:t>Base OT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20C345F-C648-DF4E-BCDB-92AAFDF77269}"/>
              </a:ext>
            </a:extLst>
          </p:cNvPr>
          <p:cNvSpPr txBox="1"/>
          <p:nvPr/>
        </p:nvSpPr>
        <p:spPr>
          <a:xfrm>
            <a:off x="4504427" y="2161104"/>
            <a:ext cx="15915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T" dirty="0">
                <a:solidFill>
                  <a:srgbClr val="5EA5C7"/>
                </a:solidFill>
                <a:latin typeface="Avenir Next LT Pro" panose="020B0504020202020204" pitchFamily="34" charset="77"/>
              </a:rPr>
              <a:t>OT Extension</a:t>
            </a:r>
            <a:endParaRPr lang="en-PT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56FCCE5-D5A8-CA4C-A644-BAA3ABB65A28}"/>
              </a:ext>
            </a:extLst>
          </p:cNvPr>
          <p:cNvGrpSpPr/>
          <p:nvPr/>
        </p:nvGrpSpPr>
        <p:grpSpPr>
          <a:xfrm>
            <a:off x="4430106" y="3429000"/>
            <a:ext cx="1746406" cy="556404"/>
            <a:chOff x="4438733" y="3429000"/>
            <a:chExt cx="1746406" cy="556404"/>
          </a:xfrm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1120415-09A9-5747-94B7-50BA494557F9}"/>
                </a:ext>
              </a:extLst>
            </p:cNvPr>
            <p:cNvSpPr/>
            <p:nvPr/>
          </p:nvSpPr>
          <p:spPr>
            <a:xfrm>
              <a:off x="4438733" y="3429000"/>
              <a:ext cx="253312" cy="556404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BC2BB0EB-3B7E-D145-938D-575CD05EF909}"/>
                </a:ext>
              </a:extLst>
            </p:cNvPr>
            <p:cNvSpPr/>
            <p:nvPr/>
          </p:nvSpPr>
          <p:spPr>
            <a:xfrm>
              <a:off x="5151849" y="3429000"/>
              <a:ext cx="1033290" cy="556404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/>
            </a:p>
          </p:txBody>
        </p:sp>
        <p:sp>
          <p:nvSpPr>
            <p:cNvPr id="17" name="Right Arrow 16">
              <a:extLst>
                <a:ext uri="{FF2B5EF4-FFF2-40B4-BE49-F238E27FC236}">
                  <a16:creationId xmlns:a16="http://schemas.microsoft.com/office/drawing/2014/main" id="{B3D3908D-3BCB-4A41-90B1-FC471742EE39}"/>
                </a:ext>
              </a:extLst>
            </p:cNvPr>
            <p:cNvSpPr/>
            <p:nvPr/>
          </p:nvSpPr>
          <p:spPr>
            <a:xfrm>
              <a:off x="4788237" y="3640292"/>
              <a:ext cx="267419" cy="133819"/>
            </a:xfrm>
            <a:prstGeom prst="rightArrow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3F7E815D-5D9D-8041-A01F-42248846B806}"/>
              </a:ext>
            </a:extLst>
          </p:cNvPr>
          <p:cNvSpPr txBox="1"/>
          <p:nvPr/>
        </p:nvSpPr>
        <p:spPr>
          <a:xfrm>
            <a:off x="393859" y="3427590"/>
            <a:ext cx="23536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sz="1800" b="1" dirty="0">
                <a:solidFill>
                  <a:srgbClr val="5EA5C7"/>
                </a:solidFill>
                <a:latin typeface="Avenir Next LT Pro" panose="020B0504020202020204" pitchFamily="34" charset="77"/>
              </a:rPr>
              <a:t>Issue: </a:t>
            </a:r>
            <a:r>
              <a:rPr lang="en-PT" sz="1800" dirty="0">
                <a:solidFill>
                  <a:srgbClr val="5EA5C7"/>
                </a:solidFill>
                <a:latin typeface="Avenir Next LT Pro" panose="020B0504020202020204" pitchFamily="34" charset="77"/>
              </a:rPr>
              <a:t>PK operations</a:t>
            </a:r>
            <a:endParaRPr lang="en-PT" sz="1800" b="1" dirty="0">
              <a:solidFill>
                <a:srgbClr val="5EA5C7"/>
              </a:solidFill>
              <a:latin typeface="Avenir Next LT Pro" panose="020B0504020202020204" pitchFamily="34" charset="7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2D9CA81-E4BC-B641-9E85-35ECCA4FEFB5}"/>
              </a:ext>
            </a:extLst>
          </p:cNvPr>
          <p:cNvSpPr txBox="1"/>
          <p:nvPr/>
        </p:nvSpPr>
        <p:spPr>
          <a:xfrm>
            <a:off x="4169348" y="4027754"/>
            <a:ext cx="7748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sz="1200" dirty="0">
                <a:solidFill>
                  <a:srgbClr val="5EA5C7"/>
                </a:solidFill>
                <a:latin typeface="Avenir Next LT Pro" panose="020B0504020202020204" pitchFamily="34" charset="77"/>
              </a:rPr>
              <a:t>128 </a:t>
            </a:r>
          </a:p>
          <a:p>
            <a:pPr algn="ctr"/>
            <a:r>
              <a:rPr lang="en-GB" sz="1200" dirty="0">
                <a:solidFill>
                  <a:srgbClr val="5EA5C7"/>
                </a:solidFill>
                <a:latin typeface="Avenir Next LT Pro" panose="020B0504020202020204" pitchFamily="34" charset="77"/>
              </a:rPr>
              <a:t>B</a:t>
            </a:r>
            <a:r>
              <a:rPr lang="en-PT" sz="1200" dirty="0">
                <a:solidFill>
                  <a:srgbClr val="5EA5C7"/>
                </a:solidFill>
                <a:latin typeface="Avenir Next LT Pro" panose="020B0504020202020204" pitchFamily="34" charset="77"/>
              </a:rPr>
              <a:t>ase OT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627570DA-AD14-C340-8F32-4E6CB1E40B92}"/>
              </a:ext>
            </a:extLst>
          </p:cNvPr>
          <p:cNvSpPr txBox="1"/>
          <p:nvPr/>
        </p:nvSpPr>
        <p:spPr>
          <a:xfrm>
            <a:off x="5335771" y="4022081"/>
            <a:ext cx="6481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sz="1200" dirty="0">
                <a:solidFill>
                  <a:srgbClr val="5EA5C7"/>
                </a:solidFill>
                <a:latin typeface="Avenir Next LT Pro" panose="020B0504020202020204" pitchFamily="34" charset="77"/>
              </a:rPr>
              <a:t>~10M </a:t>
            </a:r>
          </a:p>
          <a:p>
            <a:pPr algn="ctr"/>
            <a:r>
              <a:rPr lang="en-PT" sz="1200" dirty="0">
                <a:solidFill>
                  <a:srgbClr val="5EA5C7"/>
                </a:solidFill>
                <a:latin typeface="Avenir Next LT Pro" panose="020B0504020202020204" pitchFamily="34" charset="77"/>
              </a:rPr>
              <a:t>OT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D3649C4-E560-8245-BC12-32C753D3947C}"/>
              </a:ext>
            </a:extLst>
          </p:cNvPr>
          <p:cNvSpPr txBox="1"/>
          <p:nvPr/>
        </p:nvSpPr>
        <p:spPr>
          <a:xfrm>
            <a:off x="4683418" y="3401835"/>
            <a:ext cx="45878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sz="1050" dirty="0">
                <a:solidFill>
                  <a:srgbClr val="5EA5C7"/>
                </a:solidFill>
                <a:latin typeface="Avenir Next LT Pro" panose="020B0504020202020204" pitchFamily="34" charset="77"/>
              </a:rPr>
              <a:t>Sym</a:t>
            </a:r>
          </a:p>
        </p:txBody>
      </p:sp>
      <p:pic>
        <p:nvPicPr>
          <p:cNvPr id="74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7F823DD3-E491-F246-A779-B57E64E671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86807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Quantum and classical OT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57D3A2A-CAFD-F54F-86D9-A52A3C76AC8E}"/>
              </a:ext>
            </a:extLst>
          </p:cNvPr>
          <p:cNvGrpSpPr/>
          <p:nvPr/>
        </p:nvGrpSpPr>
        <p:grpSpPr>
          <a:xfrm>
            <a:off x="9087902" y="441284"/>
            <a:ext cx="2671055" cy="1348247"/>
            <a:chOff x="9087902" y="441284"/>
            <a:chExt cx="2671055" cy="1348247"/>
          </a:xfrm>
        </p:grpSpPr>
        <p:pic>
          <p:nvPicPr>
            <p:cNvPr id="11" name="Picture 10" descr="Timeline&#10;&#10;Description automatically generated">
              <a:extLst>
                <a:ext uri="{FF2B5EF4-FFF2-40B4-BE49-F238E27FC236}">
                  <a16:creationId xmlns:a16="http://schemas.microsoft.com/office/drawing/2014/main" id="{22857E76-189D-E845-A231-F0B91A64AAB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35061" y="441284"/>
              <a:ext cx="2523896" cy="1173244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580A6C3-A694-064C-82F5-D3A8DC21F167}"/>
                </a:ext>
              </a:extLst>
            </p:cNvPr>
            <p:cNvSpPr/>
            <p:nvPr/>
          </p:nvSpPr>
          <p:spPr>
            <a:xfrm>
              <a:off x="9087902" y="650875"/>
              <a:ext cx="2671055" cy="1138656"/>
            </a:xfrm>
            <a:prstGeom prst="rect">
              <a:avLst/>
            </a:prstGeom>
            <a:solidFill>
              <a:srgbClr val="FFFFFF">
                <a:alpha val="61569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6705103-D220-9948-93CF-83BE3E6AC958}"/>
                </a:ext>
              </a:extLst>
            </p:cNvPr>
            <p:cNvSpPr/>
            <p:nvPr/>
          </p:nvSpPr>
          <p:spPr>
            <a:xfrm>
              <a:off x="10296526" y="475872"/>
              <a:ext cx="1130300" cy="117475"/>
            </a:xfrm>
            <a:prstGeom prst="rect">
              <a:avLst/>
            </a:prstGeom>
            <a:solidFill>
              <a:srgbClr val="FFFFFF">
                <a:alpha val="61569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12855E93-CC2B-A04E-8AF5-D701AC18AB0F}"/>
              </a:ext>
            </a:extLst>
          </p:cNvPr>
          <p:cNvSpPr txBox="1"/>
          <p:nvPr/>
        </p:nvSpPr>
        <p:spPr>
          <a:xfrm>
            <a:off x="8496233" y="1791772"/>
            <a:ext cx="1183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E97E47"/>
                </a:solidFill>
                <a:latin typeface="Avenir Next LT Pro" panose="020B0504020202020204" pitchFamily="34" charset="77"/>
              </a:rPr>
              <a:t>Quantum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F6E093D-AEC8-C043-A8F2-88B39DD88163}"/>
              </a:ext>
            </a:extLst>
          </p:cNvPr>
          <p:cNvSpPr txBox="1"/>
          <p:nvPr/>
        </p:nvSpPr>
        <p:spPr>
          <a:xfrm>
            <a:off x="2784942" y="1791772"/>
            <a:ext cx="910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5EA5C7"/>
                </a:solidFill>
                <a:latin typeface="Avenir Next LT Pro" panose="020B0504020202020204" pitchFamily="34" charset="77"/>
              </a:rPr>
              <a:t>Classic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A5A21BE-BC07-1C44-B4DD-9F78D6EA664A}"/>
              </a:ext>
            </a:extLst>
          </p:cNvPr>
          <p:cNvSpPr txBox="1"/>
          <p:nvPr/>
        </p:nvSpPr>
        <p:spPr>
          <a:xfrm>
            <a:off x="8496232" y="2138186"/>
            <a:ext cx="11833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1600" dirty="0">
                <a:solidFill>
                  <a:srgbClr val="E97E47"/>
                </a:solidFill>
                <a:latin typeface="Avenir Next LT Pro" panose="020B0504020202020204" pitchFamily="34" charset="77"/>
              </a:rPr>
              <a:t>[BBCS’91] 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97A2D53-4C64-0D47-93D3-96FC01C58A28}"/>
              </a:ext>
            </a:extLst>
          </p:cNvPr>
          <p:cNvSpPr txBox="1"/>
          <p:nvPr/>
        </p:nvSpPr>
        <p:spPr>
          <a:xfrm>
            <a:off x="838200" y="2161104"/>
            <a:ext cx="1259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dirty="0">
                <a:solidFill>
                  <a:srgbClr val="5EA5C7"/>
                </a:solidFill>
                <a:latin typeface="Avenir Next LT Pro" panose="020B0504020202020204" pitchFamily="34" charset="77"/>
              </a:rPr>
              <a:t>Base OT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20C345F-C648-DF4E-BCDB-92AAFDF77269}"/>
              </a:ext>
            </a:extLst>
          </p:cNvPr>
          <p:cNvSpPr txBox="1"/>
          <p:nvPr/>
        </p:nvSpPr>
        <p:spPr>
          <a:xfrm>
            <a:off x="4504427" y="2161104"/>
            <a:ext cx="15915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T" dirty="0">
                <a:solidFill>
                  <a:srgbClr val="5EA5C7"/>
                </a:solidFill>
                <a:latin typeface="Avenir Next LT Pro" panose="020B0504020202020204" pitchFamily="34" charset="77"/>
              </a:rPr>
              <a:t>OT Extension</a:t>
            </a:r>
            <a:endParaRPr lang="en-PT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4AB830F-6B76-B042-9123-1EB366851DD3}"/>
              </a:ext>
            </a:extLst>
          </p:cNvPr>
          <p:cNvSpPr txBox="1"/>
          <p:nvPr/>
        </p:nvSpPr>
        <p:spPr>
          <a:xfrm>
            <a:off x="359354" y="3286139"/>
            <a:ext cx="9302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200" dirty="0">
                <a:solidFill>
                  <a:srgbClr val="5EA5C7"/>
                </a:solidFill>
                <a:latin typeface="Avenir Next LT Pro" panose="020B0504020202020204" pitchFamily="34" charset="77"/>
              </a:rPr>
              <a:t>[NP’01]</a:t>
            </a:r>
          </a:p>
          <a:p>
            <a:r>
              <a:rPr lang="en-PT" sz="1200" dirty="0">
                <a:solidFill>
                  <a:srgbClr val="5EA5C7"/>
                </a:solidFill>
                <a:latin typeface="Avenir Next LT Pro" panose="020B0504020202020204" pitchFamily="34" charset="77"/>
              </a:rPr>
              <a:t>SimpleOT</a:t>
            </a:r>
          </a:p>
          <a:p>
            <a:r>
              <a:rPr lang="en-PT" sz="1200" dirty="0">
                <a:solidFill>
                  <a:srgbClr val="5EA5C7"/>
                </a:solidFill>
                <a:latin typeface="Avenir Next LT Pro" panose="020B0504020202020204" pitchFamily="34" charset="77"/>
              </a:rPr>
              <a:t>NTRU-OT</a:t>
            </a:r>
          </a:p>
          <a:p>
            <a:r>
              <a:rPr lang="en-GB" sz="1200" dirty="0">
                <a:solidFill>
                  <a:srgbClr val="5EA5C7"/>
                </a:solidFill>
                <a:latin typeface="Avenir Next LT Pro" panose="020B0504020202020204" pitchFamily="34" charset="77"/>
              </a:rPr>
              <a:t>K</a:t>
            </a:r>
            <a:r>
              <a:rPr lang="en-PT" sz="1200" dirty="0">
                <a:solidFill>
                  <a:srgbClr val="5EA5C7"/>
                </a:solidFill>
                <a:latin typeface="Avenir Next LT Pro" panose="020B0504020202020204" pitchFamily="34" charset="77"/>
              </a:rPr>
              <a:t>yber-OT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12A3834-3A93-6845-913A-E49BCB01813D}"/>
              </a:ext>
            </a:extLst>
          </p:cNvPr>
          <p:cNvSpPr txBox="1"/>
          <p:nvPr/>
        </p:nvSpPr>
        <p:spPr>
          <a:xfrm>
            <a:off x="1675603" y="3292554"/>
            <a:ext cx="7360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200" dirty="0">
                <a:solidFill>
                  <a:srgbClr val="5EA5C7"/>
                </a:solidFill>
                <a:latin typeface="Avenir Next LT Pro" panose="020B0504020202020204" pitchFamily="34" charset="77"/>
              </a:rPr>
              <a:t>56</a:t>
            </a:r>
          </a:p>
          <a:p>
            <a:pPr algn="r"/>
            <a:r>
              <a:rPr lang="en-PT" sz="1200" dirty="0">
                <a:solidFill>
                  <a:srgbClr val="5EA5C7"/>
                </a:solidFill>
                <a:latin typeface="Avenir Next LT Pro" panose="020B0504020202020204" pitchFamily="34" charset="77"/>
              </a:rPr>
              <a:t>1 375</a:t>
            </a:r>
          </a:p>
          <a:p>
            <a:pPr algn="r"/>
            <a:r>
              <a:rPr lang="en-PT" sz="1200" dirty="0">
                <a:solidFill>
                  <a:srgbClr val="5EA5C7"/>
                </a:solidFill>
                <a:latin typeface="Avenir Next LT Pro" panose="020B0504020202020204" pitchFamily="34" charset="77"/>
              </a:rPr>
              <a:t>728</a:t>
            </a:r>
          </a:p>
          <a:p>
            <a:pPr algn="r"/>
            <a:r>
              <a:rPr lang="en-PT" sz="1200" dirty="0">
                <a:solidFill>
                  <a:srgbClr val="5EA5C7"/>
                </a:solidFill>
                <a:latin typeface="Avenir Next LT Pro" panose="020B0504020202020204" pitchFamily="34" charset="77"/>
              </a:rPr>
              <a:t>41</a:t>
            </a:r>
          </a:p>
          <a:p>
            <a:endParaRPr lang="en-PT" sz="1200" dirty="0">
              <a:solidFill>
                <a:srgbClr val="5EA5C7"/>
              </a:solidFill>
              <a:latin typeface="Avenir Next LT Pro" panose="020B0504020202020204" pitchFamily="34" charset="77"/>
            </a:endParaRPr>
          </a:p>
          <a:p>
            <a:endParaRPr lang="en-PT" sz="1200" dirty="0">
              <a:solidFill>
                <a:srgbClr val="5EA5C7"/>
              </a:solidFill>
              <a:latin typeface="Avenir Next LT Pro" panose="020B0504020202020204" pitchFamily="34" charset="7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902DF7E-DB10-CB46-BF71-68BF6FB9DFF7}"/>
              </a:ext>
            </a:extLst>
          </p:cNvPr>
          <p:cNvSpPr txBox="1"/>
          <p:nvPr/>
        </p:nvSpPr>
        <p:spPr>
          <a:xfrm>
            <a:off x="1450597" y="3015555"/>
            <a:ext cx="8525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200" dirty="0">
                <a:solidFill>
                  <a:srgbClr val="5EA5C7"/>
                </a:solidFill>
                <a:latin typeface="Avenir Next LT Pro" panose="020B0504020202020204" pitchFamily="34" charset="77"/>
              </a:rPr>
              <a:t>OT/s</a:t>
            </a: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EC53341A-91E5-3F46-8C32-DE041A6FB4A4}"/>
              </a:ext>
            </a:extLst>
          </p:cNvPr>
          <p:cNvCxnSpPr>
            <a:cxnSpLocks/>
          </p:cNvCxnSpPr>
          <p:nvPr/>
        </p:nvCxnSpPr>
        <p:spPr>
          <a:xfrm>
            <a:off x="1450597" y="3469974"/>
            <a:ext cx="0" cy="473451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FB48E0F1-F901-0B43-9496-505770D440DC}"/>
              </a:ext>
            </a:extLst>
          </p:cNvPr>
          <p:cNvSpPr txBox="1"/>
          <p:nvPr/>
        </p:nvSpPr>
        <p:spPr>
          <a:xfrm>
            <a:off x="3036573" y="3422952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dirty="0">
                <a:latin typeface="Avenir Next LT Pro" panose="020B0504020202020204" pitchFamily="34" charset="77"/>
              </a:rPr>
              <a:t>&lt;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E3B37DA7-6107-D64F-9B7C-F2B7C5347038}"/>
              </a:ext>
            </a:extLst>
          </p:cNvPr>
          <p:cNvSpPr txBox="1"/>
          <p:nvPr/>
        </p:nvSpPr>
        <p:spPr>
          <a:xfrm>
            <a:off x="4113719" y="3285800"/>
            <a:ext cx="9302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200" dirty="0">
                <a:solidFill>
                  <a:srgbClr val="5EA5C7"/>
                </a:solidFill>
                <a:latin typeface="Avenir Next LT Pro" panose="020B0504020202020204" pitchFamily="34" charset="77"/>
              </a:rPr>
              <a:t>[ALSZ’13]</a:t>
            </a:r>
          </a:p>
          <a:p>
            <a:r>
              <a:rPr lang="pt-PT" sz="1200" dirty="0">
                <a:solidFill>
                  <a:srgbClr val="5EA5C7"/>
                </a:solidFill>
                <a:latin typeface="Avenir Next LT Pro" panose="020B0504020202020204" pitchFamily="34" charset="77"/>
              </a:rPr>
              <a:t>[KOS’15]</a:t>
            </a:r>
            <a:endParaRPr lang="en-PT" sz="1200" dirty="0">
              <a:solidFill>
                <a:srgbClr val="5EA5C7"/>
              </a:solidFill>
              <a:latin typeface="Avenir Next LT Pro" panose="020B0504020202020204" pitchFamily="34" charset="7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8BA8B65-FED4-1843-85CA-B828EA58F36F}"/>
              </a:ext>
            </a:extLst>
          </p:cNvPr>
          <p:cNvSpPr txBox="1"/>
          <p:nvPr/>
        </p:nvSpPr>
        <p:spPr>
          <a:xfrm>
            <a:off x="5429968" y="3292215"/>
            <a:ext cx="7360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200" dirty="0">
                <a:solidFill>
                  <a:srgbClr val="5EA5C7"/>
                </a:solidFill>
                <a:latin typeface="Avenir Next LT Pro" panose="020B0504020202020204" pitchFamily="34" charset="77"/>
              </a:rPr>
              <a:t>2.68 s</a:t>
            </a:r>
          </a:p>
          <a:p>
            <a:pPr algn="r"/>
            <a:r>
              <a:rPr lang="en-PT" sz="1200" dirty="0">
                <a:solidFill>
                  <a:srgbClr val="5EA5C7"/>
                </a:solidFill>
                <a:latin typeface="Avenir Next LT Pro" panose="020B0504020202020204" pitchFamily="34" charset="77"/>
              </a:rPr>
              <a:t>3.35 s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E23897B8-FEC2-3A4F-A358-59AF9E95EC13}"/>
              </a:ext>
            </a:extLst>
          </p:cNvPr>
          <p:cNvSpPr txBox="1"/>
          <p:nvPr/>
        </p:nvSpPr>
        <p:spPr>
          <a:xfrm>
            <a:off x="5187709" y="3009140"/>
            <a:ext cx="8737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200" dirty="0">
                <a:solidFill>
                  <a:srgbClr val="5EA5C7"/>
                </a:solidFill>
                <a:latin typeface="Avenir Next LT Pro" panose="020B0504020202020204" pitchFamily="34" charset="77"/>
              </a:rPr>
              <a:t>10M OT</a:t>
            </a: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78175CE5-3588-0041-B08D-92622C879BC0}"/>
              </a:ext>
            </a:extLst>
          </p:cNvPr>
          <p:cNvCxnSpPr>
            <a:cxnSpLocks/>
          </p:cNvCxnSpPr>
          <p:nvPr/>
        </p:nvCxnSpPr>
        <p:spPr>
          <a:xfrm>
            <a:off x="5187709" y="3413614"/>
            <a:ext cx="0" cy="145072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9B963849-FBC8-BD41-8EFA-04F8141EBD1B}"/>
              </a:ext>
            </a:extLst>
          </p:cNvPr>
          <p:cNvSpPr/>
          <p:nvPr/>
        </p:nvSpPr>
        <p:spPr>
          <a:xfrm>
            <a:off x="260991" y="2736218"/>
            <a:ext cx="6228272" cy="175666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pic>
        <p:nvPicPr>
          <p:cNvPr id="31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2B8FCA1E-9944-3B4A-A2F4-A7FA04420D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04335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Quantum and classical OT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57D3A2A-CAFD-F54F-86D9-A52A3C76AC8E}"/>
              </a:ext>
            </a:extLst>
          </p:cNvPr>
          <p:cNvGrpSpPr/>
          <p:nvPr/>
        </p:nvGrpSpPr>
        <p:grpSpPr>
          <a:xfrm>
            <a:off x="9087902" y="441284"/>
            <a:ext cx="2671055" cy="1348247"/>
            <a:chOff x="9087902" y="441284"/>
            <a:chExt cx="2671055" cy="1348247"/>
          </a:xfrm>
        </p:grpSpPr>
        <p:pic>
          <p:nvPicPr>
            <p:cNvPr id="11" name="Picture 10" descr="Timeline&#10;&#10;Description automatically generated">
              <a:extLst>
                <a:ext uri="{FF2B5EF4-FFF2-40B4-BE49-F238E27FC236}">
                  <a16:creationId xmlns:a16="http://schemas.microsoft.com/office/drawing/2014/main" id="{22857E76-189D-E845-A231-F0B91A64AAB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35061" y="441284"/>
              <a:ext cx="2523896" cy="1173244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580A6C3-A694-064C-82F5-D3A8DC21F167}"/>
                </a:ext>
              </a:extLst>
            </p:cNvPr>
            <p:cNvSpPr/>
            <p:nvPr/>
          </p:nvSpPr>
          <p:spPr>
            <a:xfrm>
              <a:off x="9087902" y="650875"/>
              <a:ext cx="2671055" cy="1138656"/>
            </a:xfrm>
            <a:prstGeom prst="rect">
              <a:avLst/>
            </a:prstGeom>
            <a:solidFill>
              <a:srgbClr val="FFFFFF">
                <a:alpha val="61569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6705103-D220-9948-93CF-83BE3E6AC958}"/>
                </a:ext>
              </a:extLst>
            </p:cNvPr>
            <p:cNvSpPr/>
            <p:nvPr/>
          </p:nvSpPr>
          <p:spPr>
            <a:xfrm>
              <a:off x="10296526" y="475872"/>
              <a:ext cx="1130300" cy="117475"/>
            </a:xfrm>
            <a:prstGeom prst="rect">
              <a:avLst/>
            </a:prstGeom>
            <a:solidFill>
              <a:srgbClr val="FFFFFF">
                <a:alpha val="61569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12855E93-CC2B-A04E-8AF5-D701AC18AB0F}"/>
              </a:ext>
            </a:extLst>
          </p:cNvPr>
          <p:cNvSpPr txBox="1"/>
          <p:nvPr/>
        </p:nvSpPr>
        <p:spPr>
          <a:xfrm>
            <a:off x="8496233" y="1791772"/>
            <a:ext cx="1183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E97E47"/>
                </a:solidFill>
                <a:latin typeface="Avenir Next LT Pro" panose="020B0504020202020204" pitchFamily="34" charset="77"/>
              </a:rPr>
              <a:t>Quantum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F6E093D-AEC8-C043-A8F2-88B39DD88163}"/>
              </a:ext>
            </a:extLst>
          </p:cNvPr>
          <p:cNvSpPr txBox="1"/>
          <p:nvPr/>
        </p:nvSpPr>
        <p:spPr>
          <a:xfrm>
            <a:off x="2784942" y="1791772"/>
            <a:ext cx="910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5EA5C7"/>
                </a:solidFill>
                <a:latin typeface="Avenir Next LT Pro" panose="020B0504020202020204" pitchFamily="34" charset="77"/>
              </a:rPr>
              <a:t>Classic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A5A21BE-BC07-1C44-B4DD-9F78D6EA664A}"/>
              </a:ext>
            </a:extLst>
          </p:cNvPr>
          <p:cNvSpPr txBox="1"/>
          <p:nvPr/>
        </p:nvSpPr>
        <p:spPr>
          <a:xfrm>
            <a:off x="8496232" y="2138186"/>
            <a:ext cx="11833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1600" dirty="0">
                <a:solidFill>
                  <a:srgbClr val="E97E47"/>
                </a:solidFill>
                <a:latin typeface="Avenir Next LT Pro" panose="020B0504020202020204" pitchFamily="34" charset="77"/>
              </a:rPr>
              <a:t>[BBCS’91] 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97A2D53-4C64-0D47-93D3-96FC01C58A28}"/>
              </a:ext>
            </a:extLst>
          </p:cNvPr>
          <p:cNvSpPr txBox="1"/>
          <p:nvPr/>
        </p:nvSpPr>
        <p:spPr>
          <a:xfrm>
            <a:off x="838200" y="2161104"/>
            <a:ext cx="1259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dirty="0">
                <a:solidFill>
                  <a:srgbClr val="5EA5C7"/>
                </a:solidFill>
                <a:latin typeface="Avenir Next LT Pro" panose="020B0504020202020204" pitchFamily="34" charset="77"/>
              </a:rPr>
              <a:t>Base OT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20C345F-C648-DF4E-BCDB-92AAFDF77269}"/>
              </a:ext>
            </a:extLst>
          </p:cNvPr>
          <p:cNvSpPr txBox="1"/>
          <p:nvPr/>
        </p:nvSpPr>
        <p:spPr>
          <a:xfrm>
            <a:off x="4504427" y="2161104"/>
            <a:ext cx="15915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T" dirty="0">
                <a:solidFill>
                  <a:srgbClr val="5EA5C7"/>
                </a:solidFill>
                <a:latin typeface="Avenir Next LT Pro" panose="020B0504020202020204" pitchFamily="34" charset="77"/>
              </a:rPr>
              <a:t>OT Extension</a:t>
            </a:r>
            <a:endParaRPr lang="en-PT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4AB830F-6B76-B042-9123-1EB366851DD3}"/>
              </a:ext>
            </a:extLst>
          </p:cNvPr>
          <p:cNvSpPr txBox="1"/>
          <p:nvPr/>
        </p:nvSpPr>
        <p:spPr>
          <a:xfrm>
            <a:off x="359354" y="3286139"/>
            <a:ext cx="9302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200" dirty="0">
                <a:solidFill>
                  <a:srgbClr val="5EA5C7"/>
                </a:solidFill>
                <a:latin typeface="Avenir Next LT Pro" panose="020B0504020202020204" pitchFamily="34" charset="77"/>
              </a:rPr>
              <a:t>[NP’01]</a:t>
            </a:r>
          </a:p>
          <a:p>
            <a:r>
              <a:rPr lang="en-PT" sz="1200" dirty="0">
                <a:solidFill>
                  <a:srgbClr val="5EA5C7"/>
                </a:solidFill>
                <a:latin typeface="Avenir Next LT Pro" panose="020B0504020202020204" pitchFamily="34" charset="77"/>
              </a:rPr>
              <a:t>SimpleOT</a:t>
            </a:r>
          </a:p>
          <a:p>
            <a:r>
              <a:rPr lang="en-PT" sz="1200" dirty="0">
                <a:solidFill>
                  <a:srgbClr val="5EA5C7"/>
                </a:solidFill>
                <a:latin typeface="Avenir Next LT Pro" panose="020B0504020202020204" pitchFamily="34" charset="77"/>
              </a:rPr>
              <a:t>NTRU-OT</a:t>
            </a:r>
          </a:p>
          <a:p>
            <a:r>
              <a:rPr lang="en-GB" sz="1200" dirty="0">
                <a:solidFill>
                  <a:srgbClr val="5EA5C7"/>
                </a:solidFill>
                <a:latin typeface="Avenir Next LT Pro" panose="020B0504020202020204" pitchFamily="34" charset="77"/>
              </a:rPr>
              <a:t>K</a:t>
            </a:r>
            <a:r>
              <a:rPr lang="en-PT" sz="1200" dirty="0">
                <a:solidFill>
                  <a:srgbClr val="5EA5C7"/>
                </a:solidFill>
                <a:latin typeface="Avenir Next LT Pro" panose="020B0504020202020204" pitchFamily="34" charset="77"/>
              </a:rPr>
              <a:t>yber-OT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12A3834-3A93-6845-913A-E49BCB01813D}"/>
              </a:ext>
            </a:extLst>
          </p:cNvPr>
          <p:cNvSpPr txBox="1"/>
          <p:nvPr/>
        </p:nvSpPr>
        <p:spPr>
          <a:xfrm>
            <a:off x="1675603" y="3292554"/>
            <a:ext cx="7360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200" dirty="0">
                <a:solidFill>
                  <a:srgbClr val="5EA5C7"/>
                </a:solidFill>
                <a:latin typeface="Avenir Next LT Pro" panose="020B0504020202020204" pitchFamily="34" charset="77"/>
              </a:rPr>
              <a:t>56</a:t>
            </a:r>
          </a:p>
          <a:p>
            <a:pPr algn="r"/>
            <a:r>
              <a:rPr lang="en-PT" sz="1200" dirty="0">
                <a:solidFill>
                  <a:srgbClr val="5EA5C7"/>
                </a:solidFill>
                <a:latin typeface="Avenir Next LT Pro" panose="020B0504020202020204" pitchFamily="34" charset="77"/>
              </a:rPr>
              <a:t>1 375</a:t>
            </a:r>
          </a:p>
          <a:p>
            <a:pPr algn="r"/>
            <a:r>
              <a:rPr lang="en-PT" sz="1200" dirty="0">
                <a:solidFill>
                  <a:srgbClr val="5EA5C7"/>
                </a:solidFill>
                <a:latin typeface="Avenir Next LT Pro" panose="020B0504020202020204" pitchFamily="34" charset="77"/>
              </a:rPr>
              <a:t>728</a:t>
            </a:r>
          </a:p>
          <a:p>
            <a:pPr algn="r"/>
            <a:r>
              <a:rPr lang="en-PT" sz="1200" dirty="0">
                <a:solidFill>
                  <a:srgbClr val="5EA5C7"/>
                </a:solidFill>
                <a:latin typeface="Avenir Next LT Pro" panose="020B0504020202020204" pitchFamily="34" charset="77"/>
              </a:rPr>
              <a:t>41</a:t>
            </a:r>
          </a:p>
          <a:p>
            <a:endParaRPr lang="en-PT" sz="1200" dirty="0">
              <a:solidFill>
                <a:srgbClr val="5EA5C7"/>
              </a:solidFill>
              <a:latin typeface="Avenir Next LT Pro" panose="020B0504020202020204" pitchFamily="34" charset="77"/>
            </a:endParaRPr>
          </a:p>
          <a:p>
            <a:endParaRPr lang="en-PT" sz="1200" dirty="0">
              <a:solidFill>
                <a:srgbClr val="5EA5C7"/>
              </a:solidFill>
              <a:latin typeface="Avenir Next LT Pro" panose="020B0504020202020204" pitchFamily="34" charset="7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902DF7E-DB10-CB46-BF71-68BF6FB9DFF7}"/>
              </a:ext>
            </a:extLst>
          </p:cNvPr>
          <p:cNvSpPr txBox="1"/>
          <p:nvPr/>
        </p:nvSpPr>
        <p:spPr>
          <a:xfrm>
            <a:off x="1450597" y="3015555"/>
            <a:ext cx="8525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200" dirty="0">
                <a:solidFill>
                  <a:srgbClr val="5EA5C7"/>
                </a:solidFill>
                <a:latin typeface="Avenir Next LT Pro" panose="020B0504020202020204" pitchFamily="34" charset="77"/>
              </a:rPr>
              <a:t>OT/s</a:t>
            </a: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EC53341A-91E5-3F46-8C32-DE041A6FB4A4}"/>
              </a:ext>
            </a:extLst>
          </p:cNvPr>
          <p:cNvCxnSpPr>
            <a:cxnSpLocks/>
          </p:cNvCxnSpPr>
          <p:nvPr/>
        </p:nvCxnSpPr>
        <p:spPr>
          <a:xfrm>
            <a:off x="1450597" y="3469974"/>
            <a:ext cx="0" cy="473451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FB48E0F1-F901-0B43-9496-505770D440DC}"/>
              </a:ext>
            </a:extLst>
          </p:cNvPr>
          <p:cNvSpPr txBox="1"/>
          <p:nvPr/>
        </p:nvSpPr>
        <p:spPr>
          <a:xfrm>
            <a:off x="3036573" y="3422952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dirty="0">
                <a:latin typeface="Avenir Next LT Pro" panose="020B0504020202020204" pitchFamily="34" charset="77"/>
              </a:rPr>
              <a:t>&lt;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E3B37DA7-6107-D64F-9B7C-F2B7C5347038}"/>
              </a:ext>
            </a:extLst>
          </p:cNvPr>
          <p:cNvSpPr txBox="1"/>
          <p:nvPr/>
        </p:nvSpPr>
        <p:spPr>
          <a:xfrm>
            <a:off x="4113719" y="3285800"/>
            <a:ext cx="9302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200" dirty="0">
                <a:solidFill>
                  <a:srgbClr val="5EA5C7"/>
                </a:solidFill>
                <a:latin typeface="Avenir Next LT Pro" panose="020B0504020202020204" pitchFamily="34" charset="77"/>
              </a:rPr>
              <a:t>[ALSZ’13]</a:t>
            </a:r>
          </a:p>
          <a:p>
            <a:r>
              <a:rPr lang="pt-PT" sz="1200" dirty="0">
                <a:solidFill>
                  <a:srgbClr val="5EA5C7"/>
                </a:solidFill>
                <a:latin typeface="Avenir Next LT Pro" panose="020B0504020202020204" pitchFamily="34" charset="77"/>
              </a:rPr>
              <a:t>[KOS’15]</a:t>
            </a:r>
            <a:endParaRPr lang="en-PT" sz="1200" dirty="0">
              <a:solidFill>
                <a:srgbClr val="5EA5C7"/>
              </a:solidFill>
              <a:latin typeface="Avenir Next LT Pro" panose="020B0504020202020204" pitchFamily="34" charset="7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8BA8B65-FED4-1843-85CA-B828EA58F36F}"/>
              </a:ext>
            </a:extLst>
          </p:cNvPr>
          <p:cNvSpPr txBox="1"/>
          <p:nvPr/>
        </p:nvSpPr>
        <p:spPr>
          <a:xfrm>
            <a:off x="5429968" y="3292215"/>
            <a:ext cx="7360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200" dirty="0">
                <a:solidFill>
                  <a:srgbClr val="5EA5C7"/>
                </a:solidFill>
                <a:latin typeface="Avenir Next LT Pro" panose="020B0504020202020204" pitchFamily="34" charset="77"/>
              </a:rPr>
              <a:t>2.68 s</a:t>
            </a:r>
          </a:p>
          <a:p>
            <a:pPr algn="r"/>
            <a:r>
              <a:rPr lang="en-PT" sz="1200" dirty="0">
                <a:solidFill>
                  <a:srgbClr val="5EA5C7"/>
                </a:solidFill>
                <a:latin typeface="Avenir Next LT Pro" panose="020B0504020202020204" pitchFamily="34" charset="77"/>
              </a:rPr>
              <a:t>3.35 s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E23897B8-FEC2-3A4F-A358-59AF9E95EC13}"/>
              </a:ext>
            </a:extLst>
          </p:cNvPr>
          <p:cNvSpPr txBox="1"/>
          <p:nvPr/>
        </p:nvSpPr>
        <p:spPr>
          <a:xfrm>
            <a:off x="5187709" y="3009140"/>
            <a:ext cx="8737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200" dirty="0">
                <a:solidFill>
                  <a:srgbClr val="5EA5C7"/>
                </a:solidFill>
                <a:latin typeface="Avenir Next LT Pro" panose="020B0504020202020204" pitchFamily="34" charset="77"/>
              </a:rPr>
              <a:t>10M OT</a:t>
            </a: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78175CE5-3588-0041-B08D-92622C879BC0}"/>
              </a:ext>
            </a:extLst>
          </p:cNvPr>
          <p:cNvCxnSpPr>
            <a:cxnSpLocks/>
          </p:cNvCxnSpPr>
          <p:nvPr/>
        </p:nvCxnSpPr>
        <p:spPr>
          <a:xfrm>
            <a:off x="5187709" y="3413614"/>
            <a:ext cx="0" cy="145072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9B963849-FBC8-BD41-8EFA-04F8141EBD1B}"/>
              </a:ext>
            </a:extLst>
          </p:cNvPr>
          <p:cNvSpPr/>
          <p:nvPr/>
        </p:nvSpPr>
        <p:spPr>
          <a:xfrm>
            <a:off x="260991" y="2736218"/>
            <a:ext cx="6228272" cy="175666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093BF30-07C4-0F41-AE1A-FFA4C2DE4EFB}"/>
              </a:ext>
            </a:extLst>
          </p:cNvPr>
          <p:cNvSpPr/>
          <p:nvPr/>
        </p:nvSpPr>
        <p:spPr>
          <a:xfrm>
            <a:off x="4068254" y="4660080"/>
            <a:ext cx="7189218" cy="1993876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pic>
        <p:nvPicPr>
          <p:cNvPr id="24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4DDB9347-F4C1-EF44-B759-569784BBA9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D0D8AA0C-9EE8-7B44-9D98-85191BE1EDBF}"/>
              </a:ext>
            </a:extLst>
          </p:cNvPr>
          <p:cNvSpPr txBox="1"/>
          <p:nvPr/>
        </p:nvSpPr>
        <p:spPr>
          <a:xfrm>
            <a:off x="7350155" y="4290748"/>
            <a:ext cx="28124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PT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Online phase for </a:t>
            </a:r>
            <a:r>
              <a:rPr lang="en-PT" i="1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m</a:t>
            </a:r>
            <a:r>
              <a:rPr lang="en-PT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 OTs</a:t>
            </a:r>
            <a:endParaRPr lang="en-PT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50CAADA-8EA5-BB47-B626-FD3C244DF013}"/>
              </a:ext>
            </a:extLst>
          </p:cNvPr>
          <p:cNvSpPr txBox="1"/>
          <p:nvPr/>
        </p:nvSpPr>
        <p:spPr>
          <a:xfrm>
            <a:off x="4165477" y="5315162"/>
            <a:ext cx="11728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T" sz="1800" dirty="0">
                <a:solidFill>
                  <a:srgbClr val="5EA5C7"/>
                </a:solidFill>
                <a:latin typeface="Avenir Next LT Pro" panose="020B0504020202020204" pitchFamily="34" charset="77"/>
              </a:rPr>
              <a:t>[ALSZ’13]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43EC10C-354A-AD46-B678-179BB99FB9D1}"/>
              </a:ext>
            </a:extLst>
          </p:cNvPr>
          <p:cNvSpPr txBox="1"/>
          <p:nvPr/>
        </p:nvSpPr>
        <p:spPr>
          <a:xfrm>
            <a:off x="5501553" y="5315162"/>
            <a:ext cx="262674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T" sz="1400" i="1" dirty="0">
                <a:solidFill>
                  <a:srgbClr val="5EA5C7"/>
                </a:solidFill>
                <a:latin typeface="Avenir Next LT Pro" panose="020B0504020202020204" pitchFamily="34" charset="77"/>
              </a:rPr>
              <a:t>O</a:t>
            </a:r>
            <a:r>
              <a:rPr lang="en-PT" sz="1400" baseline="30000" dirty="0">
                <a:solidFill>
                  <a:srgbClr val="5EA5C7"/>
                </a:solidFill>
                <a:latin typeface="Avenir Next LT Pro" panose="020B0504020202020204" pitchFamily="34" charset="77"/>
              </a:rPr>
              <a:t>ALSZ</a:t>
            </a:r>
            <a:r>
              <a:rPr lang="en-PT" sz="1400" dirty="0">
                <a:solidFill>
                  <a:srgbClr val="5EA5C7"/>
                </a:solidFill>
                <a:latin typeface="Avenir Next LT Pro" panose="020B0504020202020204" pitchFamily="34" charset="77"/>
              </a:rPr>
              <a:t> </a:t>
            </a:r>
            <a:r>
              <a:rPr lang="en-PT" sz="1400" dirty="0">
                <a:latin typeface="Avenir Next LT Pro" panose="020B0504020202020204" pitchFamily="34" charset="77"/>
              </a:rPr>
              <a:t>–</a:t>
            </a:r>
            <a:r>
              <a:rPr lang="en-PT" sz="1400" dirty="0">
                <a:solidFill>
                  <a:srgbClr val="5EA5C7"/>
                </a:solidFill>
                <a:latin typeface="Avenir Next LT Pro" panose="020B0504020202020204" pitchFamily="34" charset="77"/>
              </a:rPr>
              <a:t> </a:t>
            </a:r>
            <a:r>
              <a:rPr lang="en-PT" sz="1400" dirty="0">
                <a:solidFill>
                  <a:srgbClr val="E97E47"/>
                </a:solidFill>
                <a:latin typeface="Avenir Next LT Pro" panose="020B0504020202020204" pitchFamily="34" charset="77"/>
              </a:rPr>
              <a:t>O</a:t>
            </a:r>
            <a:r>
              <a:rPr lang="en-PT" sz="1400" baseline="30000" dirty="0">
                <a:solidFill>
                  <a:srgbClr val="E97E47"/>
                </a:solidFill>
                <a:latin typeface="Avenir Next LT Pro" panose="020B0504020202020204" pitchFamily="34" charset="77"/>
              </a:rPr>
              <a:t>BBCS</a:t>
            </a:r>
            <a:r>
              <a:rPr lang="en-PT" sz="1400" dirty="0">
                <a:solidFill>
                  <a:srgbClr val="5EA5C7"/>
                </a:solidFill>
                <a:latin typeface="Avenir Next LT Pro" panose="020B0504020202020204" pitchFamily="34" charset="77"/>
              </a:rPr>
              <a:t> </a:t>
            </a:r>
            <a:r>
              <a:rPr lang="en-PT" sz="1400" dirty="0">
                <a:latin typeface="Avenir Next LT Pro" panose="020B0504020202020204" pitchFamily="34" charset="77"/>
              </a:rPr>
              <a:t>&gt; </a:t>
            </a:r>
            <a:r>
              <a:rPr lang="en-PT" sz="1400" i="1" dirty="0">
                <a:latin typeface="Avenir Next LT Pro" panose="020B0504020202020204" pitchFamily="34" charset="77"/>
              </a:rPr>
              <a:t>m</a:t>
            </a:r>
            <a:r>
              <a:rPr lang="en-PT" sz="1400" dirty="0">
                <a:latin typeface="Avenir Next LT Pro" panose="020B0504020202020204" pitchFamily="34" charset="77"/>
              </a:rPr>
              <a:t> log </a:t>
            </a:r>
            <a:r>
              <a:rPr lang="en-PT" sz="1400" i="1" dirty="0">
                <a:latin typeface="Avenir Next LT Pro" panose="020B0504020202020204" pitchFamily="34" charset="77"/>
              </a:rPr>
              <a:t>m</a:t>
            </a:r>
            <a:endParaRPr lang="en-PT" sz="1400" b="1" i="1" dirty="0">
              <a:latin typeface="Avenir Next LT Pro" panose="020B0504020202020204" pitchFamily="34" charset="7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EF5C56C-3910-8B44-9D9D-E24CB7EE262F}"/>
              </a:ext>
            </a:extLst>
          </p:cNvPr>
          <p:cNvSpPr txBox="1"/>
          <p:nvPr/>
        </p:nvSpPr>
        <p:spPr>
          <a:xfrm>
            <a:off x="4165477" y="6156688"/>
            <a:ext cx="11728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T" sz="1800" dirty="0">
                <a:solidFill>
                  <a:srgbClr val="5EA5C7"/>
                </a:solidFill>
                <a:latin typeface="Avenir Next LT Pro" panose="020B0504020202020204" pitchFamily="34" charset="77"/>
              </a:rPr>
              <a:t>[KOS’15]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DB8F6A5-CE04-974A-9AA5-91152AE2C295}"/>
              </a:ext>
            </a:extLst>
          </p:cNvPr>
          <p:cNvSpPr txBox="1"/>
          <p:nvPr/>
        </p:nvSpPr>
        <p:spPr>
          <a:xfrm>
            <a:off x="10296526" y="5684494"/>
            <a:ext cx="8220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T" sz="1800" dirty="0">
                <a:solidFill>
                  <a:srgbClr val="E97E47"/>
                </a:solidFill>
                <a:latin typeface="Avenir Next LT Pro" panose="020B0504020202020204" pitchFamily="34" charset="77"/>
              </a:rPr>
              <a:t>BBCS</a:t>
            </a:r>
            <a:endParaRPr lang="en-PT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AC0B6BC-8FC6-E446-8107-9FF30D01C4B7}"/>
              </a:ext>
            </a:extLst>
          </p:cNvPr>
          <p:cNvSpPr txBox="1"/>
          <p:nvPr/>
        </p:nvSpPr>
        <p:spPr>
          <a:xfrm>
            <a:off x="5540344" y="6185098"/>
            <a:ext cx="262674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T" sz="1400" i="1" dirty="0">
                <a:solidFill>
                  <a:srgbClr val="5EA5C7"/>
                </a:solidFill>
                <a:latin typeface="Avenir Next LT Pro" panose="020B0504020202020204" pitchFamily="34" charset="77"/>
              </a:rPr>
              <a:t>O</a:t>
            </a:r>
            <a:r>
              <a:rPr lang="en-PT" sz="1400" i="1" baseline="30000" dirty="0">
                <a:solidFill>
                  <a:srgbClr val="5EA5C7"/>
                </a:solidFill>
                <a:latin typeface="Avenir Next LT Pro" panose="020B0504020202020204" pitchFamily="34" charset="77"/>
              </a:rPr>
              <a:t>K</a:t>
            </a:r>
            <a:r>
              <a:rPr lang="en-PT" sz="1400" baseline="30000" dirty="0">
                <a:solidFill>
                  <a:srgbClr val="5EA5C7"/>
                </a:solidFill>
                <a:latin typeface="Avenir Next LT Pro" panose="020B0504020202020204" pitchFamily="34" charset="77"/>
              </a:rPr>
              <a:t>OS</a:t>
            </a:r>
            <a:r>
              <a:rPr lang="en-PT" sz="1400" dirty="0">
                <a:solidFill>
                  <a:srgbClr val="5EA5C7"/>
                </a:solidFill>
                <a:latin typeface="Avenir Next LT Pro" panose="020B0504020202020204" pitchFamily="34" charset="77"/>
              </a:rPr>
              <a:t> </a:t>
            </a:r>
            <a:r>
              <a:rPr lang="en-PT" sz="1400" dirty="0">
                <a:latin typeface="Avenir Next LT Pro" panose="020B0504020202020204" pitchFamily="34" charset="77"/>
              </a:rPr>
              <a:t>–</a:t>
            </a:r>
            <a:r>
              <a:rPr lang="en-PT" sz="1400" dirty="0">
                <a:solidFill>
                  <a:srgbClr val="5EA5C7"/>
                </a:solidFill>
                <a:latin typeface="Avenir Next LT Pro" panose="020B0504020202020204" pitchFamily="34" charset="77"/>
              </a:rPr>
              <a:t> </a:t>
            </a:r>
            <a:r>
              <a:rPr lang="en-PT" sz="1400" dirty="0">
                <a:solidFill>
                  <a:srgbClr val="E97E47"/>
                </a:solidFill>
                <a:latin typeface="Avenir Next LT Pro" panose="020B0504020202020204" pitchFamily="34" charset="77"/>
              </a:rPr>
              <a:t>O</a:t>
            </a:r>
            <a:r>
              <a:rPr lang="en-PT" sz="1400" baseline="30000" dirty="0">
                <a:solidFill>
                  <a:srgbClr val="E97E47"/>
                </a:solidFill>
                <a:latin typeface="Avenir Next LT Pro" panose="020B0504020202020204" pitchFamily="34" charset="77"/>
              </a:rPr>
              <a:t>BBCS</a:t>
            </a:r>
            <a:r>
              <a:rPr lang="en-PT" sz="1400" dirty="0">
                <a:solidFill>
                  <a:srgbClr val="5EA5C7"/>
                </a:solidFill>
                <a:latin typeface="Avenir Next LT Pro" panose="020B0504020202020204" pitchFamily="34" charset="77"/>
              </a:rPr>
              <a:t> </a:t>
            </a:r>
            <a:r>
              <a:rPr lang="en-PT" sz="1400" dirty="0">
                <a:latin typeface="Avenir Next LT Pro" panose="020B0504020202020204" pitchFamily="34" charset="77"/>
              </a:rPr>
              <a:t>&gt; </a:t>
            </a:r>
            <a:r>
              <a:rPr lang="en-PT" sz="1400" i="1" dirty="0">
                <a:latin typeface="Avenir Next LT Pro" panose="020B0504020202020204" pitchFamily="34" charset="77"/>
              </a:rPr>
              <a:t>m</a:t>
            </a:r>
            <a:r>
              <a:rPr lang="en-PT" sz="1400" dirty="0">
                <a:latin typeface="Avenir Next LT Pro" panose="020B0504020202020204" pitchFamily="34" charset="77"/>
              </a:rPr>
              <a:t> log </a:t>
            </a:r>
            <a:r>
              <a:rPr lang="en-PT" sz="1400" i="1" dirty="0">
                <a:latin typeface="Avenir Next LT Pro" panose="020B0504020202020204" pitchFamily="34" charset="77"/>
              </a:rPr>
              <a:t>m + </a:t>
            </a:r>
            <a:r>
              <a:rPr lang="en-PT" sz="1400" dirty="0">
                <a:latin typeface="Avenir Next LT Pro" panose="020B0504020202020204" pitchFamily="34" charset="77"/>
              </a:rPr>
              <a:t>5</a:t>
            </a:r>
            <a:r>
              <a:rPr lang="en-PT" sz="1400" i="1" dirty="0">
                <a:latin typeface="Avenir Next LT Pro" panose="020B0504020202020204" pitchFamily="34" charset="77"/>
              </a:rPr>
              <a:t>ml</a:t>
            </a:r>
            <a:endParaRPr lang="en-PT" sz="1400" b="1" i="1" dirty="0">
              <a:latin typeface="Avenir Next LT Pro" panose="020B0504020202020204" pitchFamily="34" charset="7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5A60970-81AA-6244-87D0-BF79A0C3E3D0}"/>
              </a:ext>
            </a:extLst>
          </p:cNvPr>
          <p:cNvSpPr txBox="1"/>
          <p:nvPr/>
        </p:nvSpPr>
        <p:spPr>
          <a:xfrm>
            <a:off x="5973432" y="4802955"/>
            <a:ext cx="15746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PT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Computation</a:t>
            </a:r>
            <a:endParaRPr lang="en-PT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8504CD6-156F-3B4E-B425-43B17685B4D6}"/>
              </a:ext>
            </a:extLst>
          </p:cNvPr>
          <p:cNvSpPr txBox="1"/>
          <p:nvPr/>
        </p:nvSpPr>
        <p:spPr>
          <a:xfrm>
            <a:off x="8415236" y="4802955"/>
            <a:ext cx="18812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PT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Communication</a:t>
            </a:r>
            <a:endParaRPr lang="en-PT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6B566A5-D90A-1B44-A0F8-DBD8BDF66A26}"/>
              </a:ext>
            </a:extLst>
          </p:cNvPr>
          <p:cNvSpPr txBox="1"/>
          <p:nvPr/>
        </p:nvSpPr>
        <p:spPr>
          <a:xfrm>
            <a:off x="8291563" y="5315161"/>
            <a:ext cx="168057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T" sz="1400" i="1" dirty="0">
                <a:solidFill>
                  <a:srgbClr val="5EA5C7"/>
                </a:solidFill>
                <a:latin typeface="Avenir Next LT Pro" panose="020B0504020202020204" pitchFamily="34" charset="77"/>
              </a:rPr>
              <a:t>C</a:t>
            </a:r>
            <a:r>
              <a:rPr lang="en-PT" sz="1400" baseline="30000" dirty="0">
                <a:solidFill>
                  <a:srgbClr val="5EA5C7"/>
                </a:solidFill>
                <a:latin typeface="Avenir Next LT Pro" panose="020B0504020202020204" pitchFamily="34" charset="77"/>
              </a:rPr>
              <a:t>ALSZ</a:t>
            </a:r>
            <a:r>
              <a:rPr lang="en-PT" sz="1400" dirty="0">
                <a:solidFill>
                  <a:srgbClr val="5EA5C7"/>
                </a:solidFill>
                <a:latin typeface="Avenir Next LT Pro" panose="020B0504020202020204" pitchFamily="34" charset="77"/>
              </a:rPr>
              <a:t> </a:t>
            </a:r>
            <a:r>
              <a:rPr lang="en-PT" sz="1400" dirty="0">
                <a:latin typeface="Avenir Next LT Pro" panose="020B0504020202020204" pitchFamily="34" charset="77"/>
              </a:rPr>
              <a:t>–</a:t>
            </a:r>
            <a:r>
              <a:rPr lang="en-PT" sz="1400" dirty="0">
                <a:solidFill>
                  <a:srgbClr val="5EA5C7"/>
                </a:solidFill>
                <a:latin typeface="Avenir Next LT Pro" panose="020B0504020202020204" pitchFamily="34" charset="77"/>
              </a:rPr>
              <a:t> </a:t>
            </a:r>
            <a:r>
              <a:rPr lang="en-PT" sz="1400" dirty="0">
                <a:solidFill>
                  <a:srgbClr val="E97E47"/>
                </a:solidFill>
                <a:latin typeface="Avenir Next LT Pro" panose="020B0504020202020204" pitchFamily="34" charset="77"/>
              </a:rPr>
              <a:t>C</a:t>
            </a:r>
            <a:r>
              <a:rPr lang="en-PT" sz="1400" baseline="30000" dirty="0">
                <a:solidFill>
                  <a:srgbClr val="E97E47"/>
                </a:solidFill>
                <a:latin typeface="Avenir Next LT Pro" panose="020B0504020202020204" pitchFamily="34" charset="77"/>
              </a:rPr>
              <a:t>BBCS</a:t>
            </a:r>
            <a:r>
              <a:rPr lang="en-PT" sz="1400" dirty="0">
                <a:latin typeface="Avenir Next LT Pro" panose="020B0504020202020204" pitchFamily="34" charset="77"/>
              </a:rPr>
              <a:t> = 0</a:t>
            </a:r>
            <a:endParaRPr lang="en-PT" sz="1400" b="1" i="1" dirty="0">
              <a:latin typeface="Avenir Next LT Pro" panose="020B0504020202020204" pitchFamily="34" charset="7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39ACBBB-E4EA-8146-98DE-E387A902DA82}"/>
                  </a:ext>
                </a:extLst>
              </p:cNvPr>
              <p:cNvSpPr txBox="1"/>
              <p:nvPr/>
            </p:nvSpPr>
            <p:spPr>
              <a:xfrm>
                <a:off x="8369145" y="6185097"/>
                <a:ext cx="168057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PT" sz="1400" i="1" dirty="0">
                    <a:solidFill>
                      <a:srgbClr val="5EA5C7"/>
                    </a:solidFill>
                    <a:latin typeface="Avenir Next LT Pro" panose="020B0504020202020204" pitchFamily="34" charset="77"/>
                  </a:rPr>
                  <a:t>C</a:t>
                </a:r>
                <a:r>
                  <a:rPr lang="en-PT" sz="1400" baseline="30000" dirty="0">
                    <a:solidFill>
                      <a:srgbClr val="5EA5C7"/>
                    </a:solidFill>
                    <a:latin typeface="Avenir Next LT Pro" panose="020B0504020202020204" pitchFamily="34" charset="77"/>
                  </a:rPr>
                  <a:t>KOS</a:t>
                </a:r>
                <a:r>
                  <a:rPr lang="en-PT" sz="1400" dirty="0">
                    <a:solidFill>
                      <a:srgbClr val="5EA5C7"/>
                    </a:solidFill>
                    <a:latin typeface="Avenir Next LT Pro" panose="020B0504020202020204" pitchFamily="34" charset="77"/>
                  </a:rPr>
                  <a:t> </a:t>
                </a:r>
                <a:r>
                  <a:rPr lang="en-PT" sz="1400" dirty="0">
                    <a:latin typeface="Avenir Next LT Pro" panose="020B0504020202020204" pitchFamily="34" charset="77"/>
                  </a:rPr>
                  <a:t>–</a:t>
                </a:r>
                <a:r>
                  <a:rPr lang="en-PT" sz="1400" dirty="0">
                    <a:solidFill>
                      <a:srgbClr val="5EA5C7"/>
                    </a:solidFill>
                    <a:latin typeface="Avenir Next LT Pro" panose="020B0504020202020204" pitchFamily="34" charset="77"/>
                  </a:rPr>
                  <a:t> </a:t>
                </a:r>
                <a:r>
                  <a:rPr lang="en-PT" sz="1400" dirty="0">
                    <a:solidFill>
                      <a:srgbClr val="E97E47"/>
                    </a:solidFill>
                    <a:latin typeface="Avenir Next LT Pro" panose="020B0504020202020204" pitchFamily="34" charset="77"/>
                  </a:rPr>
                  <a:t>C</a:t>
                </a:r>
                <a:r>
                  <a:rPr lang="en-PT" sz="1400" baseline="30000" dirty="0">
                    <a:solidFill>
                      <a:srgbClr val="E97E47"/>
                    </a:solidFill>
                    <a:latin typeface="Avenir Next LT Pro" panose="020B0504020202020204" pitchFamily="34" charset="77"/>
                  </a:rPr>
                  <a:t>BBCS</a:t>
                </a:r>
                <a:r>
                  <a:rPr lang="en-PT" sz="1400" dirty="0">
                    <a:latin typeface="Avenir Next LT Pro" panose="020B0504020202020204" pitchFamily="34" charset="77"/>
                  </a:rPr>
                  <a:t> </a:t>
                </a:r>
                <a14:m>
                  <m:oMath xmlns:m="http://schemas.openxmlformats.org/officeDocument/2006/math">
                    <m:r>
                      <a:rPr lang="en-PT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≳</m:t>
                    </m:r>
                  </m:oMath>
                </a14:m>
                <a:r>
                  <a:rPr lang="en-PT" sz="1400" dirty="0">
                    <a:latin typeface="Avenir Next LT Pro" panose="020B0504020202020204" pitchFamily="34" charset="77"/>
                  </a:rPr>
                  <a:t> 0</a:t>
                </a:r>
                <a:endParaRPr lang="en-PT" sz="1400" b="1" i="1" dirty="0">
                  <a:latin typeface="Avenir Next LT Pro" panose="020B0504020202020204" pitchFamily="34" charset="77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39ACBBB-E4EA-8146-98DE-E387A902DA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9145" y="6185097"/>
                <a:ext cx="1680573" cy="307777"/>
              </a:xfrm>
              <a:prstGeom prst="rect">
                <a:avLst/>
              </a:prstGeom>
              <a:blipFill>
                <a:blip r:embed="rId5"/>
                <a:stretch>
                  <a:fillRect l="-1504" t="-4000" b="-16000"/>
                </a:stretch>
              </a:blipFill>
            </p:spPr>
            <p:txBody>
              <a:bodyPr/>
              <a:lstStyle/>
              <a:p>
                <a:r>
                  <a:rPr lang="en-P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6B63E47-6571-8347-A3C5-032BFE773ECC}"/>
              </a:ext>
            </a:extLst>
          </p:cNvPr>
          <p:cNvCxnSpPr>
            <a:cxnSpLocks/>
          </p:cNvCxnSpPr>
          <p:nvPr/>
        </p:nvCxnSpPr>
        <p:spPr>
          <a:xfrm flipH="1">
            <a:off x="4250626" y="5869160"/>
            <a:ext cx="5324695" cy="0"/>
          </a:xfrm>
          <a:prstGeom prst="line">
            <a:avLst/>
          </a:prstGeom>
          <a:ln w="12700">
            <a:gradFill flip="none" rotWithShape="1">
              <a:gsLst>
                <a:gs pos="43000">
                  <a:schemeClr val="accent1">
                    <a:lumMod val="5000"/>
                    <a:lumOff val="95000"/>
                    <a:alpha val="60000"/>
                  </a:schemeClr>
                </a:gs>
                <a:gs pos="98000">
                  <a:schemeClr val="accent1">
                    <a:lumMod val="45000"/>
                    <a:lumOff val="55000"/>
                  </a:schemeClr>
                </a:gs>
                <a:gs pos="92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2700000" scaled="1"/>
              <a:tileRect/>
            </a:gra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225919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Quantum and classical OT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09FC0D2A-5605-6B4F-8D59-FAAE8871731E}"/>
              </a:ext>
            </a:extLst>
          </p:cNvPr>
          <p:cNvSpPr txBox="1"/>
          <p:nvPr/>
        </p:nvSpPr>
        <p:spPr>
          <a:xfrm>
            <a:off x="5461000" y="1690688"/>
            <a:ext cx="127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2800" dirty="0">
                <a:latin typeface="Avenir Next LT Pro" panose="020B0504020202020204" pitchFamily="34" charset="77"/>
              </a:rPr>
              <a:t>SMC</a:t>
            </a:r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735B883A-F358-1746-BE82-C6E4DE7D4144}"/>
              </a:ext>
            </a:extLst>
          </p:cNvPr>
          <p:cNvGrpSpPr/>
          <p:nvPr/>
        </p:nvGrpSpPr>
        <p:grpSpPr>
          <a:xfrm>
            <a:off x="3423854" y="4544502"/>
            <a:ext cx="932820" cy="932820"/>
            <a:chOff x="2955279" y="2965308"/>
            <a:chExt cx="1872000" cy="1872000"/>
          </a:xfrm>
        </p:grpSpPr>
        <p:pic>
          <p:nvPicPr>
            <p:cNvPr id="82" name="Picture 81" descr="Diagram, schematic&#10;&#10;Description automatically generated">
              <a:extLst>
                <a:ext uri="{FF2B5EF4-FFF2-40B4-BE49-F238E27FC236}">
                  <a16:creationId xmlns:a16="http://schemas.microsoft.com/office/drawing/2014/main" id="{0BD1381B-5502-C947-93FC-BFB6DC0452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62207" y="3446516"/>
              <a:ext cx="1605392" cy="945742"/>
            </a:xfrm>
            <a:prstGeom prst="rect">
              <a:avLst/>
            </a:prstGeom>
          </p:spPr>
        </p:pic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47FECA25-92E5-1F49-800C-3F15BF12A627}"/>
                </a:ext>
              </a:extLst>
            </p:cNvPr>
            <p:cNvSpPr/>
            <p:nvPr/>
          </p:nvSpPr>
          <p:spPr>
            <a:xfrm>
              <a:off x="2955279" y="2965308"/>
              <a:ext cx="1872000" cy="1872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AAB00DCF-AEBA-2943-AEC1-89B3CB739CC9}"/>
              </a:ext>
            </a:extLst>
          </p:cNvPr>
          <p:cNvGrpSpPr/>
          <p:nvPr/>
        </p:nvGrpSpPr>
        <p:grpSpPr>
          <a:xfrm>
            <a:off x="7833292" y="4544502"/>
            <a:ext cx="932820" cy="932820"/>
            <a:chOff x="7364721" y="2983387"/>
            <a:chExt cx="1872000" cy="1872000"/>
          </a:xfrm>
        </p:grpSpPr>
        <p:pic>
          <p:nvPicPr>
            <p:cNvPr id="85" name="Picture 84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6F21647A-7E29-2541-B5F5-9EAB11DF83E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782235" y="3429000"/>
              <a:ext cx="1036971" cy="944616"/>
            </a:xfrm>
            <a:prstGeom prst="rect">
              <a:avLst/>
            </a:prstGeom>
          </p:spPr>
        </p:pic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2466853D-4CA9-0349-97E0-949F1277B66D}"/>
                </a:ext>
              </a:extLst>
            </p:cNvPr>
            <p:cNvSpPr/>
            <p:nvPr/>
          </p:nvSpPr>
          <p:spPr>
            <a:xfrm>
              <a:off x="7364721" y="2983387"/>
              <a:ext cx="1872000" cy="1872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/>
            </a:p>
          </p:txBody>
        </p:sp>
      </p:grpSp>
      <p:sp>
        <p:nvSpPr>
          <p:cNvPr id="87" name="TextBox 86">
            <a:extLst>
              <a:ext uri="{FF2B5EF4-FFF2-40B4-BE49-F238E27FC236}">
                <a16:creationId xmlns:a16="http://schemas.microsoft.com/office/drawing/2014/main" id="{938D42A0-F40A-2445-A556-93F4B7363F88}"/>
              </a:ext>
            </a:extLst>
          </p:cNvPr>
          <p:cNvSpPr txBox="1"/>
          <p:nvPr/>
        </p:nvSpPr>
        <p:spPr>
          <a:xfrm>
            <a:off x="432817" y="4820374"/>
            <a:ext cx="1605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2000" dirty="0">
                <a:latin typeface="Avenir Next LT Pro" panose="020B0504020202020204" pitchFamily="34" charset="77"/>
              </a:rPr>
              <a:t>Circuit</a:t>
            </a:r>
          </a:p>
        </p:txBody>
      </p: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EC2D0180-4848-0C49-9FC1-6DBCF9BB5CFD}"/>
              </a:ext>
            </a:extLst>
          </p:cNvPr>
          <p:cNvCxnSpPr/>
          <p:nvPr/>
        </p:nvCxnSpPr>
        <p:spPr>
          <a:xfrm>
            <a:off x="447039" y="4416552"/>
            <a:ext cx="10597896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55C0391E-1CC9-A14B-A1B7-89A5246CAA09}"/>
              </a:ext>
            </a:extLst>
          </p:cNvPr>
          <p:cNvCxnSpPr/>
          <p:nvPr/>
        </p:nvCxnSpPr>
        <p:spPr>
          <a:xfrm>
            <a:off x="432817" y="5605338"/>
            <a:ext cx="10597896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3BCFCF30-FC21-3F4C-8331-115143845919}"/>
              </a:ext>
            </a:extLst>
          </p:cNvPr>
          <p:cNvCxnSpPr>
            <a:cxnSpLocks/>
          </p:cNvCxnSpPr>
          <p:nvPr/>
        </p:nvCxnSpPr>
        <p:spPr>
          <a:xfrm>
            <a:off x="3867912" y="2459736"/>
            <a:ext cx="0" cy="1819656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13670B5D-8483-4F44-829F-88645EF775CD}"/>
              </a:ext>
            </a:extLst>
          </p:cNvPr>
          <p:cNvSpPr txBox="1"/>
          <p:nvPr/>
        </p:nvSpPr>
        <p:spPr>
          <a:xfrm>
            <a:off x="3088585" y="3044999"/>
            <a:ext cx="1605391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sz="20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Oblivious Transfer</a:t>
            </a:r>
          </a:p>
        </p:txBody>
      </p: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7D2D865B-304C-2E45-A7FA-A84CBF50E297}"/>
              </a:ext>
            </a:extLst>
          </p:cNvPr>
          <p:cNvCxnSpPr>
            <a:cxnSpLocks/>
          </p:cNvCxnSpPr>
          <p:nvPr/>
        </p:nvCxnSpPr>
        <p:spPr>
          <a:xfrm>
            <a:off x="8306580" y="2459736"/>
            <a:ext cx="0" cy="1819656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B510D7B0-0883-F641-ACAD-6B6A7CDE36B0}"/>
              </a:ext>
            </a:extLst>
          </p:cNvPr>
          <p:cNvSpPr txBox="1"/>
          <p:nvPr/>
        </p:nvSpPr>
        <p:spPr>
          <a:xfrm>
            <a:off x="7498023" y="2891110"/>
            <a:ext cx="1605391" cy="101566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sz="20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Oblivious Linear Evaluation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53AFB388-2B8A-B94E-B5F4-EE806754BE55}"/>
              </a:ext>
            </a:extLst>
          </p:cNvPr>
          <p:cNvSpPr txBox="1"/>
          <p:nvPr/>
        </p:nvSpPr>
        <p:spPr>
          <a:xfrm>
            <a:off x="2280296" y="2333826"/>
            <a:ext cx="1183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E97E47"/>
                </a:solidFill>
                <a:latin typeface="Avenir Next LT Pro" panose="020B0504020202020204" pitchFamily="34" charset="77"/>
              </a:rPr>
              <a:t>Quantum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3005CC38-3AE3-1C4E-9774-3E922B9517ED}"/>
              </a:ext>
            </a:extLst>
          </p:cNvPr>
          <p:cNvSpPr txBox="1"/>
          <p:nvPr/>
        </p:nvSpPr>
        <p:spPr>
          <a:xfrm>
            <a:off x="6718964" y="2338933"/>
            <a:ext cx="1183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E97E47"/>
                </a:solidFill>
                <a:latin typeface="Avenir Next LT Pro" panose="020B0504020202020204" pitchFamily="34" charset="77"/>
              </a:rPr>
              <a:t>Quantum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92E65DED-067E-FE4F-8D69-191205D83D5B}"/>
              </a:ext>
            </a:extLst>
          </p:cNvPr>
          <p:cNvSpPr txBox="1"/>
          <p:nvPr/>
        </p:nvSpPr>
        <p:spPr>
          <a:xfrm>
            <a:off x="4324404" y="2342495"/>
            <a:ext cx="910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5EA5C7"/>
                </a:solidFill>
                <a:latin typeface="Avenir Next LT Pro" panose="020B0504020202020204" pitchFamily="34" charset="77"/>
              </a:rPr>
              <a:t>Classic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A8F0091C-A505-B945-B33E-ADC8E7F1A23B}"/>
              </a:ext>
            </a:extLst>
          </p:cNvPr>
          <p:cNvSpPr txBox="1"/>
          <p:nvPr/>
        </p:nvSpPr>
        <p:spPr>
          <a:xfrm>
            <a:off x="8710858" y="2333825"/>
            <a:ext cx="910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5EA5C7"/>
                </a:solidFill>
                <a:latin typeface="Avenir Next LT Pro" panose="020B0504020202020204" pitchFamily="34" charset="77"/>
              </a:rPr>
              <a:t>Classic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ED8F638B-C20E-8A48-8CC8-03B5D1D909A6}"/>
              </a:ext>
            </a:extLst>
          </p:cNvPr>
          <p:cNvSpPr txBox="1"/>
          <p:nvPr/>
        </p:nvSpPr>
        <p:spPr>
          <a:xfrm>
            <a:off x="1676400" y="2844875"/>
            <a:ext cx="178722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600" dirty="0">
                <a:solidFill>
                  <a:srgbClr val="E97E47"/>
                </a:solidFill>
                <a:latin typeface="Avenir Next LT Pro" panose="020B0504020202020204" pitchFamily="34" charset="77"/>
              </a:rPr>
              <a:t>[BBCS’91] </a:t>
            </a:r>
          </a:p>
          <a:p>
            <a:r>
              <a:rPr lang="en-PT" sz="1600" dirty="0">
                <a:solidFill>
                  <a:srgbClr val="E97E47"/>
                </a:solidFill>
                <a:latin typeface="Avenir Next LT Pro" panose="020B0504020202020204" pitchFamily="34" charset="77"/>
              </a:rPr>
              <a:t>[FS’09]</a:t>
            </a:r>
          </a:p>
          <a:p>
            <a:r>
              <a:rPr lang="en-PT" sz="1600" dirty="0">
                <a:solidFill>
                  <a:srgbClr val="E97E47"/>
                </a:solidFill>
                <a:latin typeface="Avenir Next LT Pro" panose="020B0504020202020204" pitchFamily="34" charset="77"/>
              </a:rPr>
              <a:t>[DFS+05] [WST’08] …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850E8B9D-E864-B044-A080-C69E6B07E488}"/>
              </a:ext>
            </a:extLst>
          </p:cNvPr>
          <p:cNvSpPr txBox="1"/>
          <p:nvPr/>
        </p:nvSpPr>
        <p:spPr>
          <a:xfrm>
            <a:off x="4533710" y="2840462"/>
            <a:ext cx="140304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[EGL’85] SimpleOT</a:t>
            </a:r>
          </a:p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…</a:t>
            </a:r>
            <a:endParaRPr lang="en-PT" dirty="0">
              <a:solidFill>
                <a:srgbClr val="5EA5C7"/>
              </a:solidFill>
              <a:latin typeface="Avenir Next LT Pro" panose="020B0504020202020204" pitchFamily="34" charset="77"/>
            </a:endParaRP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32C76597-AB29-4141-BCD8-8B30458F6FEA}"/>
              </a:ext>
            </a:extLst>
          </p:cNvPr>
          <p:cNvSpPr/>
          <p:nvPr/>
        </p:nvSpPr>
        <p:spPr>
          <a:xfrm>
            <a:off x="1756664" y="3968715"/>
            <a:ext cx="1080179" cy="310678"/>
          </a:xfrm>
          <a:prstGeom prst="rect">
            <a:avLst/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A3D43593-7081-504F-81B0-830C86D1CC24}"/>
              </a:ext>
            </a:extLst>
          </p:cNvPr>
          <p:cNvSpPr txBox="1"/>
          <p:nvPr/>
        </p:nvSpPr>
        <p:spPr>
          <a:xfrm>
            <a:off x="4533710" y="3964191"/>
            <a:ext cx="14030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[YAV’22]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8CD11511-DC93-9342-8A30-8210C306F288}"/>
              </a:ext>
            </a:extLst>
          </p:cNvPr>
          <p:cNvSpPr txBox="1"/>
          <p:nvPr/>
        </p:nvSpPr>
        <p:spPr>
          <a:xfrm>
            <a:off x="3068471" y="3994871"/>
            <a:ext cx="1605391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sz="12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Review</a:t>
            </a:r>
          </a:p>
        </p:txBody>
      </p:sp>
      <p:sp>
        <p:nvSpPr>
          <p:cNvPr id="103" name="Bent Arrow 102">
            <a:extLst>
              <a:ext uri="{FF2B5EF4-FFF2-40B4-BE49-F238E27FC236}">
                <a16:creationId xmlns:a16="http://schemas.microsoft.com/office/drawing/2014/main" id="{7060E618-4443-2E4D-B8ED-E619498ADE91}"/>
              </a:ext>
            </a:extLst>
          </p:cNvPr>
          <p:cNvSpPr/>
          <p:nvPr/>
        </p:nvSpPr>
        <p:spPr>
          <a:xfrm rot="5400000">
            <a:off x="1947428" y="3775263"/>
            <a:ext cx="1979895" cy="358638"/>
          </a:xfrm>
          <a:prstGeom prst="bentArrow">
            <a:avLst>
              <a:gd name="adj1" fmla="val 25000"/>
              <a:gd name="adj2" fmla="val 37964"/>
              <a:gd name="adj3" fmla="val 50000"/>
              <a:gd name="adj4" fmla="val 43750"/>
            </a:avLst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BC5EBE7E-C688-094A-B03A-6FBBBF8EEF34}"/>
              </a:ext>
            </a:extLst>
          </p:cNvPr>
          <p:cNvSpPr txBox="1"/>
          <p:nvPr/>
        </p:nvSpPr>
        <p:spPr>
          <a:xfrm>
            <a:off x="447039" y="5900216"/>
            <a:ext cx="1605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2000" dirty="0">
                <a:latin typeface="Avenir Next LT Pro" panose="020B0504020202020204" pitchFamily="34" charset="77"/>
              </a:rPr>
              <a:t>Application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4FCF1DC6-3240-CA4D-82B6-D8C67C68486F}"/>
              </a:ext>
            </a:extLst>
          </p:cNvPr>
          <p:cNvSpPr txBox="1"/>
          <p:nvPr/>
        </p:nvSpPr>
        <p:spPr>
          <a:xfrm>
            <a:off x="433833" y="3218527"/>
            <a:ext cx="1605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2000" dirty="0">
                <a:latin typeface="Avenir Next LT Pro" panose="020B0504020202020204" pitchFamily="34" charset="77"/>
              </a:rPr>
              <a:t>Primitive</a:t>
            </a:r>
          </a:p>
        </p:txBody>
      </p: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FFC285AF-56DD-FE43-9F87-F4894E5D55AA}"/>
              </a:ext>
            </a:extLst>
          </p:cNvPr>
          <p:cNvCxnSpPr>
            <a:cxnSpLocks/>
          </p:cNvCxnSpPr>
          <p:nvPr/>
        </p:nvCxnSpPr>
        <p:spPr>
          <a:xfrm>
            <a:off x="6096000" y="2459736"/>
            <a:ext cx="0" cy="401647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7" name="Down Arrow 106">
            <a:extLst>
              <a:ext uri="{FF2B5EF4-FFF2-40B4-BE49-F238E27FC236}">
                <a16:creationId xmlns:a16="http://schemas.microsoft.com/office/drawing/2014/main" id="{057AE1A5-6AB8-A043-9814-A9CD67ABF216}"/>
              </a:ext>
            </a:extLst>
          </p:cNvPr>
          <p:cNvSpPr/>
          <p:nvPr/>
        </p:nvSpPr>
        <p:spPr>
          <a:xfrm>
            <a:off x="2865001" y="5089212"/>
            <a:ext cx="256937" cy="932818"/>
          </a:xfrm>
          <a:prstGeom prst="downArrow">
            <a:avLst>
              <a:gd name="adj1" fmla="val 40801"/>
              <a:gd name="adj2" fmla="val 57267"/>
            </a:avLst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108" name="Bent Arrow 107">
            <a:extLst>
              <a:ext uri="{FF2B5EF4-FFF2-40B4-BE49-F238E27FC236}">
                <a16:creationId xmlns:a16="http://schemas.microsoft.com/office/drawing/2014/main" id="{FAF9AEA8-9430-D847-B3F7-7D2C5BC7FA29}"/>
              </a:ext>
            </a:extLst>
          </p:cNvPr>
          <p:cNvSpPr/>
          <p:nvPr/>
        </p:nvSpPr>
        <p:spPr>
          <a:xfrm rot="16200000" flipH="1">
            <a:off x="3840618" y="3898097"/>
            <a:ext cx="1734233" cy="358638"/>
          </a:xfrm>
          <a:prstGeom prst="bentArrow">
            <a:avLst>
              <a:gd name="adj1" fmla="val 25000"/>
              <a:gd name="adj2" fmla="val 37964"/>
              <a:gd name="adj3" fmla="val 50000"/>
              <a:gd name="adj4" fmla="val 43750"/>
            </a:avLst>
          </a:prstGeom>
          <a:solidFill>
            <a:srgbClr val="5EA5C7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109" name="Down Arrow 108">
            <a:extLst>
              <a:ext uri="{FF2B5EF4-FFF2-40B4-BE49-F238E27FC236}">
                <a16:creationId xmlns:a16="http://schemas.microsoft.com/office/drawing/2014/main" id="{163B9B57-A1DD-0240-A7DC-E358D62E5BB5}"/>
              </a:ext>
            </a:extLst>
          </p:cNvPr>
          <p:cNvSpPr/>
          <p:nvPr/>
        </p:nvSpPr>
        <p:spPr>
          <a:xfrm>
            <a:off x="4546089" y="5082866"/>
            <a:ext cx="256937" cy="932818"/>
          </a:xfrm>
          <a:prstGeom prst="downArrow">
            <a:avLst>
              <a:gd name="adj1" fmla="val 40801"/>
              <a:gd name="adj2" fmla="val 57267"/>
            </a:avLst>
          </a:prstGeom>
          <a:solidFill>
            <a:srgbClr val="5EA5C7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B01E255B-6695-0649-B1B9-EEC0ACBC2DAE}"/>
              </a:ext>
            </a:extLst>
          </p:cNvPr>
          <p:cNvSpPr txBox="1"/>
          <p:nvPr/>
        </p:nvSpPr>
        <p:spPr>
          <a:xfrm>
            <a:off x="9112560" y="2847424"/>
            <a:ext cx="14030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[NP’99] </a:t>
            </a:r>
          </a:p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TinyOLE</a:t>
            </a:r>
          </a:p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…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F835493F-24CC-7B47-8E74-817F77815817}"/>
              </a:ext>
            </a:extLst>
          </p:cNvPr>
          <p:cNvSpPr txBox="1"/>
          <p:nvPr/>
        </p:nvSpPr>
        <p:spPr>
          <a:xfrm>
            <a:off x="9112560" y="4853083"/>
            <a:ext cx="14030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MASCOT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A7D4E725-A94B-DF4B-A3A0-2141BED47DDA}"/>
              </a:ext>
            </a:extLst>
          </p:cNvPr>
          <p:cNvSpPr txBox="1"/>
          <p:nvPr/>
        </p:nvSpPr>
        <p:spPr>
          <a:xfrm>
            <a:off x="10605108" y="4789088"/>
            <a:ext cx="1169843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sz="12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OT reduction</a:t>
            </a:r>
          </a:p>
          <a:p>
            <a:pPr algn="ctr"/>
            <a:r>
              <a:rPr lang="en-GB" sz="12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i</a:t>
            </a:r>
            <a:r>
              <a:rPr lang="en-PT" sz="12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nto SPDZ</a:t>
            </a:r>
          </a:p>
        </p:txBody>
      </p:sp>
      <p:sp>
        <p:nvSpPr>
          <p:cNvPr id="113" name="Bent Arrow 112">
            <a:extLst>
              <a:ext uri="{FF2B5EF4-FFF2-40B4-BE49-F238E27FC236}">
                <a16:creationId xmlns:a16="http://schemas.microsoft.com/office/drawing/2014/main" id="{BBCAA2A4-D600-424A-B26E-D8366968EFA8}"/>
              </a:ext>
            </a:extLst>
          </p:cNvPr>
          <p:cNvSpPr/>
          <p:nvPr/>
        </p:nvSpPr>
        <p:spPr>
          <a:xfrm rot="5400000">
            <a:off x="7048321" y="2097439"/>
            <a:ext cx="1663331" cy="3868183"/>
          </a:xfrm>
          <a:prstGeom prst="bentArrow">
            <a:avLst>
              <a:gd name="adj1" fmla="val 4379"/>
              <a:gd name="adj2" fmla="val 6956"/>
              <a:gd name="adj3" fmla="val 9919"/>
              <a:gd name="adj4" fmla="val 43750"/>
            </a:avLst>
          </a:prstGeom>
          <a:solidFill>
            <a:srgbClr val="5EA5C7"/>
          </a:solidFill>
          <a:ln>
            <a:solidFill>
              <a:srgbClr val="5EA5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114" name="Bent Arrow 113">
            <a:extLst>
              <a:ext uri="{FF2B5EF4-FFF2-40B4-BE49-F238E27FC236}">
                <a16:creationId xmlns:a16="http://schemas.microsoft.com/office/drawing/2014/main" id="{FDF2B201-CAF2-AE49-B3AF-E75F4FED1D70}"/>
              </a:ext>
            </a:extLst>
          </p:cNvPr>
          <p:cNvSpPr/>
          <p:nvPr/>
        </p:nvSpPr>
        <p:spPr>
          <a:xfrm rot="5400000">
            <a:off x="5687914" y="362082"/>
            <a:ext cx="1902894" cy="7099337"/>
          </a:xfrm>
          <a:prstGeom prst="bentArrow">
            <a:avLst>
              <a:gd name="adj1" fmla="val 4138"/>
              <a:gd name="adj2" fmla="val 6966"/>
              <a:gd name="adj3" fmla="val 9007"/>
              <a:gd name="adj4" fmla="val 43750"/>
            </a:avLst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115" name="Down Arrow 114">
            <a:extLst>
              <a:ext uri="{FF2B5EF4-FFF2-40B4-BE49-F238E27FC236}">
                <a16:creationId xmlns:a16="http://schemas.microsoft.com/office/drawing/2014/main" id="{7BC5C182-E51F-5343-BD38-99D623F32604}"/>
              </a:ext>
            </a:extLst>
          </p:cNvPr>
          <p:cNvSpPr/>
          <p:nvPr/>
        </p:nvSpPr>
        <p:spPr>
          <a:xfrm>
            <a:off x="9584733" y="5191637"/>
            <a:ext cx="229345" cy="828123"/>
          </a:xfrm>
          <a:prstGeom prst="downArrow">
            <a:avLst>
              <a:gd name="adj1" fmla="val 40801"/>
              <a:gd name="adj2" fmla="val 57267"/>
            </a:avLst>
          </a:prstGeom>
          <a:solidFill>
            <a:srgbClr val="5EA5C7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116" name="Down Arrow 115">
            <a:extLst>
              <a:ext uri="{FF2B5EF4-FFF2-40B4-BE49-F238E27FC236}">
                <a16:creationId xmlns:a16="http://schemas.microsoft.com/office/drawing/2014/main" id="{1A10211A-686E-1A4D-BE22-1C12BBF0F8F4}"/>
              </a:ext>
            </a:extLst>
          </p:cNvPr>
          <p:cNvSpPr/>
          <p:nvPr/>
        </p:nvSpPr>
        <p:spPr>
          <a:xfrm>
            <a:off x="9946078" y="5185844"/>
            <a:ext cx="256937" cy="828119"/>
          </a:xfrm>
          <a:prstGeom prst="downArrow">
            <a:avLst>
              <a:gd name="adj1" fmla="val 40801"/>
              <a:gd name="adj2" fmla="val 57267"/>
            </a:avLst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79F33064-BAA1-7E43-8B1E-A7B716469C41}"/>
              </a:ext>
            </a:extLst>
          </p:cNvPr>
          <p:cNvSpPr txBox="1"/>
          <p:nvPr/>
        </p:nvSpPr>
        <p:spPr>
          <a:xfrm>
            <a:off x="1736847" y="3949499"/>
            <a:ext cx="10050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[</a:t>
            </a:r>
            <a:r>
              <a:rPr lang="en-PT" sz="1600" b="1" dirty="0">
                <a:solidFill>
                  <a:schemeClr val="bg1"/>
                </a:solidFill>
                <a:latin typeface="Avenir Next LT Pro" panose="020B0504020202020204" pitchFamily="34" charset="77"/>
              </a:rPr>
              <a:t>S</a:t>
            </a:r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PM’22]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8A9B7034-E0DA-2443-90BA-215D8269E0B3}"/>
              </a:ext>
            </a:extLst>
          </p:cNvPr>
          <p:cNvSpPr txBox="1"/>
          <p:nvPr/>
        </p:nvSpPr>
        <p:spPr>
          <a:xfrm>
            <a:off x="3010737" y="3692976"/>
            <a:ext cx="9916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sz="1600" dirty="0">
                <a:solidFill>
                  <a:srgbClr val="5E7E47"/>
                </a:solidFill>
                <a:latin typeface="Avenir Next LT Pro" panose="020B0504020202020204" pitchFamily="34" charset="77"/>
              </a:rPr>
              <a:t>O</a:t>
            </a:r>
            <a:r>
              <a:rPr lang="en-GB" sz="1600" dirty="0">
                <a:solidFill>
                  <a:srgbClr val="5E7E47"/>
                </a:solidFill>
                <a:latin typeface="Avenir Next LT Pro" panose="020B0504020202020204" pitchFamily="34" charset="77"/>
              </a:rPr>
              <a:t>T</a:t>
            </a:r>
            <a:r>
              <a:rPr lang="en-PT" sz="1600" dirty="0">
                <a:solidFill>
                  <a:srgbClr val="5E7E47"/>
                </a:solidFill>
                <a:latin typeface="Avenir Next LT Pro" panose="020B0504020202020204" pitchFamily="34" charset="77"/>
              </a:rPr>
              <a:t>Keys*</a:t>
            </a: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160A6344-0E0E-2148-845C-03FB19FC1726}"/>
              </a:ext>
            </a:extLst>
          </p:cNvPr>
          <p:cNvSpPr/>
          <p:nvPr/>
        </p:nvSpPr>
        <p:spPr>
          <a:xfrm>
            <a:off x="2449209" y="6446478"/>
            <a:ext cx="1080179" cy="310678"/>
          </a:xfrm>
          <a:prstGeom prst="rect">
            <a:avLst/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D8073896-C4DB-1D4C-893A-A3A1EFB3D701}"/>
              </a:ext>
            </a:extLst>
          </p:cNvPr>
          <p:cNvSpPr txBox="1"/>
          <p:nvPr/>
        </p:nvSpPr>
        <p:spPr>
          <a:xfrm>
            <a:off x="2409567" y="6427262"/>
            <a:ext cx="11594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[</a:t>
            </a:r>
            <a:r>
              <a:rPr lang="en-PT" sz="1600" b="1" dirty="0">
                <a:solidFill>
                  <a:schemeClr val="bg1"/>
                </a:solidFill>
                <a:latin typeface="Avenir Next LT Pro" panose="020B0504020202020204" pitchFamily="34" charset="77"/>
              </a:rPr>
              <a:t>S</a:t>
            </a:r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CPM’22]</a:t>
            </a:r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69E6EF98-06D1-BE4A-B3CE-0596D75A0D33}"/>
              </a:ext>
            </a:extLst>
          </p:cNvPr>
          <p:cNvSpPr/>
          <p:nvPr/>
        </p:nvSpPr>
        <p:spPr>
          <a:xfrm>
            <a:off x="2452502" y="6075060"/>
            <a:ext cx="1080179" cy="310678"/>
          </a:xfrm>
          <a:prstGeom prst="rect">
            <a:avLst/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57ACEBCC-30A7-E64C-821E-5D634C85854C}"/>
              </a:ext>
            </a:extLst>
          </p:cNvPr>
          <p:cNvSpPr txBox="1"/>
          <p:nvPr/>
        </p:nvSpPr>
        <p:spPr>
          <a:xfrm>
            <a:off x="2412860" y="6055844"/>
            <a:ext cx="11594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[</a:t>
            </a:r>
            <a:r>
              <a:rPr lang="en-PT" sz="1600" b="1" dirty="0">
                <a:solidFill>
                  <a:schemeClr val="bg1"/>
                </a:solidFill>
                <a:latin typeface="Avenir Next LT Pro" panose="020B0504020202020204" pitchFamily="34" charset="77"/>
              </a:rPr>
              <a:t>S</a:t>
            </a:r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CPM’21]</a:t>
            </a:r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554D9A4D-CB19-1345-9CFD-9220CBA18AA8}"/>
              </a:ext>
            </a:extLst>
          </p:cNvPr>
          <p:cNvSpPr/>
          <p:nvPr/>
        </p:nvSpPr>
        <p:spPr>
          <a:xfrm>
            <a:off x="6398526" y="3466817"/>
            <a:ext cx="1080179" cy="310678"/>
          </a:xfrm>
          <a:prstGeom prst="rect">
            <a:avLst/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A90D6BA3-9548-4748-B50D-A82DD45BE247}"/>
              </a:ext>
            </a:extLst>
          </p:cNvPr>
          <p:cNvSpPr txBox="1"/>
          <p:nvPr/>
        </p:nvSpPr>
        <p:spPr>
          <a:xfrm>
            <a:off x="6358884" y="3447601"/>
            <a:ext cx="11594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[</a:t>
            </a:r>
            <a:r>
              <a:rPr lang="en-PT" sz="1600" b="1" dirty="0">
                <a:solidFill>
                  <a:schemeClr val="bg1"/>
                </a:solidFill>
                <a:latin typeface="Avenir Next LT Pro" panose="020B0504020202020204" pitchFamily="34" charset="77"/>
              </a:rPr>
              <a:t>S</a:t>
            </a:r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VM’22]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7B3EC21E-E9F7-6345-ACED-F4C61541C948}"/>
              </a:ext>
            </a:extLst>
          </p:cNvPr>
          <p:cNvSpPr txBox="1"/>
          <p:nvPr/>
        </p:nvSpPr>
        <p:spPr>
          <a:xfrm>
            <a:off x="10093120" y="3690456"/>
            <a:ext cx="13087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sz="1600" dirty="0">
                <a:solidFill>
                  <a:srgbClr val="5E7E47"/>
                </a:solidFill>
                <a:latin typeface="Avenir Next LT Pro" panose="020B0504020202020204" pitchFamily="34" charset="77"/>
              </a:rPr>
              <a:t>QMP-SPDZ*</a:t>
            </a: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DEC68FA4-A19B-EB44-87F4-520DFA581C48}"/>
              </a:ext>
            </a:extLst>
          </p:cNvPr>
          <p:cNvSpPr/>
          <p:nvPr/>
        </p:nvSpPr>
        <p:spPr>
          <a:xfrm>
            <a:off x="9485288" y="6074871"/>
            <a:ext cx="1080179" cy="310678"/>
          </a:xfrm>
          <a:prstGeom prst="rect">
            <a:avLst/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D0AF8D37-BAFD-1149-8040-9FB47086FBB7}"/>
              </a:ext>
            </a:extLst>
          </p:cNvPr>
          <p:cNvSpPr txBox="1"/>
          <p:nvPr/>
        </p:nvSpPr>
        <p:spPr>
          <a:xfrm>
            <a:off x="9445646" y="6055655"/>
            <a:ext cx="11594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[T</a:t>
            </a:r>
            <a:r>
              <a:rPr lang="en-PT" sz="1600" b="1" dirty="0">
                <a:solidFill>
                  <a:schemeClr val="bg1"/>
                </a:solidFill>
                <a:latin typeface="Avenir Next LT Pro" panose="020B0504020202020204" pitchFamily="34" charset="77"/>
              </a:rPr>
              <a:t>S</a:t>
            </a:r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SP’23]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0EE5F378-B905-BF4F-9B68-F41457382F33}"/>
              </a:ext>
            </a:extLst>
          </p:cNvPr>
          <p:cNvSpPr txBox="1"/>
          <p:nvPr/>
        </p:nvSpPr>
        <p:spPr>
          <a:xfrm>
            <a:off x="4669594" y="3692324"/>
            <a:ext cx="9046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libscapi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DADDCC06-2722-6142-8D05-D5EFC9297E6E}"/>
              </a:ext>
            </a:extLst>
          </p:cNvPr>
          <p:cNvSpPr txBox="1"/>
          <p:nvPr/>
        </p:nvSpPr>
        <p:spPr>
          <a:xfrm>
            <a:off x="8548325" y="3891047"/>
            <a:ext cx="1118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MP-SPDZ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600E316E-2486-B244-A394-5E3617DE655C}"/>
              </a:ext>
            </a:extLst>
          </p:cNvPr>
          <p:cNvSpPr txBox="1"/>
          <p:nvPr/>
        </p:nvSpPr>
        <p:spPr>
          <a:xfrm>
            <a:off x="6138965" y="6515456"/>
            <a:ext cx="19509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sz="1200" dirty="0">
                <a:solidFill>
                  <a:srgbClr val="5E7E47"/>
                </a:solidFill>
                <a:latin typeface="Avenir Next LT Pro" panose="020B0504020202020204" pitchFamily="34" charset="77"/>
              </a:rPr>
              <a:t>* github.com/manel1874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8A198E51-22B0-FD4F-8D07-2A16024826BB}"/>
              </a:ext>
            </a:extLst>
          </p:cNvPr>
          <p:cNvSpPr txBox="1"/>
          <p:nvPr/>
        </p:nvSpPr>
        <p:spPr>
          <a:xfrm>
            <a:off x="4324404" y="6041921"/>
            <a:ext cx="17286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Secure auctions</a:t>
            </a:r>
          </a:p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Secure voting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D0EF0FF8-AA65-2C46-AE19-8AFED641EB4C}"/>
              </a:ext>
            </a:extLst>
          </p:cNvPr>
          <p:cNvSpPr/>
          <p:nvPr/>
        </p:nvSpPr>
        <p:spPr>
          <a:xfrm>
            <a:off x="109695" y="1637516"/>
            <a:ext cx="12277815" cy="5154939"/>
          </a:xfrm>
          <a:prstGeom prst="rect">
            <a:avLst/>
          </a:prstGeom>
          <a:solidFill>
            <a:srgbClr val="FFFFFF">
              <a:alpha val="6156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118" name="Circular Arrow 117">
            <a:extLst>
              <a:ext uri="{FF2B5EF4-FFF2-40B4-BE49-F238E27FC236}">
                <a16:creationId xmlns:a16="http://schemas.microsoft.com/office/drawing/2014/main" id="{B0328F6B-A814-F149-A774-2FF69A96BBA7}"/>
              </a:ext>
            </a:extLst>
          </p:cNvPr>
          <p:cNvSpPr/>
          <p:nvPr/>
        </p:nvSpPr>
        <p:spPr>
          <a:xfrm>
            <a:off x="2992591" y="1475855"/>
            <a:ext cx="1787226" cy="1726156"/>
          </a:xfrm>
          <a:prstGeom prst="circularArrow">
            <a:avLst>
              <a:gd name="adj1" fmla="val 6535"/>
              <a:gd name="adj2" fmla="val 1034925"/>
              <a:gd name="adj3" fmla="val 20457680"/>
              <a:gd name="adj4" fmla="val 10800000"/>
              <a:gd name="adj5" fmla="val 12500"/>
            </a:avLst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600F9D7E-2005-F24A-BF0F-BD21F0ACC760}"/>
              </a:ext>
            </a:extLst>
          </p:cNvPr>
          <p:cNvSpPr txBox="1"/>
          <p:nvPr/>
        </p:nvSpPr>
        <p:spPr>
          <a:xfrm>
            <a:off x="3423719" y="1894635"/>
            <a:ext cx="8883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sz="1600" b="1" dirty="0">
                <a:solidFill>
                  <a:srgbClr val="5E7E47"/>
                </a:solidFill>
                <a:latin typeface="Avenir Next LT Pro" panose="020B0504020202020204" pitchFamily="34" charset="77"/>
              </a:rPr>
              <a:t>S</a:t>
            </a:r>
            <a:r>
              <a:rPr lang="en-PT" sz="1600" dirty="0">
                <a:solidFill>
                  <a:srgbClr val="5E7E47"/>
                </a:solidFill>
                <a:latin typeface="Avenir Next LT Pro" panose="020B0504020202020204" pitchFamily="34" charset="77"/>
              </a:rPr>
              <a:t>PM’21</a:t>
            </a:r>
          </a:p>
        </p:txBody>
      </p:sp>
      <p:pic>
        <p:nvPicPr>
          <p:cNvPr id="79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F1873EB7-1A38-B347-BDCD-7145AEA1E0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00849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Circular Arrow 117">
            <a:extLst>
              <a:ext uri="{FF2B5EF4-FFF2-40B4-BE49-F238E27FC236}">
                <a16:creationId xmlns:a16="http://schemas.microsoft.com/office/drawing/2014/main" id="{B0328F6B-A814-F149-A774-2FF69A96BBA7}"/>
              </a:ext>
            </a:extLst>
          </p:cNvPr>
          <p:cNvSpPr/>
          <p:nvPr/>
        </p:nvSpPr>
        <p:spPr>
          <a:xfrm>
            <a:off x="2992591" y="1475855"/>
            <a:ext cx="1787226" cy="1726156"/>
          </a:xfrm>
          <a:prstGeom prst="circularArrow">
            <a:avLst>
              <a:gd name="adj1" fmla="val 6535"/>
              <a:gd name="adj2" fmla="val 1034925"/>
              <a:gd name="adj3" fmla="val 20457680"/>
              <a:gd name="adj4" fmla="val 10800000"/>
              <a:gd name="adj5" fmla="val 12500"/>
            </a:avLst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600F9D7E-2005-F24A-BF0F-BD21F0ACC760}"/>
              </a:ext>
            </a:extLst>
          </p:cNvPr>
          <p:cNvSpPr txBox="1"/>
          <p:nvPr/>
        </p:nvSpPr>
        <p:spPr>
          <a:xfrm>
            <a:off x="3423719" y="1894635"/>
            <a:ext cx="8883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sz="1600" b="1" dirty="0">
                <a:solidFill>
                  <a:srgbClr val="5E7E47"/>
                </a:solidFill>
                <a:latin typeface="Avenir Next LT Pro" panose="020B0504020202020204" pitchFamily="34" charset="77"/>
              </a:rPr>
              <a:t>S</a:t>
            </a:r>
            <a:r>
              <a:rPr lang="en-PT" sz="1600" dirty="0">
                <a:solidFill>
                  <a:srgbClr val="5E7E47"/>
                </a:solidFill>
                <a:latin typeface="Avenir Next LT Pro" panose="020B0504020202020204" pitchFamily="34" charset="77"/>
              </a:rPr>
              <a:t>PM’21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Private phylogenetic trees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09FC0D2A-5605-6B4F-8D59-FAAE8871731E}"/>
              </a:ext>
            </a:extLst>
          </p:cNvPr>
          <p:cNvSpPr txBox="1"/>
          <p:nvPr/>
        </p:nvSpPr>
        <p:spPr>
          <a:xfrm>
            <a:off x="5461000" y="1690688"/>
            <a:ext cx="127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2800" dirty="0">
                <a:latin typeface="Avenir Next LT Pro" panose="020B0504020202020204" pitchFamily="34" charset="77"/>
              </a:rPr>
              <a:t>SMC</a:t>
            </a:r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735B883A-F358-1746-BE82-C6E4DE7D4144}"/>
              </a:ext>
            </a:extLst>
          </p:cNvPr>
          <p:cNvGrpSpPr/>
          <p:nvPr/>
        </p:nvGrpSpPr>
        <p:grpSpPr>
          <a:xfrm>
            <a:off x="3423854" y="4544502"/>
            <a:ext cx="932820" cy="932820"/>
            <a:chOff x="2955279" y="2965308"/>
            <a:chExt cx="1872000" cy="1872000"/>
          </a:xfrm>
        </p:grpSpPr>
        <p:pic>
          <p:nvPicPr>
            <p:cNvPr id="82" name="Picture 81" descr="Diagram, schematic&#10;&#10;Description automatically generated">
              <a:extLst>
                <a:ext uri="{FF2B5EF4-FFF2-40B4-BE49-F238E27FC236}">
                  <a16:creationId xmlns:a16="http://schemas.microsoft.com/office/drawing/2014/main" id="{0BD1381B-5502-C947-93FC-BFB6DC0452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62207" y="3446516"/>
              <a:ext cx="1605392" cy="945742"/>
            </a:xfrm>
            <a:prstGeom prst="rect">
              <a:avLst/>
            </a:prstGeom>
          </p:spPr>
        </p:pic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47FECA25-92E5-1F49-800C-3F15BF12A627}"/>
                </a:ext>
              </a:extLst>
            </p:cNvPr>
            <p:cNvSpPr/>
            <p:nvPr/>
          </p:nvSpPr>
          <p:spPr>
            <a:xfrm>
              <a:off x="2955279" y="2965308"/>
              <a:ext cx="1872000" cy="1872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AAB00DCF-AEBA-2943-AEC1-89B3CB739CC9}"/>
              </a:ext>
            </a:extLst>
          </p:cNvPr>
          <p:cNvGrpSpPr/>
          <p:nvPr/>
        </p:nvGrpSpPr>
        <p:grpSpPr>
          <a:xfrm>
            <a:off x="7833292" y="4544502"/>
            <a:ext cx="932820" cy="932820"/>
            <a:chOff x="7364721" y="2983387"/>
            <a:chExt cx="1872000" cy="1872000"/>
          </a:xfrm>
        </p:grpSpPr>
        <p:pic>
          <p:nvPicPr>
            <p:cNvPr id="85" name="Picture 84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6F21647A-7E29-2541-B5F5-9EAB11DF83E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782235" y="3429000"/>
              <a:ext cx="1036971" cy="944616"/>
            </a:xfrm>
            <a:prstGeom prst="rect">
              <a:avLst/>
            </a:prstGeom>
          </p:spPr>
        </p:pic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2466853D-4CA9-0349-97E0-949F1277B66D}"/>
                </a:ext>
              </a:extLst>
            </p:cNvPr>
            <p:cNvSpPr/>
            <p:nvPr/>
          </p:nvSpPr>
          <p:spPr>
            <a:xfrm>
              <a:off x="7364721" y="2983387"/>
              <a:ext cx="1872000" cy="1872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/>
            </a:p>
          </p:txBody>
        </p:sp>
      </p:grpSp>
      <p:sp>
        <p:nvSpPr>
          <p:cNvPr id="87" name="TextBox 86">
            <a:extLst>
              <a:ext uri="{FF2B5EF4-FFF2-40B4-BE49-F238E27FC236}">
                <a16:creationId xmlns:a16="http://schemas.microsoft.com/office/drawing/2014/main" id="{938D42A0-F40A-2445-A556-93F4B7363F88}"/>
              </a:ext>
            </a:extLst>
          </p:cNvPr>
          <p:cNvSpPr txBox="1"/>
          <p:nvPr/>
        </p:nvSpPr>
        <p:spPr>
          <a:xfrm>
            <a:off x="432817" y="4820374"/>
            <a:ext cx="1605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2000" dirty="0">
                <a:latin typeface="Avenir Next LT Pro" panose="020B0504020202020204" pitchFamily="34" charset="77"/>
              </a:rPr>
              <a:t>Circuit</a:t>
            </a:r>
          </a:p>
        </p:txBody>
      </p: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EC2D0180-4848-0C49-9FC1-6DBCF9BB5CFD}"/>
              </a:ext>
            </a:extLst>
          </p:cNvPr>
          <p:cNvCxnSpPr/>
          <p:nvPr/>
        </p:nvCxnSpPr>
        <p:spPr>
          <a:xfrm>
            <a:off x="447039" y="4416552"/>
            <a:ext cx="10597896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55C0391E-1CC9-A14B-A1B7-89A5246CAA09}"/>
              </a:ext>
            </a:extLst>
          </p:cNvPr>
          <p:cNvCxnSpPr/>
          <p:nvPr/>
        </p:nvCxnSpPr>
        <p:spPr>
          <a:xfrm>
            <a:off x="432817" y="5605338"/>
            <a:ext cx="10597896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3BCFCF30-FC21-3F4C-8331-115143845919}"/>
              </a:ext>
            </a:extLst>
          </p:cNvPr>
          <p:cNvCxnSpPr>
            <a:cxnSpLocks/>
          </p:cNvCxnSpPr>
          <p:nvPr/>
        </p:nvCxnSpPr>
        <p:spPr>
          <a:xfrm>
            <a:off x="3867912" y="2459736"/>
            <a:ext cx="0" cy="1819656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13670B5D-8483-4F44-829F-88645EF775CD}"/>
              </a:ext>
            </a:extLst>
          </p:cNvPr>
          <p:cNvSpPr txBox="1"/>
          <p:nvPr/>
        </p:nvSpPr>
        <p:spPr>
          <a:xfrm>
            <a:off x="3088585" y="3044999"/>
            <a:ext cx="1605391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sz="20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Oblivious Transfer</a:t>
            </a:r>
          </a:p>
        </p:txBody>
      </p: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7D2D865B-304C-2E45-A7FA-A84CBF50E297}"/>
              </a:ext>
            </a:extLst>
          </p:cNvPr>
          <p:cNvCxnSpPr>
            <a:cxnSpLocks/>
          </p:cNvCxnSpPr>
          <p:nvPr/>
        </p:nvCxnSpPr>
        <p:spPr>
          <a:xfrm>
            <a:off x="8306580" y="2459736"/>
            <a:ext cx="0" cy="1819656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B510D7B0-0883-F641-ACAD-6B6A7CDE36B0}"/>
              </a:ext>
            </a:extLst>
          </p:cNvPr>
          <p:cNvSpPr txBox="1"/>
          <p:nvPr/>
        </p:nvSpPr>
        <p:spPr>
          <a:xfrm>
            <a:off x="7498023" y="2891110"/>
            <a:ext cx="1605391" cy="101566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sz="20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Oblivious Linear Evaluation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53AFB388-2B8A-B94E-B5F4-EE806754BE55}"/>
              </a:ext>
            </a:extLst>
          </p:cNvPr>
          <p:cNvSpPr txBox="1"/>
          <p:nvPr/>
        </p:nvSpPr>
        <p:spPr>
          <a:xfrm>
            <a:off x="2280296" y="2333826"/>
            <a:ext cx="1183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E97E47"/>
                </a:solidFill>
                <a:latin typeface="Avenir Next LT Pro" panose="020B0504020202020204" pitchFamily="34" charset="77"/>
              </a:rPr>
              <a:t>Quantum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3005CC38-3AE3-1C4E-9774-3E922B9517ED}"/>
              </a:ext>
            </a:extLst>
          </p:cNvPr>
          <p:cNvSpPr txBox="1"/>
          <p:nvPr/>
        </p:nvSpPr>
        <p:spPr>
          <a:xfrm>
            <a:off x="6718964" y="2338933"/>
            <a:ext cx="1183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E97E47"/>
                </a:solidFill>
                <a:latin typeface="Avenir Next LT Pro" panose="020B0504020202020204" pitchFamily="34" charset="77"/>
              </a:rPr>
              <a:t>Quantum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92E65DED-067E-FE4F-8D69-191205D83D5B}"/>
              </a:ext>
            </a:extLst>
          </p:cNvPr>
          <p:cNvSpPr txBox="1"/>
          <p:nvPr/>
        </p:nvSpPr>
        <p:spPr>
          <a:xfrm>
            <a:off x="4324404" y="2342495"/>
            <a:ext cx="910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5EA5C7"/>
                </a:solidFill>
                <a:latin typeface="Avenir Next LT Pro" panose="020B0504020202020204" pitchFamily="34" charset="77"/>
              </a:rPr>
              <a:t>Classic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A8F0091C-A505-B945-B33E-ADC8E7F1A23B}"/>
              </a:ext>
            </a:extLst>
          </p:cNvPr>
          <p:cNvSpPr txBox="1"/>
          <p:nvPr/>
        </p:nvSpPr>
        <p:spPr>
          <a:xfrm>
            <a:off x="8710858" y="2333825"/>
            <a:ext cx="910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5EA5C7"/>
                </a:solidFill>
                <a:latin typeface="Avenir Next LT Pro" panose="020B0504020202020204" pitchFamily="34" charset="77"/>
              </a:rPr>
              <a:t>Classic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ED8F638B-C20E-8A48-8CC8-03B5D1D909A6}"/>
              </a:ext>
            </a:extLst>
          </p:cNvPr>
          <p:cNvSpPr txBox="1"/>
          <p:nvPr/>
        </p:nvSpPr>
        <p:spPr>
          <a:xfrm>
            <a:off x="1676400" y="2844875"/>
            <a:ext cx="178722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600" dirty="0">
                <a:solidFill>
                  <a:srgbClr val="E97E47"/>
                </a:solidFill>
                <a:latin typeface="Avenir Next LT Pro" panose="020B0504020202020204" pitchFamily="34" charset="77"/>
              </a:rPr>
              <a:t>[BBCS’91] </a:t>
            </a:r>
          </a:p>
          <a:p>
            <a:r>
              <a:rPr lang="en-PT" sz="1600" dirty="0">
                <a:solidFill>
                  <a:srgbClr val="E97E47"/>
                </a:solidFill>
                <a:latin typeface="Avenir Next LT Pro" panose="020B0504020202020204" pitchFamily="34" charset="77"/>
              </a:rPr>
              <a:t>[FS’09]</a:t>
            </a:r>
          </a:p>
          <a:p>
            <a:r>
              <a:rPr lang="en-PT" sz="1600" dirty="0">
                <a:solidFill>
                  <a:srgbClr val="E97E47"/>
                </a:solidFill>
                <a:latin typeface="Avenir Next LT Pro" panose="020B0504020202020204" pitchFamily="34" charset="77"/>
              </a:rPr>
              <a:t>[DFS+05] [WST’08] …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850E8B9D-E864-B044-A080-C69E6B07E488}"/>
              </a:ext>
            </a:extLst>
          </p:cNvPr>
          <p:cNvSpPr txBox="1"/>
          <p:nvPr/>
        </p:nvSpPr>
        <p:spPr>
          <a:xfrm>
            <a:off x="4533710" y="2840462"/>
            <a:ext cx="140304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[EGL’85] SimpleOT</a:t>
            </a:r>
          </a:p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…</a:t>
            </a:r>
            <a:endParaRPr lang="en-PT" dirty="0">
              <a:solidFill>
                <a:srgbClr val="5EA5C7"/>
              </a:solidFill>
              <a:latin typeface="Avenir Next LT Pro" panose="020B0504020202020204" pitchFamily="34" charset="77"/>
            </a:endParaRP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32C76597-AB29-4141-BCD8-8B30458F6FEA}"/>
              </a:ext>
            </a:extLst>
          </p:cNvPr>
          <p:cNvSpPr/>
          <p:nvPr/>
        </p:nvSpPr>
        <p:spPr>
          <a:xfrm>
            <a:off x="1756664" y="3968715"/>
            <a:ext cx="1080179" cy="310678"/>
          </a:xfrm>
          <a:prstGeom prst="rect">
            <a:avLst/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A3D43593-7081-504F-81B0-830C86D1CC24}"/>
              </a:ext>
            </a:extLst>
          </p:cNvPr>
          <p:cNvSpPr txBox="1"/>
          <p:nvPr/>
        </p:nvSpPr>
        <p:spPr>
          <a:xfrm>
            <a:off x="4533710" y="3964191"/>
            <a:ext cx="14030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[YAV’22]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8CD11511-DC93-9342-8A30-8210C306F288}"/>
              </a:ext>
            </a:extLst>
          </p:cNvPr>
          <p:cNvSpPr txBox="1"/>
          <p:nvPr/>
        </p:nvSpPr>
        <p:spPr>
          <a:xfrm>
            <a:off x="3068471" y="3994871"/>
            <a:ext cx="1605391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sz="12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Review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BC5EBE7E-C688-094A-B03A-6FBBBF8EEF34}"/>
              </a:ext>
            </a:extLst>
          </p:cNvPr>
          <p:cNvSpPr txBox="1"/>
          <p:nvPr/>
        </p:nvSpPr>
        <p:spPr>
          <a:xfrm>
            <a:off x="447039" y="5900216"/>
            <a:ext cx="1605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2000" dirty="0">
                <a:latin typeface="Avenir Next LT Pro" panose="020B0504020202020204" pitchFamily="34" charset="77"/>
              </a:rPr>
              <a:t>Application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4FCF1DC6-3240-CA4D-82B6-D8C67C68486F}"/>
              </a:ext>
            </a:extLst>
          </p:cNvPr>
          <p:cNvSpPr txBox="1"/>
          <p:nvPr/>
        </p:nvSpPr>
        <p:spPr>
          <a:xfrm>
            <a:off x="433833" y="3218527"/>
            <a:ext cx="1605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2000" dirty="0">
                <a:latin typeface="Avenir Next LT Pro" panose="020B0504020202020204" pitchFamily="34" charset="77"/>
              </a:rPr>
              <a:t>Primitive</a:t>
            </a:r>
          </a:p>
        </p:txBody>
      </p: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FFC285AF-56DD-FE43-9F87-F4894E5D55AA}"/>
              </a:ext>
            </a:extLst>
          </p:cNvPr>
          <p:cNvCxnSpPr>
            <a:cxnSpLocks/>
          </p:cNvCxnSpPr>
          <p:nvPr/>
        </p:nvCxnSpPr>
        <p:spPr>
          <a:xfrm>
            <a:off x="6096000" y="2459736"/>
            <a:ext cx="0" cy="401647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8" name="Bent Arrow 107">
            <a:extLst>
              <a:ext uri="{FF2B5EF4-FFF2-40B4-BE49-F238E27FC236}">
                <a16:creationId xmlns:a16="http://schemas.microsoft.com/office/drawing/2014/main" id="{FAF9AEA8-9430-D847-B3F7-7D2C5BC7FA29}"/>
              </a:ext>
            </a:extLst>
          </p:cNvPr>
          <p:cNvSpPr/>
          <p:nvPr/>
        </p:nvSpPr>
        <p:spPr>
          <a:xfrm rot="16200000" flipH="1">
            <a:off x="3840618" y="3898097"/>
            <a:ext cx="1734233" cy="358638"/>
          </a:xfrm>
          <a:prstGeom prst="bentArrow">
            <a:avLst>
              <a:gd name="adj1" fmla="val 25000"/>
              <a:gd name="adj2" fmla="val 37964"/>
              <a:gd name="adj3" fmla="val 50000"/>
              <a:gd name="adj4" fmla="val 43750"/>
            </a:avLst>
          </a:prstGeom>
          <a:solidFill>
            <a:srgbClr val="5EA5C7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109" name="Down Arrow 108">
            <a:extLst>
              <a:ext uri="{FF2B5EF4-FFF2-40B4-BE49-F238E27FC236}">
                <a16:creationId xmlns:a16="http://schemas.microsoft.com/office/drawing/2014/main" id="{163B9B57-A1DD-0240-A7DC-E358D62E5BB5}"/>
              </a:ext>
            </a:extLst>
          </p:cNvPr>
          <p:cNvSpPr/>
          <p:nvPr/>
        </p:nvSpPr>
        <p:spPr>
          <a:xfrm>
            <a:off x="4546089" y="5082866"/>
            <a:ext cx="256937" cy="932818"/>
          </a:xfrm>
          <a:prstGeom prst="downArrow">
            <a:avLst>
              <a:gd name="adj1" fmla="val 40801"/>
              <a:gd name="adj2" fmla="val 57267"/>
            </a:avLst>
          </a:prstGeom>
          <a:solidFill>
            <a:srgbClr val="5EA5C7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B01E255B-6695-0649-B1B9-EEC0ACBC2DAE}"/>
              </a:ext>
            </a:extLst>
          </p:cNvPr>
          <p:cNvSpPr txBox="1"/>
          <p:nvPr/>
        </p:nvSpPr>
        <p:spPr>
          <a:xfrm>
            <a:off x="9112560" y="2847424"/>
            <a:ext cx="14030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[NP’99] </a:t>
            </a:r>
          </a:p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TinyOLE</a:t>
            </a:r>
          </a:p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…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F835493F-24CC-7B47-8E74-817F77815817}"/>
              </a:ext>
            </a:extLst>
          </p:cNvPr>
          <p:cNvSpPr txBox="1"/>
          <p:nvPr/>
        </p:nvSpPr>
        <p:spPr>
          <a:xfrm>
            <a:off x="9112560" y="4853083"/>
            <a:ext cx="14030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MASCOT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A7D4E725-A94B-DF4B-A3A0-2141BED47DDA}"/>
              </a:ext>
            </a:extLst>
          </p:cNvPr>
          <p:cNvSpPr txBox="1"/>
          <p:nvPr/>
        </p:nvSpPr>
        <p:spPr>
          <a:xfrm>
            <a:off x="10605108" y="4789088"/>
            <a:ext cx="1169843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sz="12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OT reduction</a:t>
            </a:r>
          </a:p>
          <a:p>
            <a:pPr algn="ctr"/>
            <a:r>
              <a:rPr lang="en-GB" sz="12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i</a:t>
            </a:r>
            <a:r>
              <a:rPr lang="en-PT" sz="12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nto SPDZ</a:t>
            </a:r>
          </a:p>
        </p:txBody>
      </p:sp>
      <p:sp>
        <p:nvSpPr>
          <p:cNvPr id="113" name="Bent Arrow 112">
            <a:extLst>
              <a:ext uri="{FF2B5EF4-FFF2-40B4-BE49-F238E27FC236}">
                <a16:creationId xmlns:a16="http://schemas.microsoft.com/office/drawing/2014/main" id="{BBCAA2A4-D600-424A-B26E-D8366968EFA8}"/>
              </a:ext>
            </a:extLst>
          </p:cNvPr>
          <p:cNvSpPr/>
          <p:nvPr/>
        </p:nvSpPr>
        <p:spPr>
          <a:xfrm rot="5400000">
            <a:off x="7048321" y="2097439"/>
            <a:ext cx="1663331" cy="3868183"/>
          </a:xfrm>
          <a:prstGeom prst="bentArrow">
            <a:avLst>
              <a:gd name="adj1" fmla="val 4379"/>
              <a:gd name="adj2" fmla="val 6956"/>
              <a:gd name="adj3" fmla="val 9919"/>
              <a:gd name="adj4" fmla="val 43750"/>
            </a:avLst>
          </a:prstGeom>
          <a:solidFill>
            <a:srgbClr val="5EA5C7"/>
          </a:solidFill>
          <a:ln>
            <a:solidFill>
              <a:srgbClr val="5EA5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114" name="Bent Arrow 113">
            <a:extLst>
              <a:ext uri="{FF2B5EF4-FFF2-40B4-BE49-F238E27FC236}">
                <a16:creationId xmlns:a16="http://schemas.microsoft.com/office/drawing/2014/main" id="{FDF2B201-CAF2-AE49-B3AF-E75F4FED1D70}"/>
              </a:ext>
            </a:extLst>
          </p:cNvPr>
          <p:cNvSpPr/>
          <p:nvPr/>
        </p:nvSpPr>
        <p:spPr>
          <a:xfrm rot="5400000">
            <a:off x="5687914" y="362082"/>
            <a:ext cx="1902894" cy="7099337"/>
          </a:xfrm>
          <a:prstGeom prst="bentArrow">
            <a:avLst>
              <a:gd name="adj1" fmla="val 4138"/>
              <a:gd name="adj2" fmla="val 6966"/>
              <a:gd name="adj3" fmla="val 9007"/>
              <a:gd name="adj4" fmla="val 43750"/>
            </a:avLst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115" name="Down Arrow 114">
            <a:extLst>
              <a:ext uri="{FF2B5EF4-FFF2-40B4-BE49-F238E27FC236}">
                <a16:creationId xmlns:a16="http://schemas.microsoft.com/office/drawing/2014/main" id="{7BC5C182-E51F-5343-BD38-99D623F32604}"/>
              </a:ext>
            </a:extLst>
          </p:cNvPr>
          <p:cNvSpPr/>
          <p:nvPr/>
        </p:nvSpPr>
        <p:spPr>
          <a:xfrm>
            <a:off x="9584733" y="5191637"/>
            <a:ext cx="229345" cy="828123"/>
          </a:xfrm>
          <a:prstGeom prst="downArrow">
            <a:avLst>
              <a:gd name="adj1" fmla="val 40801"/>
              <a:gd name="adj2" fmla="val 57267"/>
            </a:avLst>
          </a:prstGeom>
          <a:solidFill>
            <a:srgbClr val="5EA5C7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116" name="Down Arrow 115">
            <a:extLst>
              <a:ext uri="{FF2B5EF4-FFF2-40B4-BE49-F238E27FC236}">
                <a16:creationId xmlns:a16="http://schemas.microsoft.com/office/drawing/2014/main" id="{1A10211A-686E-1A4D-BE22-1C12BBF0F8F4}"/>
              </a:ext>
            </a:extLst>
          </p:cNvPr>
          <p:cNvSpPr/>
          <p:nvPr/>
        </p:nvSpPr>
        <p:spPr>
          <a:xfrm>
            <a:off x="9946078" y="5185844"/>
            <a:ext cx="256937" cy="828119"/>
          </a:xfrm>
          <a:prstGeom prst="downArrow">
            <a:avLst>
              <a:gd name="adj1" fmla="val 40801"/>
              <a:gd name="adj2" fmla="val 57267"/>
            </a:avLst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79F33064-BAA1-7E43-8B1E-A7B716469C41}"/>
              </a:ext>
            </a:extLst>
          </p:cNvPr>
          <p:cNvSpPr txBox="1"/>
          <p:nvPr/>
        </p:nvSpPr>
        <p:spPr>
          <a:xfrm>
            <a:off x="1736847" y="3949499"/>
            <a:ext cx="10050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[</a:t>
            </a:r>
            <a:r>
              <a:rPr lang="en-PT" sz="1600" b="1" dirty="0">
                <a:solidFill>
                  <a:schemeClr val="bg1"/>
                </a:solidFill>
                <a:latin typeface="Avenir Next LT Pro" panose="020B0504020202020204" pitchFamily="34" charset="77"/>
              </a:rPr>
              <a:t>S</a:t>
            </a:r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PM’22]</a:t>
            </a:r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554D9A4D-CB19-1345-9CFD-9220CBA18AA8}"/>
              </a:ext>
            </a:extLst>
          </p:cNvPr>
          <p:cNvSpPr/>
          <p:nvPr/>
        </p:nvSpPr>
        <p:spPr>
          <a:xfrm>
            <a:off x="6398526" y="3466817"/>
            <a:ext cx="1080179" cy="310678"/>
          </a:xfrm>
          <a:prstGeom prst="rect">
            <a:avLst/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A90D6BA3-9548-4748-B50D-A82DD45BE247}"/>
              </a:ext>
            </a:extLst>
          </p:cNvPr>
          <p:cNvSpPr txBox="1"/>
          <p:nvPr/>
        </p:nvSpPr>
        <p:spPr>
          <a:xfrm>
            <a:off x="6358884" y="3447601"/>
            <a:ext cx="11594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[</a:t>
            </a:r>
            <a:r>
              <a:rPr lang="en-PT" sz="1600" b="1" dirty="0">
                <a:solidFill>
                  <a:schemeClr val="bg1"/>
                </a:solidFill>
                <a:latin typeface="Avenir Next LT Pro" panose="020B0504020202020204" pitchFamily="34" charset="77"/>
              </a:rPr>
              <a:t>S</a:t>
            </a:r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VM’22]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7B3EC21E-E9F7-6345-ACED-F4C61541C948}"/>
              </a:ext>
            </a:extLst>
          </p:cNvPr>
          <p:cNvSpPr txBox="1"/>
          <p:nvPr/>
        </p:nvSpPr>
        <p:spPr>
          <a:xfrm>
            <a:off x="10093120" y="3690456"/>
            <a:ext cx="13087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sz="1600" dirty="0">
                <a:solidFill>
                  <a:srgbClr val="5E7E47"/>
                </a:solidFill>
                <a:latin typeface="Avenir Next LT Pro" panose="020B0504020202020204" pitchFamily="34" charset="77"/>
              </a:rPr>
              <a:t>QMP-SPDZ*</a:t>
            </a: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DEC68FA4-A19B-EB44-87F4-520DFA581C48}"/>
              </a:ext>
            </a:extLst>
          </p:cNvPr>
          <p:cNvSpPr/>
          <p:nvPr/>
        </p:nvSpPr>
        <p:spPr>
          <a:xfrm>
            <a:off x="9485288" y="6074871"/>
            <a:ext cx="1080179" cy="310678"/>
          </a:xfrm>
          <a:prstGeom prst="rect">
            <a:avLst/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D0AF8D37-BAFD-1149-8040-9FB47086FBB7}"/>
              </a:ext>
            </a:extLst>
          </p:cNvPr>
          <p:cNvSpPr txBox="1"/>
          <p:nvPr/>
        </p:nvSpPr>
        <p:spPr>
          <a:xfrm>
            <a:off x="9445646" y="6055655"/>
            <a:ext cx="11594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[T</a:t>
            </a:r>
            <a:r>
              <a:rPr lang="en-PT" sz="1600" b="1" dirty="0">
                <a:solidFill>
                  <a:schemeClr val="bg1"/>
                </a:solidFill>
                <a:latin typeface="Avenir Next LT Pro" panose="020B0504020202020204" pitchFamily="34" charset="77"/>
              </a:rPr>
              <a:t>S</a:t>
            </a:r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SP’23]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0EE5F378-B905-BF4F-9B68-F41457382F33}"/>
              </a:ext>
            </a:extLst>
          </p:cNvPr>
          <p:cNvSpPr txBox="1"/>
          <p:nvPr/>
        </p:nvSpPr>
        <p:spPr>
          <a:xfrm>
            <a:off x="4669594" y="3692324"/>
            <a:ext cx="9046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libscapi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DADDCC06-2722-6142-8D05-D5EFC9297E6E}"/>
              </a:ext>
            </a:extLst>
          </p:cNvPr>
          <p:cNvSpPr txBox="1"/>
          <p:nvPr/>
        </p:nvSpPr>
        <p:spPr>
          <a:xfrm>
            <a:off x="8548325" y="3891047"/>
            <a:ext cx="1118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MP-SPDZ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600E316E-2486-B244-A394-5E3617DE655C}"/>
              </a:ext>
            </a:extLst>
          </p:cNvPr>
          <p:cNvSpPr txBox="1"/>
          <p:nvPr/>
        </p:nvSpPr>
        <p:spPr>
          <a:xfrm>
            <a:off x="6138965" y="6515456"/>
            <a:ext cx="19509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sz="1200" dirty="0">
                <a:solidFill>
                  <a:srgbClr val="5E7E47"/>
                </a:solidFill>
                <a:latin typeface="Avenir Next LT Pro" panose="020B0504020202020204" pitchFamily="34" charset="77"/>
              </a:rPr>
              <a:t>* github.com/manel1874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8A198E51-22B0-FD4F-8D07-2A16024826BB}"/>
              </a:ext>
            </a:extLst>
          </p:cNvPr>
          <p:cNvSpPr txBox="1"/>
          <p:nvPr/>
        </p:nvSpPr>
        <p:spPr>
          <a:xfrm>
            <a:off x="4324404" y="6041921"/>
            <a:ext cx="17286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Secure auctions</a:t>
            </a:r>
          </a:p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Secure voting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D0EF0FF8-AA65-2C46-AE19-8AFED641EB4C}"/>
              </a:ext>
            </a:extLst>
          </p:cNvPr>
          <p:cNvSpPr/>
          <p:nvPr/>
        </p:nvSpPr>
        <p:spPr>
          <a:xfrm>
            <a:off x="255419" y="1475855"/>
            <a:ext cx="12132091" cy="5316599"/>
          </a:xfrm>
          <a:prstGeom prst="rect">
            <a:avLst/>
          </a:prstGeom>
          <a:solidFill>
            <a:srgbClr val="FFFFFF">
              <a:alpha val="6156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pic>
        <p:nvPicPr>
          <p:cNvPr id="79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F1873EB7-1A38-B347-BDCD-7145AEA1E0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  <p:sp>
        <p:nvSpPr>
          <p:cNvPr id="103" name="Bent Arrow 102">
            <a:extLst>
              <a:ext uri="{FF2B5EF4-FFF2-40B4-BE49-F238E27FC236}">
                <a16:creationId xmlns:a16="http://schemas.microsoft.com/office/drawing/2014/main" id="{7060E618-4443-2E4D-B8ED-E619498ADE91}"/>
              </a:ext>
            </a:extLst>
          </p:cNvPr>
          <p:cNvSpPr/>
          <p:nvPr/>
        </p:nvSpPr>
        <p:spPr>
          <a:xfrm rot="5400000">
            <a:off x="1947428" y="3775263"/>
            <a:ext cx="1979895" cy="358638"/>
          </a:xfrm>
          <a:prstGeom prst="bentArrow">
            <a:avLst>
              <a:gd name="adj1" fmla="val 25000"/>
              <a:gd name="adj2" fmla="val 37964"/>
              <a:gd name="adj3" fmla="val 50000"/>
              <a:gd name="adj4" fmla="val 43750"/>
            </a:avLst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107" name="Down Arrow 106">
            <a:extLst>
              <a:ext uri="{FF2B5EF4-FFF2-40B4-BE49-F238E27FC236}">
                <a16:creationId xmlns:a16="http://schemas.microsoft.com/office/drawing/2014/main" id="{057AE1A5-6AB8-A043-9814-A9CD67ABF216}"/>
              </a:ext>
            </a:extLst>
          </p:cNvPr>
          <p:cNvSpPr/>
          <p:nvPr/>
        </p:nvSpPr>
        <p:spPr>
          <a:xfrm>
            <a:off x="2865001" y="5089212"/>
            <a:ext cx="256937" cy="932818"/>
          </a:xfrm>
          <a:prstGeom prst="downArrow">
            <a:avLst>
              <a:gd name="adj1" fmla="val 40801"/>
              <a:gd name="adj2" fmla="val 57267"/>
            </a:avLst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160A6344-0E0E-2148-845C-03FB19FC1726}"/>
              </a:ext>
            </a:extLst>
          </p:cNvPr>
          <p:cNvSpPr/>
          <p:nvPr/>
        </p:nvSpPr>
        <p:spPr>
          <a:xfrm>
            <a:off x="2449209" y="6446478"/>
            <a:ext cx="1080179" cy="310678"/>
          </a:xfrm>
          <a:prstGeom prst="rect">
            <a:avLst/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D8073896-C4DB-1D4C-893A-A3A1EFB3D701}"/>
              </a:ext>
            </a:extLst>
          </p:cNvPr>
          <p:cNvSpPr txBox="1"/>
          <p:nvPr/>
        </p:nvSpPr>
        <p:spPr>
          <a:xfrm>
            <a:off x="2420271" y="6418602"/>
            <a:ext cx="11594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[</a:t>
            </a:r>
            <a:r>
              <a:rPr lang="en-PT" sz="1600" b="1" dirty="0">
                <a:solidFill>
                  <a:schemeClr val="bg1"/>
                </a:solidFill>
                <a:latin typeface="Avenir Next LT Pro" panose="020B0504020202020204" pitchFamily="34" charset="77"/>
              </a:rPr>
              <a:t>S</a:t>
            </a:r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CPM’22]</a:t>
            </a:r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69E6EF98-06D1-BE4A-B3CE-0596D75A0D33}"/>
              </a:ext>
            </a:extLst>
          </p:cNvPr>
          <p:cNvSpPr/>
          <p:nvPr/>
        </p:nvSpPr>
        <p:spPr>
          <a:xfrm>
            <a:off x="2452502" y="6075060"/>
            <a:ext cx="1080179" cy="310678"/>
          </a:xfrm>
          <a:prstGeom prst="rect">
            <a:avLst/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57ACEBCC-30A7-E64C-821E-5D634C85854C}"/>
              </a:ext>
            </a:extLst>
          </p:cNvPr>
          <p:cNvSpPr txBox="1"/>
          <p:nvPr/>
        </p:nvSpPr>
        <p:spPr>
          <a:xfrm>
            <a:off x="2420271" y="6050185"/>
            <a:ext cx="11594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[</a:t>
            </a:r>
            <a:r>
              <a:rPr lang="en-PT" sz="1600" b="1" dirty="0">
                <a:solidFill>
                  <a:schemeClr val="bg1"/>
                </a:solidFill>
                <a:latin typeface="Avenir Next LT Pro" panose="020B0504020202020204" pitchFamily="34" charset="77"/>
              </a:rPr>
              <a:t>S</a:t>
            </a:r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CPM’21]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8A9B7034-E0DA-2443-90BA-215D8269E0B3}"/>
              </a:ext>
            </a:extLst>
          </p:cNvPr>
          <p:cNvSpPr txBox="1"/>
          <p:nvPr/>
        </p:nvSpPr>
        <p:spPr>
          <a:xfrm>
            <a:off x="3010737" y="3692976"/>
            <a:ext cx="9916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sz="1600" dirty="0">
                <a:solidFill>
                  <a:srgbClr val="5E7E47"/>
                </a:solidFill>
                <a:latin typeface="Avenir Next LT Pro" panose="020B0504020202020204" pitchFamily="34" charset="77"/>
              </a:rPr>
              <a:t>O</a:t>
            </a:r>
            <a:r>
              <a:rPr lang="en-GB" sz="1600" dirty="0">
                <a:solidFill>
                  <a:srgbClr val="5E7E47"/>
                </a:solidFill>
                <a:latin typeface="Avenir Next LT Pro" panose="020B0504020202020204" pitchFamily="34" charset="77"/>
              </a:rPr>
              <a:t>T</a:t>
            </a:r>
            <a:r>
              <a:rPr lang="en-PT" sz="1600" dirty="0">
                <a:solidFill>
                  <a:srgbClr val="5E7E47"/>
                </a:solidFill>
                <a:latin typeface="Avenir Next LT Pro" panose="020B0504020202020204" pitchFamily="34" charset="77"/>
              </a:rPr>
              <a:t>Keys*</a:t>
            </a:r>
          </a:p>
        </p:txBody>
      </p:sp>
    </p:spTree>
    <p:extLst>
      <p:ext uri="{BB962C8B-B14F-4D97-AF65-F5344CB8AC3E}">
        <p14:creationId xmlns:p14="http://schemas.microsoft.com/office/powerpoint/2010/main" val="358916819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Private phylogenetic trees</a:t>
            </a:r>
          </a:p>
        </p:txBody>
      </p:sp>
      <p:pic>
        <p:nvPicPr>
          <p:cNvPr id="59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0DC49A94-533B-844C-BCEA-6CF84EE6AB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  <p:pic>
        <p:nvPicPr>
          <p:cNvPr id="62" name="Picture 61" descr="A picture containing diagram&#10;&#10;Description automatically generated">
            <a:extLst>
              <a:ext uri="{FF2B5EF4-FFF2-40B4-BE49-F238E27FC236}">
                <a16:creationId xmlns:a16="http://schemas.microsoft.com/office/drawing/2014/main" id="{407B66A2-8C1B-E247-A7B4-8EF2D7159D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37649" y="439043"/>
            <a:ext cx="2457962" cy="1175920"/>
          </a:xfrm>
          <a:prstGeom prst="rect">
            <a:avLst/>
          </a:prstGeom>
        </p:spPr>
      </p:pic>
      <p:sp>
        <p:nvSpPr>
          <p:cNvPr id="65" name="Content Placeholder 2">
            <a:extLst>
              <a:ext uri="{FF2B5EF4-FFF2-40B4-BE49-F238E27FC236}">
                <a16:creationId xmlns:a16="http://schemas.microsoft.com/office/drawing/2014/main" id="{D75ABB7D-87BF-8846-8AE3-16EFF78CCF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65682" y="2277285"/>
            <a:ext cx="8460631" cy="409987"/>
          </a:xfrm>
        </p:spPr>
        <p:txBody>
          <a:bodyPr>
            <a:normAutofit/>
          </a:bodyPr>
          <a:lstStyle/>
          <a:p>
            <a:pPr marL="0" indent="0" algn="ctr">
              <a:buSzPct val="100000"/>
              <a:buNone/>
            </a:pPr>
            <a:r>
              <a:rPr lang="en-US" sz="1800" dirty="0">
                <a:latin typeface="Avenir Next LT Pro" panose="020B0504020202020204" pitchFamily="34" charset="77"/>
                <a:ea typeface="Abadi MT Condensed Light" charset="0"/>
                <a:cs typeface="Abadi MT Condensed Light" charset="0"/>
              </a:rPr>
              <a:t>Shows the </a:t>
            </a:r>
            <a:r>
              <a:rPr lang="en-US" sz="1800" b="1" dirty="0">
                <a:latin typeface="Avenir Next LT Pro" panose="020B0504020202020204" pitchFamily="34" charset="77"/>
                <a:ea typeface="Abadi MT Condensed Light" charset="0"/>
                <a:cs typeface="Abadi MT Condensed Light" charset="0"/>
              </a:rPr>
              <a:t>evolutionary relationship </a:t>
            </a:r>
            <a:r>
              <a:rPr lang="en-US" sz="1800" dirty="0">
                <a:latin typeface="Avenir Next LT Pro" panose="020B0504020202020204" pitchFamily="34" charset="77"/>
                <a:ea typeface="Abadi MT Condensed Light" charset="0"/>
                <a:cs typeface="Abadi MT Condensed Light" charset="0"/>
              </a:rPr>
              <a:t>between </a:t>
            </a:r>
            <a:r>
              <a:rPr lang="en-US" sz="1800" b="1" dirty="0">
                <a:latin typeface="Avenir Next LT Pro" panose="020B0504020202020204" pitchFamily="34" charset="77"/>
                <a:ea typeface="Abadi MT Condensed Light" charset="0"/>
                <a:cs typeface="Abadi MT Condensed Light" charset="0"/>
              </a:rPr>
              <a:t>DNA</a:t>
            </a:r>
            <a:r>
              <a:rPr lang="en-US" sz="1800" dirty="0">
                <a:latin typeface="Avenir Next LT Pro" panose="020B0504020202020204" pitchFamily="34" charset="77"/>
                <a:ea typeface="Abadi MT Condensed Light" charset="0"/>
                <a:cs typeface="Abadi MT Condensed Light" charset="0"/>
              </a:rPr>
              <a:t> sequences in a </a:t>
            </a:r>
            <a:r>
              <a:rPr lang="en-US" sz="1800" b="1" dirty="0">
                <a:latin typeface="Avenir Next LT Pro" panose="020B0504020202020204" pitchFamily="34" charset="77"/>
                <a:ea typeface="Abadi MT Condensed Light" charset="0"/>
                <a:cs typeface="Abadi MT Condensed Light" charset="0"/>
              </a:rPr>
              <a:t>tree</a:t>
            </a:r>
            <a:r>
              <a:rPr lang="en-US" sz="1800" dirty="0">
                <a:latin typeface="Avenir Next LT Pro" panose="020B0504020202020204" pitchFamily="34" charset="77"/>
                <a:ea typeface="Abadi MT Condensed Light" charset="0"/>
                <a:cs typeface="Abadi MT Condensed Light" charset="0"/>
              </a:rPr>
              <a:t>.</a:t>
            </a:r>
          </a:p>
          <a:p>
            <a:pPr>
              <a:buSzPct val="100000"/>
              <a:buFont typeface="Arial" charset="0"/>
              <a:buChar char="•"/>
            </a:pPr>
            <a:endParaRPr lang="en-US" sz="1800" dirty="0">
              <a:latin typeface="Avenir Next LT Pro" panose="020B0504020202020204" pitchFamily="34" charset="77"/>
              <a:ea typeface="Abadi MT Condensed Light" charset="0"/>
              <a:cs typeface="Abadi MT Condensed Light" charset="0"/>
            </a:endParaRPr>
          </a:p>
        </p:txBody>
      </p:sp>
      <p:pic>
        <p:nvPicPr>
          <p:cNvPr id="66" name="Picture 65">
            <a:extLst>
              <a:ext uri="{FF2B5EF4-FFF2-40B4-BE49-F238E27FC236}">
                <a16:creationId xmlns:a16="http://schemas.microsoft.com/office/drawing/2014/main" id="{47A156F9-1DA2-D94C-9A33-A2CE5139BA7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1930" y="2966274"/>
            <a:ext cx="4388133" cy="3526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33549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Private phylogenetic trees</a:t>
            </a:r>
          </a:p>
        </p:txBody>
      </p:sp>
      <p:pic>
        <p:nvPicPr>
          <p:cNvPr id="59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0DC49A94-533B-844C-BCEA-6CF84EE6AB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  <p:pic>
        <p:nvPicPr>
          <p:cNvPr id="62" name="Picture 61" descr="A picture containing diagram&#10;&#10;Description automatically generated">
            <a:extLst>
              <a:ext uri="{FF2B5EF4-FFF2-40B4-BE49-F238E27FC236}">
                <a16:creationId xmlns:a16="http://schemas.microsoft.com/office/drawing/2014/main" id="{407B66A2-8C1B-E247-A7B4-8EF2D7159D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37649" y="439043"/>
            <a:ext cx="2457962" cy="1175920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02260272-07A4-4D44-8D98-0AD15888349E}"/>
              </a:ext>
            </a:extLst>
          </p:cNvPr>
          <p:cNvSpPr txBox="1"/>
          <p:nvPr/>
        </p:nvSpPr>
        <p:spPr>
          <a:xfrm>
            <a:off x="838200" y="1690688"/>
            <a:ext cx="5048949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PT" sz="36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Results summary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FB0DB10-EEEF-904A-844E-F783B2B65905}"/>
              </a:ext>
            </a:extLst>
          </p:cNvPr>
          <p:cNvSpPr txBox="1"/>
          <p:nvPr/>
        </p:nvSpPr>
        <p:spPr>
          <a:xfrm>
            <a:off x="1614506" y="2671515"/>
            <a:ext cx="8545285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342900" indent="-342900">
              <a:buFont typeface="Arial Unicode MS" panose="020B0604020202020204" pitchFamily="34" charset="-128"/>
              <a:buChar char="∙"/>
            </a:pPr>
            <a:r>
              <a:rPr lang="en-PT" sz="2000" dirty="0">
                <a:latin typeface="Avenir Next LT Pro" panose="020B0504020202020204" pitchFamily="34" charset="77"/>
              </a:rPr>
              <a:t>Tailored SMC protocol for phylogenetic trees algorithms</a:t>
            </a:r>
          </a:p>
        </p:txBody>
      </p:sp>
    </p:spTree>
    <p:extLst>
      <p:ext uri="{BB962C8B-B14F-4D97-AF65-F5344CB8AC3E}">
        <p14:creationId xmlns:p14="http://schemas.microsoft.com/office/powerpoint/2010/main" val="16219584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Private phylogenetic trees</a:t>
            </a:r>
          </a:p>
        </p:txBody>
      </p:sp>
      <p:pic>
        <p:nvPicPr>
          <p:cNvPr id="59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0DC49A94-533B-844C-BCEA-6CF84EE6AB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  <p:pic>
        <p:nvPicPr>
          <p:cNvPr id="62" name="Picture 61" descr="A picture containing diagram&#10;&#10;Description automatically generated">
            <a:extLst>
              <a:ext uri="{FF2B5EF4-FFF2-40B4-BE49-F238E27FC236}">
                <a16:creationId xmlns:a16="http://schemas.microsoft.com/office/drawing/2014/main" id="{407B66A2-8C1B-E247-A7B4-8EF2D7159D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37649" y="439043"/>
            <a:ext cx="2457962" cy="1175920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02260272-07A4-4D44-8D98-0AD15888349E}"/>
              </a:ext>
            </a:extLst>
          </p:cNvPr>
          <p:cNvSpPr txBox="1"/>
          <p:nvPr/>
        </p:nvSpPr>
        <p:spPr>
          <a:xfrm>
            <a:off x="838200" y="1690688"/>
            <a:ext cx="5048949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PT" sz="36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Results summary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FB0DB10-EEEF-904A-844E-F783B2B65905}"/>
              </a:ext>
            </a:extLst>
          </p:cNvPr>
          <p:cNvSpPr txBox="1"/>
          <p:nvPr/>
        </p:nvSpPr>
        <p:spPr>
          <a:xfrm>
            <a:off x="1614506" y="2671515"/>
            <a:ext cx="8545285" cy="193899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342900" indent="-342900">
              <a:buFont typeface="Arial Unicode MS" panose="020B0604020202020204" pitchFamily="34" charset="-128"/>
              <a:buChar char="∙"/>
            </a:pPr>
            <a:r>
              <a:rPr lang="en-PT" sz="2000" dirty="0">
                <a:latin typeface="Avenir Next LT Pro" panose="020B0504020202020204" pitchFamily="34" charset="77"/>
              </a:rPr>
              <a:t>Tailored SMC protocol for phylogenetic trees algorithms</a:t>
            </a:r>
          </a:p>
          <a:p>
            <a:pPr marL="342900" indent="-342900">
              <a:buFont typeface="Arial Unicode MS" panose="020B0604020202020204" pitchFamily="34" charset="-128"/>
              <a:buChar char="∙"/>
            </a:pPr>
            <a:endParaRPr lang="en-PT" sz="2000" dirty="0">
              <a:latin typeface="Avenir Next LT Pro" panose="020B0504020202020204" pitchFamily="34" charset="77"/>
            </a:endParaRPr>
          </a:p>
          <a:p>
            <a:pPr marL="342900" indent="-342900">
              <a:buFont typeface="Arial Unicode MS" panose="020B0604020202020204" pitchFamily="34" charset="-128"/>
              <a:buChar char="∙"/>
            </a:pPr>
            <a:r>
              <a:rPr lang="en-PT" sz="2000" dirty="0">
                <a:latin typeface="Avenir Next LT Pro" panose="020B0504020202020204" pitchFamily="34" charset="77"/>
              </a:rPr>
              <a:t>Classical implementation</a:t>
            </a:r>
          </a:p>
          <a:p>
            <a:pPr marL="800100" lvl="1" indent="-342900">
              <a:buFont typeface="Arial Unicode MS" panose="020B0604020202020204" pitchFamily="34" charset="-128"/>
              <a:buChar char="∙"/>
            </a:pPr>
            <a:r>
              <a:rPr lang="en-PT" sz="2000" dirty="0">
                <a:latin typeface="Avenir Next LT Pro" panose="020B0504020202020204" pitchFamily="34" charset="77"/>
              </a:rPr>
              <a:t>CBMC-GC: circuit generation</a:t>
            </a:r>
          </a:p>
          <a:p>
            <a:pPr marL="800100" lvl="1" indent="-342900">
              <a:buFont typeface="Arial Unicode MS" panose="020B0604020202020204" pitchFamily="34" charset="-128"/>
              <a:buChar char="∙"/>
            </a:pPr>
            <a:r>
              <a:rPr lang="en-PT" sz="2000" dirty="0">
                <a:latin typeface="Avenir Next LT Pro" panose="020B0504020202020204" pitchFamily="34" charset="77"/>
              </a:rPr>
              <a:t>MPC-Benchmark: yao protocol based on Libscapi</a:t>
            </a:r>
          </a:p>
          <a:p>
            <a:pPr marL="800100" lvl="1" indent="-342900">
              <a:buFont typeface="Arial Unicode MS" panose="020B0604020202020204" pitchFamily="34" charset="-128"/>
              <a:buChar char="∙"/>
            </a:pPr>
            <a:r>
              <a:rPr lang="en-PT" sz="2000" dirty="0">
                <a:latin typeface="Avenir Next LT Pro" panose="020B0504020202020204" pitchFamily="34" charset="77"/>
              </a:rPr>
              <a:t>PHYLIP: phylogeny analysis</a:t>
            </a:r>
          </a:p>
        </p:txBody>
      </p:sp>
    </p:spTree>
    <p:extLst>
      <p:ext uri="{BB962C8B-B14F-4D97-AF65-F5344CB8AC3E}">
        <p14:creationId xmlns:p14="http://schemas.microsoft.com/office/powerpoint/2010/main" val="41095037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Outline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11BDD77-4919-5345-956E-01739D43E4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Motivation and outcomes</a:t>
            </a:r>
          </a:p>
          <a:p>
            <a:endParaRPr lang="en-PT" dirty="0">
              <a:latin typeface="Avenir Next LT Pro" panose="020B0504020202020204" pitchFamily="34" charset="77"/>
            </a:endParaRPr>
          </a:p>
          <a:p>
            <a:r>
              <a:rPr lang="en-PT" dirty="0">
                <a:latin typeface="Avenir Next LT Pro" panose="020B0504020202020204" pitchFamily="34" charset="77"/>
              </a:rPr>
              <a:t>Quantum and classical oblivious transfer</a:t>
            </a:r>
          </a:p>
          <a:p>
            <a:endParaRPr lang="en-PT" dirty="0">
              <a:latin typeface="Avenir Next LT Pro" panose="020B0504020202020204" pitchFamily="34" charset="77"/>
            </a:endParaRPr>
          </a:p>
          <a:p>
            <a:r>
              <a:rPr lang="en-PT" dirty="0">
                <a:latin typeface="Avenir Next LT Pro" panose="020B0504020202020204" pitchFamily="34" charset="77"/>
              </a:rPr>
              <a:t>Private phylogenetic trees</a:t>
            </a:r>
          </a:p>
          <a:p>
            <a:endParaRPr lang="en-PT" dirty="0">
              <a:latin typeface="Avenir Next LT Pro" panose="020B0504020202020204" pitchFamily="34" charset="77"/>
            </a:endParaRPr>
          </a:p>
          <a:p>
            <a:r>
              <a:rPr lang="en-PT" dirty="0">
                <a:latin typeface="Avenir Next LT Pro" panose="020B0504020202020204" pitchFamily="34" charset="77"/>
              </a:rPr>
              <a:t>Quantum oblivious linear evaluation</a:t>
            </a:r>
          </a:p>
          <a:p>
            <a:endParaRPr lang="en-PT" dirty="0">
              <a:latin typeface="Avenir Next LT Pro" panose="020B0504020202020204" pitchFamily="34" charset="77"/>
            </a:endParaRPr>
          </a:p>
          <a:p>
            <a:endParaRPr lang="en-PT" dirty="0"/>
          </a:p>
        </p:txBody>
      </p:sp>
      <p:pic>
        <p:nvPicPr>
          <p:cNvPr id="9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CE03CE94-B9D3-1E45-9515-DA7C134442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4263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Private phylogenetic trees</a:t>
            </a:r>
          </a:p>
        </p:txBody>
      </p:sp>
      <p:pic>
        <p:nvPicPr>
          <p:cNvPr id="59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0DC49A94-533B-844C-BCEA-6CF84EE6AB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  <p:pic>
        <p:nvPicPr>
          <p:cNvPr id="62" name="Picture 61" descr="A picture containing diagram&#10;&#10;Description automatically generated">
            <a:extLst>
              <a:ext uri="{FF2B5EF4-FFF2-40B4-BE49-F238E27FC236}">
                <a16:creationId xmlns:a16="http://schemas.microsoft.com/office/drawing/2014/main" id="{407B66A2-8C1B-E247-A7B4-8EF2D7159D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37649" y="439043"/>
            <a:ext cx="2457962" cy="1175920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02260272-07A4-4D44-8D98-0AD15888349E}"/>
              </a:ext>
            </a:extLst>
          </p:cNvPr>
          <p:cNvSpPr txBox="1"/>
          <p:nvPr/>
        </p:nvSpPr>
        <p:spPr>
          <a:xfrm>
            <a:off x="838200" y="1690688"/>
            <a:ext cx="5048949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PT" sz="36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Results summary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FB0DB10-EEEF-904A-844E-F783B2B65905}"/>
              </a:ext>
            </a:extLst>
          </p:cNvPr>
          <p:cNvSpPr txBox="1"/>
          <p:nvPr/>
        </p:nvSpPr>
        <p:spPr>
          <a:xfrm>
            <a:off x="1614506" y="2671515"/>
            <a:ext cx="8545285" cy="255454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342900" indent="-342900">
              <a:buFont typeface="Arial Unicode MS" panose="020B0604020202020204" pitchFamily="34" charset="-128"/>
              <a:buChar char="∙"/>
            </a:pPr>
            <a:r>
              <a:rPr lang="en-PT" sz="2000" dirty="0">
                <a:latin typeface="Avenir Next LT Pro" panose="020B0504020202020204" pitchFamily="34" charset="77"/>
              </a:rPr>
              <a:t>Tailored SMC protocol for phylogenetic trees algorithms</a:t>
            </a:r>
          </a:p>
          <a:p>
            <a:pPr marL="342900" indent="-342900">
              <a:buFont typeface="Arial Unicode MS" panose="020B0604020202020204" pitchFamily="34" charset="-128"/>
              <a:buChar char="∙"/>
            </a:pPr>
            <a:endParaRPr lang="en-PT" sz="2000" dirty="0">
              <a:latin typeface="Avenir Next LT Pro" panose="020B0504020202020204" pitchFamily="34" charset="77"/>
            </a:endParaRPr>
          </a:p>
          <a:p>
            <a:pPr marL="342900" indent="-342900">
              <a:buFont typeface="Arial Unicode MS" panose="020B0604020202020204" pitchFamily="34" charset="-128"/>
              <a:buChar char="∙"/>
            </a:pPr>
            <a:r>
              <a:rPr lang="en-PT" sz="2000" dirty="0">
                <a:latin typeface="Avenir Next LT Pro" panose="020B0504020202020204" pitchFamily="34" charset="77"/>
              </a:rPr>
              <a:t>Classical implementation</a:t>
            </a:r>
          </a:p>
          <a:p>
            <a:pPr marL="800100" lvl="1" indent="-342900">
              <a:buFont typeface="Arial Unicode MS" panose="020B0604020202020204" pitchFamily="34" charset="-128"/>
              <a:buChar char="∙"/>
            </a:pPr>
            <a:r>
              <a:rPr lang="en-PT" sz="2000" dirty="0">
                <a:latin typeface="Avenir Next LT Pro" panose="020B0504020202020204" pitchFamily="34" charset="77"/>
              </a:rPr>
              <a:t>CBMC-GC: circuit generation</a:t>
            </a:r>
          </a:p>
          <a:p>
            <a:pPr marL="800100" lvl="1" indent="-342900">
              <a:buFont typeface="Arial Unicode MS" panose="020B0604020202020204" pitchFamily="34" charset="-128"/>
              <a:buChar char="∙"/>
            </a:pPr>
            <a:r>
              <a:rPr lang="en-PT" sz="2000" dirty="0">
                <a:latin typeface="Avenir Next LT Pro" panose="020B0504020202020204" pitchFamily="34" charset="77"/>
              </a:rPr>
              <a:t>MPC-Benchmark: yao protocol based on Libscapi</a:t>
            </a:r>
          </a:p>
          <a:p>
            <a:pPr marL="800100" lvl="1" indent="-342900">
              <a:buFont typeface="Arial Unicode MS" panose="020B0604020202020204" pitchFamily="34" charset="-128"/>
              <a:buChar char="∙"/>
            </a:pPr>
            <a:r>
              <a:rPr lang="en-PT" sz="2000" dirty="0">
                <a:latin typeface="Avenir Next LT Pro" panose="020B0504020202020204" pitchFamily="34" charset="77"/>
              </a:rPr>
              <a:t>PHYLIP: phylogeny analysis</a:t>
            </a:r>
          </a:p>
          <a:p>
            <a:pPr marL="800100" lvl="1" indent="-342900">
              <a:buFont typeface="Arial Unicode MS" panose="020B0604020202020204" pitchFamily="34" charset="-128"/>
              <a:buChar char="∙"/>
            </a:pPr>
            <a:endParaRPr lang="en-PT" sz="2000" dirty="0">
              <a:latin typeface="Avenir Next LT Pro" panose="020B0504020202020204" pitchFamily="34" charset="77"/>
            </a:endParaRPr>
          </a:p>
          <a:p>
            <a:pPr marL="342900" indent="-342900">
              <a:buFont typeface="Arial Unicode MS" panose="020B0604020202020204" pitchFamily="34" charset="-128"/>
              <a:buChar char="∙"/>
            </a:pPr>
            <a:r>
              <a:rPr lang="en-PT" sz="2000" dirty="0">
                <a:latin typeface="Avenir Next LT Pro" panose="020B0504020202020204" pitchFamily="34" charset="77"/>
              </a:rPr>
              <a:t>Integrate BBCS based protocol into Libscapi</a:t>
            </a:r>
          </a:p>
        </p:txBody>
      </p:sp>
    </p:spTree>
    <p:extLst>
      <p:ext uri="{BB962C8B-B14F-4D97-AF65-F5344CB8AC3E}">
        <p14:creationId xmlns:p14="http://schemas.microsoft.com/office/powerpoint/2010/main" val="107499993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Private phylogenetic trees</a:t>
            </a:r>
          </a:p>
        </p:txBody>
      </p:sp>
      <p:pic>
        <p:nvPicPr>
          <p:cNvPr id="59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0DC49A94-533B-844C-BCEA-6CF84EE6AB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  <p:pic>
        <p:nvPicPr>
          <p:cNvPr id="62" name="Picture 61" descr="A picture containing diagram&#10;&#10;Description automatically generated">
            <a:extLst>
              <a:ext uri="{FF2B5EF4-FFF2-40B4-BE49-F238E27FC236}">
                <a16:creationId xmlns:a16="http://schemas.microsoft.com/office/drawing/2014/main" id="{407B66A2-8C1B-E247-A7B4-8EF2D7159D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37649" y="439043"/>
            <a:ext cx="2457962" cy="1175920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02260272-07A4-4D44-8D98-0AD15888349E}"/>
              </a:ext>
            </a:extLst>
          </p:cNvPr>
          <p:cNvSpPr txBox="1"/>
          <p:nvPr/>
        </p:nvSpPr>
        <p:spPr>
          <a:xfrm>
            <a:off x="838200" y="1690688"/>
            <a:ext cx="5048949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PT" sz="36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Results summary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FB0DB10-EEEF-904A-844E-F783B2B65905}"/>
              </a:ext>
            </a:extLst>
          </p:cNvPr>
          <p:cNvSpPr txBox="1"/>
          <p:nvPr/>
        </p:nvSpPr>
        <p:spPr>
          <a:xfrm>
            <a:off x="1614506" y="2671515"/>
            <a:ext cx="8545285" cy="31700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342900" indent="-342900">
              <a:buFont typeface="Arial Unicode MS" panose="020B0604020202020204" pitchFamily="34" charset="-128"/>
              <a:buChar char="∙"/>
            </a:pPr>
            <a:r>
              <a:rPr lang="en-PT" sz="2000" dirty="0">
                <a:latin typeface="Avenir Next LT Pro" panose="020B0504020202020204" pitchFamily="34" charset="77"/>
              </a:rPr>
              <a:t>Tailored SMC protocol for phylogenetic trees algorithms</a:t>
            </a:r>
          </a:p>
          <a:p>
            <a:pPr marL="342900" indent="-342900">
              <a:buFont typeface="Arial Unicode MS" panose="020B0604020202020204" pitchFamily="34" charset="-128"/>
              <a:buChar char="∙"/>
            </a:pPr>
            <a:endParaRPr lang="en-PT" sz="2000" dirty="0">
              <a:latin typeface="Avenir Next LT Pro" panose="020B0504020202020204" pitchFamily="34" charset="77"/>
            </a:endParaRPr>
          </a:p>
          <a:p>
            <a:pPr marL="342900" indent="-342900">
              <a:buFont typeface="Arial Unicode MS" panose="020B0604020202020204" pitchFamily="34" charset="-128"/>
              <a:buChar char="∙"/>
            </a:pPr>
            <a:r>
              <a:rPr lang="en-PT" sz="2000" dirty="0">
                <a:latin typeface="Avenir Next LT Pro" panose="020B0504020202020204" pitchFamily="34" charset="77"/>
              </a:rPr>
              <a:t>Classical implementation</a:t>
            </a:r>
          </a:p>
          <a:p>
            <a:pPr marL="800100" lvl="1" indent="-342900">
              <a:buFont typeface="Arial Unicode MS" panose="020B0604020202020204" pitchFamily="34" charset="-128"/>
              <a:buChar char="∙"/>
            </a:pPr>
            <a:r>
              <a:rPr lang="en-PT" sz="2000" dirty="0">
                <a:latin typeface="Avenir Next LT Pro" panose="020B0504020202020204" pitchFamily="34" charset="77"/>
              </a:rPr>
              <a:t>CBMC-GC: circuit generation</a:t>
            </a:r>
          </a:p>
          <a:p>
            <a:pPr marL="800100" lvl="1" indent="-342900">
              <a:buFont typeface="Arial Unicode MS" panose="020B0604020202020204" pitchFamily="34" charset="-128"/>
              <a:buChar char="∙"/>
            </a:pPr>
            <a:r>
              <a:rPr lang="en-PT" sz="2000" dirty="0">
                <a:latin typeface="Avenir Next LT Pro" panose="020B0504020202020204" pitchFamily="34" charset="77"/>
              </a:rPr>
              <a:t>MPC-Benchmark: yao protocol based on Libscapi</a:t>
            </a:r>
          </a:p>
          <a:p>
            <a:pPr marL="800100" lvl="1" indent="-342900">
              <a:buFont typeface="Arial Unicode MS" panose="020B0604020202020204" pitchFamily="34" charset="-128"/>
              <a:buChar char="∙"/>
            </a:pPr>
            <a:r>
              <a:rPr lang="en-PT" sz="2000" dirty="0">
                <a:latin typeface="Avenir Next LT Pro" panose="020B0504020202020204" pitchFamily="34" charset="77"/>
              </a:rPr>
              <a:t>PHYLIP: phylogeny analysis</a:t>
            </a:r>
          </a:p>
          <a:p>
            <a:pPr marL="800100" lvl="1" indent="-342900">
              <a:buFont typeface="Arial Unicode MS" panose="020B0604020202020204" pitchFamily="34" charset="-128"/>
              <a:buChar char="∙"/>
            </a:pPr>
            <a:endParaRPr lang="en-PT" sz="2000" dirty="0">
              <a:latin typeface="Avenir Next LT Pro" panose="020B0504020202020204" pitchFamily="34" charset="77"/>
            </a:endParaRPr>
          </a:p>
          <a:p>
            <a:pPr marL="342900" indent="-342900">
              <a:buFont typeface="Arial Unicode MS" panose="020B0604020202020204" pitchFamily="34" charset="-128"/>
              <a:buChar char="∙"/>
            </a:pPr>
            <a:r>
              <a:rPr lang="en-PT" sz="2000" dirty="0">
                <a:latin typeface="Avenir Next LT Pro" panose="020B0504020202020204" pitchFamily="34" charset="77"/>
              </a:rPr>
              <a:t>Integrate BBCS based protocol into Libscapi</a:t>
            </a:r>
          </a:p>
          <a:p>
            <a:pPr marL="342900" indent="-342900">
              <a:buFont typeface="Arial Unicode MS" panose="020B0604020202020204" pitchFamily="34" charset="-128"/>
              <a:buChar char="∙"/>
            </a:pPr>
            <a:endParaRPr lang="en-PT" sz="2000" dirty="0">
              <a:latin typeface="Avenir Next LT Pro" panose="020B0504020202020204" pitchFamily="34" charset="77"/>
            </a:endParaRPr>
          </a:p>
          <a:p>
            <a:pPr marL="342900" indent="-342900">
              <a:buFont typeface="Arial Unicode MS" panose="020B0604020202020204" pitchFamily="34" charset="-128"/>
              <a:buChar char="∙"/>
            </a:pPr>
            <a:r>
              <a:rPr lang="en-PT" sz="2000" dirty="0">
                <a:latin typeface="Avenir Next LT Pro" panose="020B0504020202020204" pitchFamily="34" charset="77"/>
              </a:rPr>
              <a:t>Benchmark classical and quantum approaches</a:t>
            </a:r>
          </a:p>
        </p:txBody>
      </p:sp>
    </p:spTree>
    <p:extLst>
      <p:ext uri="{BB962C8B-B14F-4D97-AF65-F5344CB8AC3E}">
        <p14:creationId xmlns:p14="http://schemas.microsoft.com/office/powerpoint/2010/main" val="130821019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Private phylogenetic trees</a:t>
            </a:r>
          </a:p>
        </p:txBody>
      </p:sp>
      <p:pic>
        <p:nvPicPr>
          <p:cNvPr id="59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0DC49A94-533B-844C-BCEA-6CF84EE6AB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  <p:pic>
        <p:nvPicPr>
          <p:cNvPr id="62" name="Picture 61" descr="A picture containing diagram&#10;&#10;Description automatically generated">
            <a:extLst>
              <a:ext uri="{FF2B5EF4-FFF2-40B4-BE49-F238E27FC236}">
                <a16:creationId xmlns:a16="http://schemas.microsoft.com/office/drawing/2014/main" id="{407B66A2-8C1B-E247-A7B4-8EF2D7159D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37649" y="439043"/>
            <a:ext cx="2457962" cy="1175920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34206A1-5D47-284A-87BA-CCF154E3643E}"/>
              </a:ext>
            </a:extLst>
          </p:cNvPr>
          <p:cNvSpPr txBox="1">
            <a:spLocks/>
          </p:cNvSpPr>
          <p:nvPr/>
        </p:nvSpPr>
        <p:spPr>
          <a:xfrm>
            <a:off x="838200" y="2469861"/>
            <a:ext cx="5181600" cy="9591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b="1" dirty="0">
                <a:latin typeface="Avenir Next LT Pro" panose="020B0504020202020204" pitchFamily="34" charset="77"/>
                <a:ea typeface="Abadi MT Condensed Light" charset="0"/>
                <a:cs typeface="Abadi MT Condensed Light" charset="0"/>
              </a:rPr>
              <a:t>Distance based: </a:t>
            </a:r>
            <a:r>
              <a:rPr lang="en-US" sz="2000" dirty="0">
                <a:latin typeface="Avenir Next LT Pro" panose="020B0504020202020204" pitchFamily="34" charset="77"/>
                <a:ea typeface="Abadi MT Condensed Light" charset="0"/>
                <a:cs typeface="Abadi MT Condensed Light" charset="0"/>
              </a:rPr>
              <a:t>trees depend on the matrix distance of genes</a:t>
            </a:r>
          </a:p>
          <a:p>
            <a:endParaRPr lang="en-US" sz="2000" dirty="0">
              <a:latin typeface="Avenir Next LT Pro" panose="020B0504020202020204" pitchFamily="34" charset="77"/>
              <a:ea typeface="Abadi MT Condensed Light" charset="0"/>
              <a:cs typeface="Abadi MT Condensed Light" charset="0"/>
            </a:endParaRP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21F48F3B-9DDF-594D-880E-188EB29E7F4A}"/>
              </a:ext>
            </a:extLst>
          </p:cNvPr>
          <p:cNvSpPr txBox="1">
            <a:spLocks/>
          </p:cNvSpPr>
          <p:nvPr/>
        </p:nvSpPr>
        <p:spPr>
          <a:xfrm>
            <a:off x="6172200" y="2469860"/>
            <a:ext cx="5181600" cy="95913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>
                <a:latin typeface="Avenir Next LT Pro" panose="020B0504020202020204" pitchFamily="34" charset="77"/>
                <a:ea typeface="Abadi MT Condensed Light" charset="0"/>
                <a:cs typeface="Abadi MT Condensed Light" charset="0"/>
              </a:rPr>
              <a:t>Character based: </a:t>
            </a:r>
            <a:r>
              <a:rPr lang="en-US" sz="2000" dirty="0">
                <a:latin typeface="Avenir Next LT Pro" panose="020B0504020202020204" pitchFamily="34" charset="77"/>
                <a:ea typeface="Abadi MT Condensed Light" charset="0"/>
                <a:cs typeface="Abadi MT Condensed Light" charset="0"/>
              </a:rPr>
              <a:t>search for the tree that optimizes the evolution the most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9B4E2AD-5771-4B43-BFEC-7D854481E362}"/>
              </a:ext>
            </a:extLst>
          </p:cNvPr>
          <p:cNvSpPr txBox="1"/>
          <p:nvPr/>
        </p:nvSpPr>
        <p:spPr>
          <a:xfrm>
            <a:off x="852054" y="3730803"/>
            <a:ext cx="515389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venir Next LT Pro" panose="020B0504020202020204" pitchFamily="34" charset="77"/>
                <a:ea typeface="Abadi MT Condensed Light" charset="0"/>
                <a:cs typeface="Abadi MT Condensed Light" charset="0"/>
              </a:rPr>
              <a:t>Computation:</a:t>
            </a:r>
            <a:r>
              <a:rPr lang="en-US" sz="2000" dirty="0">
                <a:latin typeface="Avenir Next LT Pro" panose="020B0504020202020204" pitchFamily="34" charset="77"/>
                <a:ea typeface="Abadi MT Condensed Light" charset="0"/>
                <a:cs typeface="Abadi MT Condensed Light" charset="0"/>
              </a:rPr>
              <a:t> simple</a:t>
            </a:r>
          </a:p>
          <a:p>
            <a:endParaRPr lang="en-US" sz="2000" dirty="0">
              <a:latin typeface="Avenir Next LT Pro" panose="020B0504020202020204" pitchFamily="34" charset="77"/>
              <a:ea typeface="Abadi MT Condensed Light" charset="0"/>
              <a:cs typeface="Abadi MT Condensed Light" charset="0"/>
            </a:endParaRPr>
          </a:p>
          <a:p>
            <a:r>
              <a:rPr lang="en-US" sz="2000" b="1" dirty="0">
                <a:latin typeface="Avenir Next LT Pro" panose="020B0504020202020204" pitchFamily="34" charset="77"/>
                <a:ea typeface="Abadi MT Condensed Light" charset="0"/>
                <a:cs typeface="Abadi MT Condensed Light" charset="0"/>
              </a:rPr>
              <a:t>Algorithms: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2000" dirty="0">
                <a:latin typeface="Avenir Next LT Pro" panose="020B0504020202020204" pitchFamily="34" charset="77"/>
                <a:ea typeface="Abadi MT Condensed Light" charset="0"/>
                <a:cs typeface="Abadi MT Condensed Light" charset="0"/>
              </a:rPr>
              <a:t>UPGMA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2000" dirty="0">
                <a:latin typeface="Avenir Next LT Pro" panose="020B0504020202020204" pitchFamily="34" charset="77"/>
                <a:ea typeface="Abadi MT Condensed Light" charset="0"/>
                <a:cs typeface="Abadi MT Condensed Light" charset="0"/>
              </a:rPr>
              <a:t>NJ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2000" dirty="0">
                <a:latin typeface="Avenir Next LT Pro" panose="020B0504020202020204" pitchFamily="34" charset="77"/>
                <a:ea typeface="Abadi MT Condensed Light" charset="0"/>
                <a:cs typeface="Abadi MT Condensed Light" charset="0"/>
              </a:rPr>
              <a:t>FM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549BB4C-61D5-3944-B4FE-64B21BC5F920}"/>
              </a:ext>
            </a:extLst>
          </p:cNvPr>
          <p:cNvSpPr/>
          <p:nvPr/>
        </p:nvSpPr>
        <p:spPr>
          <a:xfrm>
            <a:off x="6172200" y="3730803"/>
            <a:ext cx="6096000" cy="163121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000" b="1" dirty="0">
                <a:latin typeface="Avenir Next LT Pro" panose="020B0504020202020204" pitchFamily="34" charset="77"/>
                <a:ea typeface="Abadi MT Condensed Light" charset="0"/>
                <a:cs typeface="Abadi MT Condensed Light" charset="0"/>
              </a:rPr>
              <a:t>Computation: </a:t>
            </a:r>
            <a:r>
              <a:rPr lang="en-US" sz="2000" dirty="0">
                <a:latin typeface="Avenir Next LT Pro" panose="020B0504020202020204" pitchFamily="34" charset="77"/>
                <a:ea typeface="Abadi MT Condensed Light" charset="0"/>
                <a:cs typeface="Abadi MT Condensed Light" charset="0"/>
              </a:rPr>
              <a:t>complex</a:t>
            </a:r>
          </a:p>
          <a:p>
            <a:endParaRPr lang="en-US" sz="2000" b="1" dirty="0">
              <a:latin typeface="Avenir Next LT Pro" panose="020B0504020202020204" pitchFamily="34" charset="77"/>
              <a:ea typeface="Abadi MT Condensed Light" charset="0"/>
              <a:cs typeface="Abadi MT Condensed Light" charset="0"/>
            </a:endParaRPr>
          </a:p>
          <a:p>
            <a:r>
              <a:rPr lang="en-US" sz="2000" b="1" dirty="0">
                <a:latin typeface="Avenir Next LT Pro" panose="020B0504020202020204" pitchFamily="34" charset="77"/>
                <a:ea typeface="Abadi MT Condensed Light" charset="0"/>
                <a:cs typeface="Abadi MT Condensed Light" charset="0"/>
              </a:rPr>
              <a:t>Algorithms: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2000" dirty="0">
                <a:latin typeface="Avenir Next LT Pro" panose="020B0504020202020204" pitchFamily="34" charset="77"/>
                <a:ea typeface="Abadi MT Condensed Light" charset="0"/>
                <a:cs typeface="Abadi MT Condensed Light" charset="0"/>
              </a:rPr>
              <a:t>Maximum Parsimony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2000" dirty="0">
                <a:latin typeface="Avenir Next LT Pro" panose="020B0504020202020204" pitchFamily="34" charset="77"/>
                <a:ea typeface="Abadi MT Condensed Light" charset="0"/>
                <a:cs typeface="Abadi MT Condensed Light" charset="0"/>
              </a:rPr>
              <a:t>Maximum Likelihood</a:t>
            </a:r>
          </a:p>
        </p:txBody>
      </p:sp>
    </p:spTree>
    <p:extLst>
      <p:ext uri="{BB962C8B-B14F-4D97-AF65-F5344CB8AC3E}">
        <p14:creationId xmlns:p14="http://schemas.microsoft.com/office/powerpoint/2010/main" val="216608822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Private phylogenetic trees</a:t>
            </a:r>
          </a:p>
        </p:txBody>
      </p:sp>
      <p:pic>
        <p:nvPicPr>
          <p:cNvPr id="59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0DC49A94-533B-844C-BCEA-6CF84EE6AB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  <p:pic>
        <p:nvPicPr>
          <p:cNvPr id="62" name="Picture 61" descr="A picture containing diagram&#10;&#10;Description automatically generated">
            <a:extLst>
              <a:ext uri="{FF2B5EF4-FFF2-40B4-BE49-F238E27FC236}">
                <a16:creationId xmlns:a16="http://schemas.microsoft.com/office/drawing/2014/main" id="{407B66A2-8C1B-E247-A7B4-8EF2D7159D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37649" y="439043"/>
            <a:ext cx="2457962" cy="1175920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34206A1-5D47-284A-87BA-CCF154E3643E}"/>
              </a:ext>
            </a:extLst>
          </p:cNvPr>
          <p:cNvSpPr txBox="1">
            <a:spLocks/>
          </p:cNvSpPr>
          <p:nvPr/>
        </p:nvSpPr>
        <p:spPr>
          <a:xfrm>
            <a:off x="838200" y="2469861"/>
            <a:ext cx="5181600" cy="9591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b="1" dirty="0">
                <a:latin typeface="Avenir Next LT Pro" panose="020B0504020202020204" pitchFamily="34" charset="77"/>
                <a:ea typeface="Abadi MT Condensed Light" charset="0"/>
                <a:cs typeface="Abadi MT Condensed Light" charset="0"/>
              </a:rPr>
              <a:t>Distance based: </a:t>
            </a:r>
            <a:r>
              <a:rPr lang="en-US" sz="2000" dirty="0">
                <a:latin typeface="Avenir Next LT Pro" panose="020B0504020202020204" pitchFamily="34" charset="77"/>
                <a:ea typeface="Abadi MT Condensed Light" charset="0"/>
                <a:cs typeface="Abadi MT Condensed Light" charset="0"/>
              </a:rPr>
              <a:t>trees depend on the matrix distance of genes</a:t>
            </a:r>
          </a:p>
          <a:p>
            <a:endParaRPr lang="en-US" sz="2000" dirty="0">
              <a:latin typeface="Avenir Next LT Pro" panose="020B0504020202020204" pitchFamily="34" charset="77"/>
              <a:ea typeface="Abadi MT Condensed Light" charset="0"/>
              <a:cs typeface="Abadi MT Condensed Light" charset="0"/>
            </a:endParaRP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21F48F3B-9DDF-594D-880E-188EB29E7F4A}"/>
              </a:ext>
            </a:extLst>
          </p:cNvPr>
          <p:cNvSpPr txBox="1">
            <a:spLocks/>
          </p:cNvSpPr>
          <p:nvPr/>
        </p:nvSpPr>
        <p:spPr>
          <a:xfrm>
            <a:off x="6172200" y="2469860"/>
            <a:ext cx="5181600" cy="95913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  <a:ea typeface="Abadi MT Condensed Light" charset="0"/>
                <a:cs typeface="Abadi MT Condensed Light" charset="0"/>
              </a:rPr>
              <a:t>Character based: 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  <a:ea typeface="Abadi MT Condensed Light" charset="0"/>
                <a:cs typeface="Abadi MT Condensed Light" charset="0"/>
              </a:rPr>
              <a:t>search for the tree that optimizes the evolution the most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9B4E2AD-5771-4B43-BFEC-7D854481E362}"/>
              </a:ext>
            </a:extLst>
          </p:cNvPr>
          <p:cNvSpPr txBox="1"/>
          <p:nvPr/>
        </p:nvSpPr>
        <p:spPr>
          <a:xfrm>
            <a:off x="852054" y="3730803"/>
            <a:ext cx="515389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venir Next LT Pro" panose="020B0504020202020204" pitchFamily="34" charset="77"/>
                <a:ea typeface="Abadi MT Condensed Light" charset="0"/>
                <a:cs typeface="Abadi MT Condensed Light" charset="0"/>
              </a:rPr>
              <a:t>Computation:</a:t>
            </a:r>
            <a:r>
              <a:rPr lang="en-US" sz="2000" dirty="0">
                <a:latin typeface="Avenir Next LT Pro" panose="020B0504020202020204" pitchFamily="34" charset="77"/>
                <a:ea typeface="Abadi MT Condensed Light" charset="0"/>
                <a:cs typeface="Abadi MT Condensed Light" charset="0"/>
              </a:rPr>
              <a:t> simple</a:t>
            </a:r>
          </a:p>
          <a:p>
            <a:endParaRPr lang="en-US" sz="2000" dirty="0">
              <a:latin typeface="Avenir Next LT Pro" panose="020B0504020202020204" pitchFamily="34" charset="77"/>
              <a:ea typeface="Abadi MT Condensed Light" charset="0"/>
              <a:cs typeface="Abadi MT Condensed Light" charset="0"/>
            </a:endParaRPr>
          </a:p>
          <a:p>
            <a:r>
              <a:rPr lang="en-US" sz="2000" b="1" dirty="0">
                <a:latin typeface="Avenir Next LT Pro" panose="020B0504020202020204" pitchFamily="34" charset="77"/>
                <a:ea typeface="Abadi MT Condensed Light" charset="0"/>
                <a:cs typeface="Abadi MT Condensed Light" charset="0"/>
              </a:rPr>
              <a:t>Algorithms: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2000" dirty="0">
                <a:latin typeface="Avenir Next LT Pro" panose="020B0504020202020204" pitchFamily="34" charset="77"/>
                <a:ea typeface="Abadi MT Condensed Light" charset="0"/>
                <a:cs typeface="Abadi MT Condensed Light" charset="0"/>
              </a:rPr>
              <a:t>UPGMA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2000" dirty="0">
                <a:latin typeface="Avenir Next LT Pro" panose="020B0504020202020204" pitchFamily="34" charset="77"/>
                <a:ea typeface="Abadi MT Condensed Light" charset="0"/>
                <a:cs typeface="Abadi MT Condensed Light" charset="0"/>
              </a:rPr>
              <a:t>NJ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2000" dirty="0">
                <a:latin typeface="Avenir Next LT Pro" panose="020B0504020202020204" pitchFamily="34" charset="77"/>
                <a:ea typeface="Abadi MT Condensed Light" charset="0"/>
                <a:cs typeface="Abadi MT Condensed Light" charset="0"/>
              </a:rPr>
              <a:t>FM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549BB4C-61D5-3944-B4FE-64B21BC5F920}"/>
              </a:ext>
            </a:extLst>
          </p:cNvPr>
          <p:cNvSpPr/>
          <p:nvPr/>
        </p:nvSpPr>
        <p:spPr>
          <a:xfrm>
            <a:off x="6172200" y="3730803"/>
            <a:ext cx="6096000" cy="163121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000" b="1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  <a:ea typeface="Abadi MT Condensed Light" charset="0"/>
                <a:cs typeface="Abadi MT Condensed Light" charset="0"/>
              </a:rPr>
              <a:t>Computation: 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  <a:ea typeface="Abadi MT Condensed Light" charset="0"/>
                <a:cs typeface="Abadi MT Condensed Light" charset="0"/>
              </a:rPr>
              <a:t>complex</a:t>
            </a:r>
          </a:p>
          <a:p>
            <a:endParaRPr lang="en-US" sz="2000" b="1" dirty="0">
              <a:solidFill>
                <a:schemeClr val="bg1">
                  <a:lumMod val="85000"/>
                </a:schemeClr>
              </a:solidFill>
              <a:latin typeface="Avenir Next LT Pro" panose="020B0504020202020204" pitchFamily="34" charset="77"/>
              <a:ea typeface="Abadi MT Condensed Light" charset="0"/>
              <a:cs typeface="Abadi MT Condensed Light" charset="0"/>
            </a:endParaRPr>
          </a:p>
          <a:p>
            <a:r>
              <a:rPr lang="en-US" sz="2000" b="1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  <a:ea typeface="Abadi MT Condensed Light" charset="0"/>
                <a:cs typeface="Abadi MT Condensed Light" charset="0"/>
              </a:rPr>
              <a:t>Algorithms: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  <a:ea typeface="Abadi MT Condensed Light" charset="0"/>
                <a:cs typeface="Abadi MT Condensed Light" charset="0"/>
              </a:rPr>
              <a:t>Maximum Parsimony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  <a:ea typeface="Abadi MT Condensed Light" charset="0"/>
                <a:cs typeface="Abadi MT Condensed Light" charset="0"/>
              </a:rPr>
              <a:t>Maximum Likelihood</a:t>
            </a:r>
          </a:p>
        </p:txBody>
      </p:sp>
    </p:spTree>
    <p:extLst>
      <p:ext uri="{BB962C8B-B14F-4D97-AF65-F5344CB8AC3E}">
        <p14:creationId xmlns:p14="http://schemas.microsoft.com/office/powerpoint/2010/main" val="263356311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Private phylogenetic trees</a:t>
            </a:r>
          </a:p>
        </p:txBody>
      </p:sp>
      <p:pic>
        <p:nvPicPr>
          <p:cNvPr id="59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0DC49A94-533B-844C-BCEA-6CF84EE6AB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  <p:pic>
        <p:nvPicPr>
          <p:cNvPr id="62" name="Picture 61" descr="A picture containing diagram&#10;&#10;Description automatically generated">
            <a:extLst>
              <a:ext uri="{FF2B5EF4-FFF2-40B4-BE49-F238E27FC236}">
                <a16:creationId xmlns:a16="http://schemas.microsoft.com/office/drawing/2014/main" id="{407B66A2-8C1B-E247-A7B4-8EF2D7159D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37649" y="439043"/>
            <a:ext cx="2457962" cy="117592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3CFD25B-E64A-2E49-AA45-21004F029687}"/>
              </a:ext>
            </a:extLst>
          </p:cNvPr>
          <p:cNvSpPr txBox="1"/>
          <p:nvPr/>
        </p:nvSpPr>
        <p:spPr>
          <a:xfrm>
            <a:off x="2719251" y="2657443"/>
            <a:ext cx="261910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venir Next LT Pro" panose="020B0504020202020204" pitchFamily="34" charset="77"/>
                <a:ea typeface="Abadi MT Condensed Light" charset="0"/>
                <a:cs typeface="Abadi MT Condensed Light" charset="0"/>
              </a:rPr>
              <a:t>Algorithms: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2000" dirty="0">
                <a:latin typeface="Avenir Next LT Pro" panose="020B0504020202020204" pitchFamily="34" charset="77"/>
                <a:ea typeface="Abadi MT Condensed Light" charset="0"/>
                <a:cs typeface="Abadi MT Condensed Light" charset="0"/>
              </a:rPr>
              <a:t>UPGMA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2000" dirty="0">
                <a:latin typeface="Avenir Next LT Pro" panose="020B0504020202020204" pitchFamily="34" charset="77"/>
                <a:ea typeface="Abadi MT Condensed Light" charset="0"/>
                <a:cs typeface="Abadi MT Condensed Light" charset="0"/>
              </a:rPr>
              <a:t>NJ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2000" dirty="0">
                <a:latin typeface="Avenir Next LT Pro" panose="020B0504020202020204" pitchFamily="34" charset="77"/>
                <a:ea typeface="Abadi MT Condensed Light" charset="0"/>
                <a:cs typeface="Abadi MT Condensed Light" charset="0"/>
              </a:rPr>
              <a:t>FM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4D385F9-C9C7-6640-B861-FEDB33931415}"/>
              </a:ext>
            </a:extLst>
          </p:cNvPr>
          <p:cNvSpPr txBox="1"/>
          <p:nvPr/>
        </p:nvSpPr>
        <p:spPr>
          <a:xfrm>
            <a:off x="6312007" y="2657443"/>
            <a:ext cx="515389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venir Next LT Pro" panose="020B0504020202020204" pitchFamily="34" charset="77"/>
                <a:ea typeface="Abadi MT Condensed Light" charset="0"/>
                <a:cs typeface="Abadi MT Condensed Light" charset="0"/>
              </a:rPr>
              <a:t>Distances: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2000" dirty="0">
                <a:latin typeface="Avenir Next LT Pro" panose="020B0504020202020204" pitchFamily="34" charset="77"/>
                <a:ea typeface="Abadi MT Condensed Light" charset="0"/>
                <a:cs typeface="Abadi MT Condensed Light" charset="0"/>
              </a:rPr>
              <a:t>JC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2000" dirty="0">
                <a:latin typeface="Avenir Next LT Pro" panose="020B0504020202020204" pitchFamily="34" charset="77"/>
                <a:ea typeface="Abadi MT Condensed Light" charset="0"/>
                <a:cs typeface="Abadi MT Condensed Light" charset="0"/>
              </a:rPr>
              <a:t>K2P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2000" dirty="0">
                <a:latin typeface="Avenir Next LT Pro" panose="020B0504020202020204" pitchFamily="34" charset="77"/>
                <a:ea typeface="Abadi MT Condensed Light" charset="0"/>
                <a:cs typeface="Abadi MT Condensed Light" charset="0"/>
              </a:rPr>
              <a:t>F84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2000" dirty="0" err="1">
                <a:latin typeface="Avenir Next LT Pro" panose="020B0504020202020204" pitchFamily="34" charset="77"/>
                <a:ea typeface="Abadi MT Condensed Light" charset="0"/>
                <a:cs typeface="Abadi MT Condensed Light" charset="0"/>
              </a:rPr>
              <a:t>LogDet</a:t>
            </a:r>
            <a:endParaRPr lang="en-US" sz="2000" dirty="0">
              <a:latin typeface="Avenir Next LT Pro" panose="020B0504020202020204" pitchFamily="34" charset="77"/>
              <a:ea typeface="Abadi MT Condensed Light" charset="0"/>
              <a:cs typeface="Abadi MT Condensed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905919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Private phylogenetic trees</a:t>
            </a:r>
          </a:p>
        </p:txBody>
      </p:sp>
      <p:pic>
        <p:nvPicPr>
          <p:cNvPr id="59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0DC49A94-533B-844C-BCEA-6CF84EE6AB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  <p:pic>
        <p:nvPicPr>
          <p:cNvPr id="62" name="Picture 61" descr="A picture containing diagram&#10;&#10;Description automatically generated">
            <a:extLst>
              <a:ext uri="{FF2B5EF4-FFF2-40B4-BE49-F238E27FC236}">
                <a16:creationId xmlns:a16="http://schemas.microsoft.com/office/drawing/2014/main" id="{407B66A2-8C1B-E247-A7B4-8EF2D7159D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37649" y="439043"/>
            <a:ext cx="2457962" cy="1175920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41BE3D1-02AF-5F4C-88DC-157E685A17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4386" y="2924399"/>
            <a:ext cx="8812254" cy="220495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000" dirty="0">
                <a:latin typeface="Avenir Next LT Pro" panose="020B0504020202020204" pitchFamily="34" charset="77"/>
                <a:ea typeface="Abadi MT Condensed Light" charset="0"/>
                <a:cs typeface="Abadi MT Condensed Light" charset="0"/>
              </a:rPr>
              <a:t>Part 1: Compute the distance matrix</a:t>
            </a:r>
          </a:p>
          <a:p>
            <a:pPr marL="0" indent="0">
              <a:buNone/>
            </a:pPr>
            <a:endParaRPr lang="en-US" sz="2000" dirty="0">
              <a:latin typeface="Avenir Next LT Pro" panose="020B0504020202020204" pitchFamily="34" charset="77"/>
              <a:ea typeface="Abadi MT Condensed Light" charset="0"/>
              <a:cs typeface="Abadi MT Condensed Light" charset="0"/>
            </a:endParaRPr>
          </a:p>
          <a:p>
            <a:pPr marL="0" indent="0">
              <a:buNone/>
            </a:pPr>
            <a:endParaRPr lang="en-US" sz="2000" dirty="0">
              <a:latin typeface="Avenir Next LT Pro" panose="020B0504020202020204" pitchFamily="34" charset="77"/>
              <a:ea typeface="Abadi MT Condensed Light" charset="0"/>
              <a:cs typeface="Abadi MT Condensed Light" charset="0"/>
            </a:endParaRPr>
          </a:p>
          <a:p>
            <a:pPr marL="0" indent="0">
              <a:buNone/>
            </a:pPr>
            <a:endParaRPr lang="en-US" sz="2000" dirty="0">
              <a:latin typeface="Avenir Next LT Pro" panose="020B0504020202020204" pitchFamily="34" charset="77"/>
              <a:ea typeface="Abadi MT Condensed Light" charset="0"/>
              <a:cs typeface="Abadi MT Condensed Light" charset="0"/>
            </a:endParaRPr>
          </a:p>
          <a:p>
            <a:pPr marL="0" indent="0">
              <a:buNone/>
            </a:pPr>
            <a:endParaRPr lang="en-US" sz="2000" dirty="0">
              <a:latin typeface="Avenir Next LT Pro" panose="020B0504020202020204" pitchFamily="34" charset="77"/>
              <a:ea typeface="Abadi MT Condensed Light" charset="0"/>
              <a:cs typeface="Abadi MT Condensed Light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  <a:latin typeface="Avenir Next LT Pro" panose="020B0504020202020204" pitchFamily="34" charset="77"/>
                <a:ea typeface="Abadi MT Condensed Light" charset="0"/>
                <a:cs typeface="Abadi MT Condensed Light" charset="0"/>
              </a:rPr>
              <a:t>Part 2: Iteratively group the genes through some specific method</a:t>
            </a:r>
          </a:p>
        </p:txBody>
      </p:sp>
      <p:pic>
        <p:nvPicPr>
          <p:cNvPr id="11" name="Graphic 6" descr="Social Network">
            <a:extLst>
              <a:ext uri="{FF2B5EF4-FFF2-40B4-BE49-F238E27FC236}">
                <a16:creationId xmlns:a16="http://schemas.microsoft.com/office/drawing/2014/main" id="{97876C88-CD30-7B41-AE0F-3BC6B248E9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21502" y="2651698"/>
            <a:ext cx="833393" cy="833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68492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Private phylogenetic trees</a:t>
            </a:r>
          </a:p>
        </p:txBody>
      </p:sp>
      <p:pic>
        <p:nvPicPr>
          <p:cNvPr id="59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0DC49A94-533B-844C-BCEA-6CF84EE6AB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  <p:pic>
        <p:nvPicPr>
          <p:cNvPr id="62" name="Picture 61" descr="A picture containing diagram&#10;&#10;Description automatically generated">
            <a:extLst>
              <a:ext uri="{FF2B5EF4-FFF2-40B4-BE49-F238E27FC236}">
                <a16:creationId xmlns:a16="http://schemas.microsoft.com/office/drawing/2014/main" id="{407B66A2-8C1B-E247-A7B4-8EF2D7159D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37649" y="439043"/>
            <a:ext cx="2457962" cy="1175920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41BE3D1-02AF-5F4C-88DC-157E685A17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4386" y="2924399"/>
            <a:ext cx="8812254" cy="220495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000" dirty="0">
                <a:latin typeface="Avenir Next LT Pro" panose="020B0504020202020204" pitchFamily="34" charset="77"/>
                <a:ea typeface="Abadi MT Condensed Light" charset="0"/>
                <a:cs typeface="Abadi MT Condensed Light" charset="0"/>
              </a:rPr>
              <a:t>Part 1: Compute the distance matrix</a:t>
            </a:r>
          </a:p>
          <a:p>
            <a:pPr marL="0" indent="0">
              <a:buNone/>
            </a:pPr>
            <a:endParaRPr lang="en-US" sz="2000" dirty="0">
              <a:latin typeface="Avenir Next LT Pro" panose="020B0504020202020204" pitchFamily="34" charset="77"/>
              <a:ea typeface="Abadi MT Condensed Light" charset="0"/>
              <a:cs typeface="Abadi MT Condensed Light" charset="0"/>
            </a:endParaRPr>
          </a:p>
          <a:p>
            <a:pPr marL="0" indent="0">
              <a:buNone/>
            </a:pPr>
            <a:endParaRPr lang="en-US" sz="2000" dirty="0">
              <a:latin typeface="Avenir Next LT Pro" panose="020B0504020202020204" pitchFamily="34" charset="77"/>
              <a:ea typeface="Abadi MT Condensed Light" charset="0"/>
              <a:cs typeface="Abadi MT Condensed Light" charset="0"/>
            </a:endParaRPr>
          </a:p>
          <a:p>
            <a:pPr marL="0" indent="0">
              <a:buNone/>
            </a:pPr>
            <a:endParaRPr lang="en-US" sz="2000" dirty="0">
              <a:latin typeface="Avenir Next LT Pro" panose="020B0504020202020204" pitchFamily="34" charset="77"/>
              <a:ea typeface="Abadi MT Condensed Light" charset="0"/>
              <a:cs typeface="Abadi MT Condensed Light" charset="0"/>
            </a:endParaRPr>
          </a:p>
          <a:p>
            <a:pPr marL="0" indent="0">
              <a:buNone/>
            </a:pPr>
            <a:endParaRPr lang="en-US" sz="2000" dirty="0">
              <a:latin typeface="Avenir Next LT Pro" panose="020B0504020202020204" pitchFamily="34" charset="77"/>
              <a:ea typeface="Abadi MT Condensed Light" charset="0"/>
              <a:cs typeface="Abadi MT Condensed Light" charset="0"/>
            </a:endParaRPr>
          </a:p>
          <a:p>
            <a:pPr marL="0" indent="0">
              <a:buNone/>
            </a:pPr>
            <a:r>
              <a:rPr lang="en-US" sz="2000" dirty="0">
                <a:latin typeface="Avenir Next LT Pro" panose="020B0504020202020204" pitchFamily="34" charset="77"/>
                <a:ea typeface="Abadi MT Condensed Light" charset="0"/>
                <a:cs typeface="Abadi MT Condensed Light" charset="0"/>
              </a:rPr>
              <a:t>Part 2: Iteratively group the genes through some specific method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C14AAE3-0BD0-204D-8CEB-254F3416BC6B}"/>
              </a:ext>
            </a:extLst>
          </p:cNvPr>
          <p:cNvGrpSpPr/>
          <p:nvPr/>
        </p:nvGrpSpPr>
        <p:grpSpPr>
          <a:xfrm>
            <a:off x="463028" y="4599315"/>
            <a:ext cx="750339" cy="750339"/>
            <a:chOff x="5965654" y="2177934"/>
            <a:chExt cx="750339" cy="750339"/>
          </a:xfrm>
        </p:grpSpPr>
        <p:pic>
          <p:nvPicPr>
            <p:cNvPr id="9" name="Graphic 8" descr="Laptop Secure">
              <a:extLst>
                <a:ext uri="{FF2B5EF4-FFF2-40B4-BE49-F238E27FC236}">
                  <a16:creationId xmlns:a16="http://schemas.microsoft.com/office/drawing/2014/main" id="{162E7736-D12B-0542-B26B-9105A801117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965654" y="2177934"/>
              <a:ext cx="750339" cy="750339"/>
            </a:xfrm>
            <a:prstGeom prst="rect">
              <a:avLst/>
            </a:prstGeom>
          </p:spPr>
        </p:pic>
        <p:pic>
          <p:nvPicPr>
            <p:cNvPr id="10" name="Graphic 17" descr="Lock">
              <a:extLst>
                <a:ext uri="{FF2B5EF4-FFF2-40B4-BE49-F238E27FC236}">
                  <a16:creationId xmlns:a16="http://schemas.microsoft.com/office/drawing/2014/main" id="{DFE17388-5E49-9041-8CFE-B4DAC97B081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404643" y="2578279"/>
              <a:ext cx="185399" cy="185399"/>
            </a:xfrm>
            <a:prstGeom prst="rect">
              <a:avLst/>
            </a:prstGeom>
          </p:spPr>
        </p:pic>
      </p:grpSp>
      <p:pic>
        <p:nvPicPr>
          <p:cNvPr id="11" name="Graphic 6" descr="Social Network">
            <a:extLst>
              <a:ext uri="{FF2B5EF4-FFF2-40B4-BE49-F238E27FC236}">
                <a16:creationId xmlns:a16="http://schemas.microsoft.com/office/drawing/2014/main" id="{97876C88-CD30-7B41-AE0F-3BC6B248E94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21502" y="2651698"/>
            <a:ext cx="833393" cy="833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9649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Private phylogenetic trees</a:t>
            </a:r>
          </a:p>
        </p:txBody>
      </p:sp>
      <p:pic>
        <p:nvPicPr>
          <p:cNvPr id="59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0DC49A94-533B-844C-BCEA-6CF84EE6AB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  <p:pic>
        <p:nvPicPr>
          <p:cNvPr id="62" name="Picture 61" descr="A picture containing diagram&#10;&#10;Description automatically generated">
            <a:extLst>
              <a:ext uri="{FF2B5EF4-FFF2-40B4-BE49-F238E27FC236}">
                <a16:creationId xmlns:a16="http://schemas.microsoft.com/office/drawing/2014/main" id="{407B66A2-8C1B-E247-A7B4-8EF2D7159D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37649" y="439043"/>
            <a:ext cx="2457962" cy="1175920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41BE3D1-02AF-5F4C-88DC-157E685A17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4386" y="2924399"/>
            <a:ext cx="8812254" cy="220495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000" dirty="0">
                <a:latin typeface="Avenir Next LT Pro" panose="020B0504020202020204" pitchFamily="34" charset="77"/>
                <a:ea typeface="Abadi MT Condensed Light" charset="0"/>
                <a:cs typeface="Abadi MT Condensed Light" charset="0"/>
              </a:rPr>
              <a:t>Part 1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  <a:ea typeface="Abadi MT Condensed Light" charset="0"/>
                <a:cs typeface="Abadi MT Condensed Light" charset="0"/>
              </a:rPr>
              <a:t>: Compute the distance matrix</a:t>
            </a:r>
          </a:p>
          <a:p>
            <a:pPr marL="0" indent="0">
              <a:buNone/>
            </a:pPr>
            <a:endParaRPr lang="en-US" sz="2000" dirty="0">
              <a:solidFill>
                <a:schemeClr val="bg1">
                  <a:lumMod val="85000"/>
                </a:schemeClr>
              </a:solidFill>
              <a:latin typeface="Avenir Next LT Pro" panose="020B0504020202020204" pitchFamily="34" charset="77"/>
              <a:ea typeface="Abadi MT Condensed Light" charset="0"/>
              <a:cs typeface="Abadi MT Condensed Light" charset="0"/>
            </a:endParaRPr>
          </a:p>
          <a:p>
            <a:pPr marL="0" indent="0">
              <a:buNone/>
            </a:pPr>
            <a:endParaRPr lang="en-US" sz="2000" dirty="0">
              <a:solidFill>
                <a:schemeClr val="bg1">
                  <a:lumMod val="85000"/>
                </a:schemeClr>
              </a:solidFill>
              <a:latin typeface="Avenir Next LT Pro" panose="020B0504020202020204" pitchFamily="34" charset="77"/>
              <a:ea typeface="Abadi MT Condensed Light" charset="0"/>
              <a:cs typeface="Abadi MT Condensed Light" charset="0"/>
            </a:endParaRPr>
          </a:p>
          <a:p>
            <a:pPr marL="0" indent="0">
              <a:buNone/>
            </a:pPr>
            <a:endParaRPr lang="en-US" sz="2000" dirty="0">
              <a:solidFill>
                <a:schemeClr val="bg1">
                  <a:lumMod val="85000"/>
                </a:schemeClr>
              </a:solidFill>
              <a:latin typeface="Avenir Next LT Pro" panose="020B0504020202020204" pitchFamily="34" charset="77"/>
              <a:ea typeface="Abadi MT Condensed Light" charset="0"/>
              <a:cs typeface="Abadi MT Condensed Light" charset="0"/>
            </a:endParaRPr>
          </a:p>
          <a:p>
            <a:pPr marL="0" indent="0">
              <a:buNone/>
            </a:pPr>
            <a:endParaRPr lang="en-US" sz="2000" dirty="0">
              <a:solidFill>
                <a:schemeClr val="bg1">
                  <a:lumMod val="85000"/>
                </a:schemeClr>
              </a:solidFill>
              <a:latin typeface="Avenir Next LT Pro" panose="020B0504020202020204" pitchFamily="34" charset="77"/>
              <a:ea typeface="Abadi MT Condensed Light" charset="0"/>
              <a:cs typeface="Abadi MT Condensed Light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  <a:ea typeface="Abadi MT Condensed Light" charset="0"/>
                <a:cs typeface="Abadi MT Condensed Light" charset="0"/>
              </a:rPr>
              <a:t>Part 2: Iteratively group the genes through some specific method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C14AAE3-0BD0-204D-8CEB-254F3416BC6B}"/>
              </a:ext>
            </a:extLst>
          </p:cNvPr>
          <p:cNvGrpSpPr/>
          <p:nvPr/>
        </p:nvGrpSpPr>
        <p:grpSpPr>
          <a:xfrm>
            <a:off x="463028" y="4599315"/>
            <a:ext cx="750339" cy="750339"/>
            <a:chOff x="5965654" y="2177934"/>
            <a:chExt cx="750339" cy="750339"/>
          </a:xfrm>
        </p:grpSpPr>
        <p:pic>
          <p:nvPicPr>
            <p:cNvPr id="9" name="Graphic 8" descr="Laptop Secure">
              <a:extLst>
                <a:ext uri="{FF2B5EF4-FFF2-40B4-BE49-F238E27FC236}">
                  <a16:creationId xmlns:a16="http://schemas.microsoft.com/office/drawing/2014/main" id="{162E7736-D12B-0542-B26B-9105A801117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965654" y="2177934"/>
              <a:ext cx="750339" cy="750339"/>
            </a:xfrm>
            <a:prstGeom prst="rect">
              <a:avLst/>
            </a:prstGeom>
          </p:spPr>
        </p:pic>
        <p:pic>
          <p:nvPicPr>
            <p:cNvPr id="10" name="Graphic 17" descr="Lock">
              <a:extLst>
                <a:ext uri="{FF2B5EF4-FFF2-40B4-BE49-F238E27FC236}">
                  <a16:creationId xmlns:a16="http://schemas.microsoft.com/office/drawing/2014/main" id="{DFE17388-5E49-9041-8CFE-B4DAC97B081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404643" y="2578279"/>
              <a:ext cx="185399" cy="185399"/>
            </a:xfrm>
            <a:prstGeom prst="rect">
              <a:avLst/>
            </a:prstGeom>
          </p:spPr>
        </p:pic>
      </p:grpSp>
      <p:pic>
        <p:nvPicPr>
          <p:cNvPr id="11" name="Graphic 6" descr="Social Network">
            <a:extLst>
              <a:ext uri="{FF2B5EF4-FFF2-40B4-BE49-F238E27FC236}">
                <a16:creationId xmlns:a16="http://schemas.microsoft.com/office/drawing/2014/main" id="{97876C88-CD30-7B41-AE0F-3BC6B248E94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21502" y="2651698"/>
            <a:ext cx="833393" cy="833393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F17BC33-85C4-CE4F-8152-1057839EEC4C}"/>
              </a:ext>
            </a:extLst>
          </p:cNvPr>
          <p:cNvSpPr/>
          <p:nvPr/>
        </p:nvSpPr>
        <p:spPr>
          <a:xfrm>
            <a:off x="313507" y="2190445"/>
            <a:ext cx="10704211" cy="175666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3DB8AAE-D296-1849-96D6-4A4CA56ABFF1}"/>
              </a:ext>
            </a:extLst>
          </p:cNvPr>
          <p:cNvSpPr/>
          <p:nvPr/>
        </p:nvSpPr>
        <p:spPr>
          <a:xfrm>
            <a:off x="313508" y="4121327"/>
            <a:ext cx="10704211" cy="175666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B5025F-2507-5347-BFA0-EC8FFBE0DB40}"/>
              </a:ext>
            </a:extLst>
          </p:cNvPr>
          <p:cNvSpPr txBox="1"/>
          <p:nvPr/>
        </p:nvSpPr>
        <p:spPr>
          <a:xfrm>
            <a:off x="4624301" y="3429000"/>
            <a:ext cx="20826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Avenir Next LT Pro" panose="020B0504020202020204" pitchFamily="34" charset="77"/>
                <a:ea typeface="Abadi MT Condensed Light" charset="0"/>
                <a:cs typeface="Abadi MT Condensed Light" charset="0"/>
              </a:rPr>
              <a:t>SMC for distances</a:t>
            </a:r>
          </a:p>
          <a:p>
            <a:endParaRPr lang="en-PT" dirty="0"/>
          </a:p>
        </p:txBody>
      </p:sp>
    </p:spTree>
    <p:extLst>
      <p:ext uri="{BB962C8B-B14F-4D97-AF65-F5344CB8AC3E}">
        <p14:creationId xmlns:p14="http://schemas.microsoft.com/office/powerpoint/2010/main" val="102742829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Private phylogenetic trees</a:t>
            </a:r>
          </a:p>
        </p:txBody>
      </p:sp>
      <p:pic>
        <p:nvPicPr>
          <p:cNvPr id="59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0DC49A94-533B-844C-BCEA-6CF84EE6AB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  <p:pic>
        <p:nvPicPr>
          <p:cNvPr id="62" name="Picture 61" descr="A picture containing diagram&#10;&#10;Description automatically generated">
            <a:extLst>
              <a:ext uri="{FF2B5EF4-FFF2-40B4-BE49-F238E27FC236}">
                <a16:creationId xmlns:a16="http://schemas.microsoft.com/office/drawing/2014/main" id="{407B66A2-8C1B-E247-A7B4-8EF2D7159D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37649" y="439043"/>
            <a:ext cx="2457962" cy="1175920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41BE3D1-02AF-5F4C-88DC-157E685A17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4386" y="2924399"/>
            <a:ext cx="8812254" cy="220495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000" dirty="0">
                <a:latin typeface="Avenir Next LT Pro" panose="020B0504020202020204" pitchFamily="34" charset="77"/>
                <a:ea typeface="Abadi MT Condensed Light" charset="0"/>
                <a:cs typeface="Abadi MT Condensed Light" charset="0"/>
              </a:rPr>
              <a:t>Part 1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  <a:ea typeface="Abadi MT Condensed Light" charset="0"/>
                <a:cs typeface="Abadi MT Condensed Light" charset="0"/>
              </a:rPr>
              <a:t>: Compute the distance matrix</a:t>
            </a:r>
          </a:p>
          <a:p>
            <a:pPr marL="0" indent="0">
              <a:buNone/>
            </a:pPr>
            <a:endParaRPr lang="en-US" sz="2000" dirty="0">
              <a:solidFill>
                <a:schemeClr val="bg1">
                  <a:lumMod val="85000"/>
                </a:schemeClr>
              </a:solidFill>
              <a:latin typeface="Avenir Next LT Pro" panose="020B0504020202020204" pitchFamily="34" charset="77"/>
              <a:ea typeface="Abadi MT Condensed Light" charset="0"/>
              <a:cs typeface="Abadi MT Condensed Light" charset="0"/>
            </a:endParaRPr>
          </a:p>
          <a:p>
            <a:pPr marL="0" indent="0">
              <a:buNone/>
            </a:pPr>
            <a:endParaRPr lang="en-US" sz="2000" dirty="0">
              <a:solidFill>
                <a:schemeClr val="bg1">
                  <a:lumMod val="85000"/>
                </a:schemeClr>
              </a:solidFill>
              <a:latin typeface="Avenir Next LT Pro" panose="020B0504020202020204" pitchFamily="34" charset="77"/>
              <a:ea typeface="Abadi MT Condensed Light" charset="0"/>
              <a:cs typeface="Abadi MT Condensed Light" charset="0"/>
            </a:endParaRPr>
          </a:p>
          <a:p>
            <a:pPr marL="0" indent="0">
              <a:buNone/>
            </a:pPr>
            <a:endParaRPr lang="en-US" sz="2000" dirty="0">
              <a:solidFill>
                <a:schemeClr val="bg1">
                  <a:lumMod val="85000"/>
                </a:schemeClr>
              </a:solidFill>
              <a:latin typeface="Avenir Next LT Pro" panose="020B0504020202020204" pitchFamily="34" charset="77"/>
              <a:ea typeface="Abadi MT Condensed Light" charset="0"/>
              <a:cs typeface="Abadi MT Condensed Light" charset="0"/>
            </a:endParaRPr>
          </a:p>
          <a:p>
            <a:pPr marL="0" indent="0">
              <a:buNone/>
            </a:pPr>
            <a:endParaRPr lang="en-US" sz="2000" dirty="0">
              <a:solidFill>
                <a:schemeClr val="bg1">
                  <a:lumMod val="85000"/>
                </a:schemeClr>
              </a:solidFill>
              <a:latin typeface="Avenir Next LT Pro" panose="020B0504020202020204" pitchFamily="34" charset="77"/>
              <a:ea typeface="Abadi MT Condensed Light" charset="0"/>
              <a:cs typeface="Abadi MT Condensed Light" charset="0"/>
            </a:endParaRPr>
          </a:p>
          <a:p>
            <a:pPr marL="0" indent="0">
              <a:buNone/>
            </a:pPr>
            <a:r>
              <a:rPr lang="en-US" sz="2000" dirty="0">
                <a:latin typeface="Avenir Next LT Pro" panose="020B0504020202020204" pitchFamily="34" charset="77"/>
                <a:ea typeface="Abadi MT Condensed Light" charset="0"/>
                <a:cs typeface="Abadi MT Condensed Light" charset="0"/>
              </a:rPr>
              <a:t>Part 2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  <a:ea typeface="Abadi MT Condensed Light" charset="0"/>
                <a:cs typeface="Abadi MT Condensed Light" charset="0"/>
              </a:rPr>
              <a:t>: Iteratively group the genes through some specific method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C14AAE3-0BD0-204D-8CEB-254F3416BC6B}"/>
              </a:ext>
            </a:extLst>
          </p:cNvPr>
          <p:cNvGrpSpPr/>
          <p:nvPr/>
        </p:nvGrpSpPr>
        <p:grpSpPr>
          <a:xfrm>
            <a:off x="463028" y="4599315"/>
            <a:ext cx="750339" cy="750339"/>
            <a:chOff x="5965654" y="2177934"/>
            <a:chExt cx="750339" cy="750339"/>
          </a:xfrm>
        </p:grpSpPr>
        <p:pic>
          <p:nvPicPr>
            <p:cNvPr id="9" name="Graphic 8" descr="Laptop Secure">
              <a:extLst>
                <a:ext uri="{FF2B5EF4-FFF2-40B4-BE49-F238E27FC236}">
                  <a16:creationId xmlns:a16="http://schemas.microsoft.com/office/drawing/2014/main" id="{162E7736-D12B-0542-B26B-9105A801117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965654" y="2177934"/>
              <a:ext cx="750339" cy="750339"/>
            </a:xfrm>
            <a:prstGeom prst="rect">
              <a:avLst/>
            </a:prstGeom>
          </p:spPr>
        </p:pic>
        <p:pic>
          <p:nvPicPr>
            <p:cNvPr id="10" name="Graphic 17" descr="Lock">
              <a:extLst>
                <a:ext uri="{FF2B5EF4-FFF2-40B4-BE49-F238E27FC236}">
                  <a16:creationId xmlns:a16="http://schemas.microsoft.com/office/drawing/2014/main" id="{DFE17388-5E49-9041-8CFE-B4DAC97B081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404643" y="2578279"/>
              <a:ext cx="185399" cy="185399"/>
            </a:xfrm>
            <a:prstGeom prst="rect">
              <a:avLst/>
            </a:prstGeom>
          </p:spPr>
        </p:pic>
      </p:grpSp>
      <p:pic>
        <p:nvPicPr>
          <p:cNvPr id="11" name="Graphic 6" descr="Social Network">
            <a:extLst>
              <a:ext uri="{FF2B5EF4-FFF2-40B4-BE49-F238E27FC236}">
                <a16:creationId xmlns:a16="http://schemas.microsoft.com/office/drawing/2014/main" id="{97876C88-CD30-7B41-AE0F-3BC6B248E94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21502" y="2651698"/>
            <a:ext cx="833393" cy="833393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F17BC33-85C4-CE4F-8152-1057839EEC4C}"/>
              </a:ext>
            </a:extLst>
          </p:cNvPr>
          <p:cNvSpPr/>
          <p:nvPr/>
        </p:nvSpPr>
        <p:spPr>
          <a:xfrm>
            <a:off x="313507" y="2190445"/>
            <a:ext cx="10704211" cy="175666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3DB8AAE-D296-1849-96D6-4A4CA56ABFF1}"/>
              </a:ext>
            </a:extLst>
          </p:cNvPr>
          <p:cNvSpPr/>
          <p:nvPr/>
        </p:nvSpPr>
        <p:spPr>
          <a:xfrm>
            <a:off x="313508" y="4121327"/>
            <a:ext cx="10704211" cy="175666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B5025F-2507-5347-BFA0-EC8FFBE0DB40}"/>
              </a:ext>
            </a:extLst>
          </p:cNvPr>
          <p:cNvSpPr txBox="1"/>
          <p:nvPr/>
        </p:nvSpPr>
        <p:spPr>
          <a:xfrm>
            <a:off x="4624301" y="3429000"/>
            <a:ext cx="20826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Avenir Next LT Pro" panose="020B0504020202020204" pitchFamily="34" charset="77"/>
                <a:ea typeface="Abadi MT Condensed Light" charset="0"/>
                <a:cs typeface="Abadi MT Condensed Light" charset="0"/>
              </a:rPr>
              <a:t>SMC for distances</a:t>
            </a:r>
          </a:p>
          <a:p>
            <a:endParaRPr lang="en-PT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671E55A-3EA5-1541-ADFA-C626C8A5D1EF}"/>
              </a:ext>
            </a:extLst>
          </p:cNvPr>
          <p:cNvSpPr txBox="1"/>
          <p:nvPr/>
        </p:nvSpPr>
        <p:spPr>
          <a:xfrm>
            <a:off x="4823682" y="5349654"/>
            <a:ext cx="16838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Avenir Next LT Pro" panose="020B0504020202020204" pitchFamily="34" charset="77"/>
                <a:ea typeface="Abadi MT Condensed Light" charset="0"/>
                <a:cs typeface="Abadi MT Condensed Light" charset="0"/>
              </a:rPr>
              <a:t>No interaction</a:t>
            </a:r>
          </a:p>
          <a:p>
            <a:endParaRPr lang="en-PT" dirty="0"/>
          </a:p>
        </p:txBody>
      </p:sp>
    </p:spTree>
    <p:extLst>
      <p:ext uri="{BB962C8B-B14F-4D97-AF65-F5344CB8AC3E}">
        <p14:creationId xmlns:p14="http://schemas.microsoft.com/office/powerpoint/2010/main" val="137810443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3B650ADE-BD71-884C-920A-E98953C5708B}"/>
              </a:ext>
            </a:extLst>
          </p:cNvPr>
          <p:cNvSpPr/>
          <p:nvPr/>
        </p:nvSpPr>
        <p:spPr>
          <a:xfrm>
            <a:off x="1575074" y="3818440"/>
            <a:ext cx="1387008" cy="359596"/>
          </a:xfrm>
          <a:prstGeom prst="rect">
            <a:avLst/>
          </a:prstGeom>
          <a:solidFill>
            <a:srgbClr val="5EA5C7"/>
          </a:solidFill>
          <a:ln>
            <a:solidFill>
              <a:srgbClr val="5EA5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Quantum-assisted system</a:t>
            </a:r>
          </a:p>
        </p:txBody>
      </p:sp>
      <p:pic>
        <p:nvPicPr>
          <p:cNvPr id="59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0DC49A94-533B-844C-BCEA-6CF84EE6AB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  <p:pic>
        <p:nvPicPr>
          <p:cNvPr id="62" name="Picture 61" descr="A picture containing diagram&#10;&#10;Description automatically generated">
            <a:extLst>
              <a:ext uri="{FF2B5EF4-FFF2-40B4-BE49-F238E27FC236}">
                <a16:creationId xmlns:a16="http://schemas.microsoft.com/office/drawing/2014/main" id="{407B66A2-8C1B-E247-A7B4-8EF2D7159D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37649" y="439043"/>
            <a:ext cx="2457962" cy="117592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B8073F34-99E9-1B44-87B8-576738CBAF19}"/>
              </a:ext>
            </a:extLst>
          </p:cNvPr>
          <p:cNvSpPr/>
          <p:nvPr/>
        </p:nvSpPr>
        <p:spPr>
          <a:xfrm>
            <a:off x="1575074" y="2488946"/>
            <a:ext cx="1387011" cy="1243173"/>
          </a:xfrm>
          <a:prstGeom prst="rect">
            <a:avLst/>
          </a:prstGeom>
          <a:solidFill>
            <a:srgbClr val="E97E47"/>
          </a:solidFill>
          <a:ln>
            <a:solidFill>
              <a:srgbClr val="E97E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C438A5D-67B4-364F-854E-23B5DCFA73DC}"/>
              </a:ext>
            </a:extLst>
          </p:cNvPr>
          <p:cNvSpPr txBox="1"/>
          <p:nvPr/>
        </p:nvSpPr>
        <p:spPr>
          <a:xfrm>
            <a:off x="1444807" y="2941255"/>
            <a:ext cx="16475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1600" dirty="0">
                <a:solidFill>
                  <a:schemeClr val="bg1">
                    <a:lumMod val="95000"/>
                  </a:schemeClr>
                </a:solidFill>
                <a:latin typeface="Avenir Next LT Pro" panose="020B0504020202020204" pitchFamily="34" charset="77"/>
              </a:rPr>
              <a:t>Offline phase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26A23DA-6340-FB44-9B78-2E196AB0A07A}"/>
              </a:ext>
            </a:extLst>
          </p:cNvPr>
          <p:cNvSpPr txBox="1"/>
          <p:nvPr/>
        </p:nvSpPr>
        <p:spPr>
          <a:xfrm>
            <a:off x="1444806" y="3832157"/>
            <a:ext cx="16475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1600" dirty="0">
                <a:solidFill>
                  <a:schemeClr val="bg1">
                    <a:lumMod val="95000"/>
                  </a:schemeClr>
                </a:solidFill>
                <a:latin typeface="Avenir Next LT Pro" panose="020B0504020202020204" pitchFamily="34" charset="77"/>
              </a:rPr>
              <a:t>Online phase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1F0A018-34FB-FF45-9235-22D4BD1A563A}"/>
              </a:ext>
            </a:extLst>
          </p:cNvPr>
          <p:cNvSpPr txBox="1"/>
          <p:nvPr/>
        </p:nvSpPr>
        <p:spPr>
          <a:xfrm>
            <a:off x="1676907" y="2064070"/>
            <a:ext cx="11833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1600" dirty="0">
                <a:solidFill>
                  <a:srgbClr val="E97E47"/>
                </a:solidFill>
                <a:latin typeface="Avenir Next LT Pro" panose="020B0504020202020204" pitchFamily="34" charset="77"/>
              </a:rPr>
              <a:t>[BBCS’91] </a:t>
            </a:r>
          </a:p>
        </p:txBody>
      </p:sp>
    </p:spTree>
    <p:extLst>
      <p:ext uri="{BB962C8B-B14F-4D97-AF65-F5344CB8AC3E}">
        <p14:creationId xmlns:p14="http://schemas.microsoft.com/office/powerpoint/2010/main" val="28014713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Motivation</a:t>
            </a:r>
          </a:p>
        </p:txBody>
      </p:sp>
      <p:pic>
        <p:nvPicPr>
          <p:cNvPr id="9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CE03CE94-B9D3-1E45-9515-DA7C134442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8BEAC99-8595-7E41-B721-EE11893C1F50}"/>
              </a:ext>
            </a:extLst>
          </p:cNvPr>
          <p:cNvSpPr txBox="1"/>
          <p:nvPr/>
        </p:nvSpPr>
        <p:spPr>
          <a:xfrm>
            <a:off x="5461000" y="1690688"/>
            <a:ext cx="127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2800" dirty="0">
                <a:latin typeface="Avenir Next LT Pro" panose="020B0504020202020204" pitchFamily="34" charset="77"/>
              </a:rPr>
              <a:t>SMC</a:t>
            </a:r>
          </a:p>
        </p:txBody>
      </p:sp>
    </p:spTree>
    <p:extLst>
      <p:ext uri="{BB962C8B-B14F-4D97-AF65-F5344CB8AC3E}">
        <p14:creationId xmlns:p14="http://schemas.microsoft.com/office/powerpoint/2010/main" val="318439689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Quantum-assisted system</a:t>
            </a:r>
          </a:p>
        </p:txBody>
      </p:sp>
      <p:pic>
        <p:nvPicPr>
          <p:cNvPr id="59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0DC49A94-533B-844C-BCEA-6CF84EE6AB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  <p:pic>
        <p:nvPicPr>
          <p:cNvPr id="62" name="Picture 61" descr="A picture containing diagram&#10;&#10;Description automatically generated">
            <a:extLst>
              <a:ext uri="{FF2B5EF4-FFF2-40B4-BE49-F238E27FC236}">
                <a16:creationId xmlns:a16="http://schemas.microsoft.com/office/drawing/2014/main" id="{407B66A2-8C1B-E247-A7B4-8EF2D7159D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37649" y="439043"/>
            <a:ext cx="2457962" cy="117592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B8073F34-99E9-1B44-87B8-576738CBAF19}"/>
              </a:ext>
            </a:extLst>
          </p:cNvPr>
          <p:cNvSpPr/>
          <p:nvPr/>
        </p:nvSpPr>
        <p:spPr>
          <a:xfrm>
            <a:off x="1575074" y="2488946"/>
            <a:ext cx="1387011" cy="1243173"/>
          </a:xfrm>
          <a:prstGeom prst="rect">
            <a:avLst/>
          </a:prstGeom>
          <a:solidFill>
            <a:srgbClr val="E97E47"/>
          </a:solidFill>
          <a:ln>
            <a:solidFill>
              <a:srgbClr val="E97E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C438A5D-67B4-364F-854E-23B5DCFA73DC}"/>
              </a:ext>
            </a:extLst>
          </p:cNvPr>
          <p:cNvSpPr txBox="1"/>
          <p:nvPr/>
        </p:nvSpPr>
        <p:spPr>
          <a:xfrm>
            <a:off x="1444807" y="2941255"/>
            <a:ext cx="16475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1600" dirty="0">
                <a:solidFill>
                  <a:schemeClr val="bg1">
                    <a:lumMod val="95000"/>
                  </a:schemeClr>
                </a:solidFill>
                <a:latin typeface="Avenir Next LT Pro" panose="020B0504020202020204" pitchFamily="34" charset="77"/>
              </a:rPr>
              <a:t>Offline phase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15077E7-3428-5A4A-85E1-43FB1F761E1F}"/>
              </a:ext>
            </a:extLst>
          </p:cNvPr>
          <p:cNvGrpSpPr/>
          <p:nvPr/>
        </p:nvGrpSpPr>
        <p:grpSpPr>
          <a:xfrm>
            <a:off x="6276584" y="2930734"/>
            <a:ext cx="1481642" cy="359596"/>
            <a:chOff x="5355179" y="3089490"/>
            <a:chExt cx="1481642" cy="359596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3B650ADE-BD71-884C-920A-E98953C5708B}"/>
                </a:ext>
              </a:extLst>
            </p:cNvPr>
            <p:cNvSpPr/>
            <p:nvPr/>
          </p:nvSpPr>
          <p:spPr>
            <a:xfrm>
              <a:off x="5415547" y="3089490"/>
              <a:ext cx="1387008" cy="359596"/>
            </a:xfrm>
            <a:prstGeom prst="rect">
              <a:avLst/>
            </a:prstGeom>
            <a:solidFill>
              <a:srgbClr val="5EA5C7"/>
            </a:solidFill>
            <a:ln>
              <a:solidFill>
                <a:srgbClr val="5EA5C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26A23DA-6340-FB44-9B78-2E196AB0A07A}"/>
                </a:ext>
              </a:extLst>
            </p:cNvPr>
            <p:cNvSpPr txBox="1"/>
            <p:nvPr/>
          </p:nvSpPr>
          <p:spPr>
            <a:xfrm>
              <a:off x="5355179" y="3089490"/>
              <a:ext cx="148164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PT" sz="1600" dirty="0">
                  <a:solidFill>
                    <a:schemeClr val="bg1">
                      <a:lumMod val="95000"/>
                    </a:schemeClr>
                  </a:solidFill>
                  <a:latin typeface="Avenir Next LT Pro" panose="020B0504020202020204" pitchFamily="34" charset="77"/>
                </a:rPr>
                <a:t>Online phase</a:t>
              </a: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61F0A018-34FB-FF45-9235-22D4BD1A563A}"/>
              </a:ext>
            </a:extLst>
          </p:cNvPr>
          <p:cNvSpPr txBox="1"/>
          <p:nvPr/>
        </p:nvSpPr>
        <p:spPr>
          <a:xfrm>
            <a:off x="1676907" y="2064070"/>
            <a:ext cx="11833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1600" dirty="0">
                <a:solidFill>
                  <a:srgbClr val="E97E47"/>
                </a:solidFill>
                <a:latin typeface="Avenir Next LT Pro" panose="020B0504020202020204" pitchFamily="34" charset="77"/>
              </a:rPr>
              <a:t>[BBCS’91] 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45DF4AE-A45A-6C42-963B-DDBB85F69A3C}"/>
              </a:ext>
            </a:extLst>
          </p:cNvPr>
          <p:cNvCxnSpPr/>
          <p:nvPr/>
        </p:nvCxnSpPr>
        <p:spPr>
          <a:xfrm>
            <a:off x="3066222" y="3124008"/>
            <a:ext cx="681399" cy="0"/>
          </a:xfrm>
          <a:prstGeom prst="straightConnector1">
            <a:avLst/>
          </a:prstGeom>
          <a:ln>
            <a:solidFill>
              <a:srgbClr val="E97E4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A90E97F-6216-3448-B977-66AC176E5948}"/>
              </a:ext>
            </a:extLst>
          </p:cNvPr>
          <p:cNvSpPr txBox="1"/>
          <p:nvPr/>
        </p:nvSpPr>
        <p:spPr>
          <a:xfrm>
            <a:off x="3816550" y="2941255"/>
            <a:ext cx="1605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5EA5C7"/>
                </a:solidFill>
                <a:latin typeface="Avenir Next LT Pro" panose="020B0504020202020204" pitchFamily="34" charset="77"/>
              </a:rPr>
              <a:t>Oblivious key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FD8F95C-23F8-CF42-A069-EFC6328B0BD8}"/>
              </a:ext>
            </a:extLst>
          </p:cNvPr>
          <p:cNvCxnSpPr/>
          <p:nvPr/>
        </p:nvCxnSpPr>
        <p:spPr>
          <a:xfrm>
            <a:off x="5491048" y="3125993"/>
            <a:ext cx="681399" cy="0"/>
          </a:xfrm>
          <a:prstGeom prst="straightConnector1">
            <a:avLst/>
          </a:prstGeom>
          <a:ln>
            <a:solidFill>
              <a:srgbClr val="5EA5C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AC0FCAF-2A4B-B744-AB09-C742D4C8C5EB}"/>
              </a:ext>
            </a:extLst>
          </p:cNvPr>
          <p:cNvCxnSpPr/>
          <p:nvPr/>
        </p:nvCxnSpPr>
        <p:spPr>
          <a:xfrm>
            <a:off x="7898968" y="3110561"/>
            <a:ext cx="681399" cy="0"/>
          </a:xfrm>
          <a:prstGeom prst="straightConnector1">
            <a:avLst/>
          </a:prstGeom>
          <a:ln>
            <a:solidFill>
              <a:srgbClr val="5EA5C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20D3F1BA-1B04-DC46-98C3-3A107A1BEF2D}"/>
              </a:ext>
            </a:extLst>
          </p:cNvPr>
          <p:cNvSpPr txBox="1"/>
          <p:nvPr/>
        </p:nvSpPr>
        <p:spPr>
          <a:xfrm>
            <a:off x="8638794" y="2920998"/>
            <a:ext cx="504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5EA5C7"/>
                </a:solidFill>
                <a:latin typeface="Avenir Next LT Pro" panose="020B0504020202020204" pitchFamily="34" charset="77"/>
              </a:rPr>
              <a:t>OT</a:t>
            </a:r>
          </a:p>
        </p:txBody>
      </p:sp>
    </p:spTree>
    <p:extLst>
      <p:ext uri="{BB962C8B-B14F-4D97-AF65-F5344CB8AC3E}">
        <p14:creationId xmlns:p14="http://schemas.microsoft.com/office/powerpoint/2010/main" val="176780143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Quantum-assisted system</a:t>
            </a:r>
          </a:p>
        </p:txBody>
      </p:sp>
      <p:pic>
        <p:nvPicPr>
          <p:cNvPr id="59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0DC49A94-533B-844C-BCEA-6CF84EE6AB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  <p:pic>
        <p:nvPicPr>
          <p:cNvPr id="62" name="Picture 61" descr="A picture containing diagram&#10;&#10;Description automatically generated">
            <a:extLst>
              <a:ext uri="{FF2B5EF4-FFF2-40B4-BE49-F238E27FC236}">
                <a16:creationId xmlns:a16="http://schemas.microsoft.com/office/drawing/2014/main" id="{407B66A2-8C1B-E247-A7B4-8EF2D7159D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37649" y="439043"/>
            <a:ext cx="2457962" cy="117592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B8073F34-99E9-1B44-87B8-576738CBAF19}"/>
              </a:ext>
            </a:extLst>
          </p:cNvPr>
          <p:cNvSpPr/>
          <p:nvPr/>
        </p:nvSpPr>
        <p:spPr>
          <a:xfrm>
            <a:off x="1575074" y="2488946"/>
            <a:ext cx="1387011" cy="1243173"/>
          </a:xfrm>
          <a:prstGeom prst="rect">
            <a:avLst/>
          </a:prstGeom>
          <a:solidFill>
            <a:srgbClr val="E97E47"/>
          </a:solidFill>
          <a:ln>
            <a:solidFill>
              <a:srgbClr val="E97E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rgbClr val="E97E47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C438A5D-67B4-364F-854E-23B5DCFA73DC}"/>
              </a:ext>
            </a:extLst>
          </p:cNvPr>
          <p:cNvSpPr txBox="1"/>
          <p:nvPr/>
        </p:nvSpPr>
        <p:spPr>
          <a:xfrm>
            <a:off x="1444807" y="2941255"/>
            <a:ext cx="16475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1600" dirty="0">
                <a:solidFill>
                  <a:schemeClr val="bg1">
                    <a:lumMod val="95000"/>
                  </a:schemeClr>
                </a:solidFill>
                <a:latin typeface="Avenir Next LT Pro" panose="020B0504020202020204" pitchFamily="34" charset="77"/>
              </a:rPr>
              <a:t>Offline phase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15077E7-3428-5A4A-85E1-43FB1F761E1F}"/>
              </a:ext>
            </a:extLst>
          </p:cNvPr>
          <p:cNvGrpSpPr/>
          <p:nvPr/>
        </p:nvGrpSpPr>
        <p:grpSpPr>
          <a:xfrm>
            <a:off x="6276584" y="2930734"/>
            <a:ext cx="1481642" cy="359596"/>
            <a:chOff x="5355179" y="3089490"/>
            <a:chExt cx="1481642" cy="359596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3B650ADE-BD71-884C-920A-E98953C5708B}"/>
                </a:ext>
              </a:extLst>
            </p:cNvPr>
            <p:cNvSpPr/>
            <p:nvPr/>
          </p:nvSpPr>
          <p:spPr>
            <a:xfrm>
              <a:off x="5415547" y="3089490"/>
              <a:ext cx="1387008" cy="359596"/>
            </a:xfrm>
            <a:prstGeom prst="rect">
              <a:avLst/>
            </a:prstGeom>
            <a:solidFill>
              <a:srgbClr val="5EA5C7"/>
            </a:solidFill>
            <a:ln>
              <a:solidFill>
                <a:srgbClr val="5EA5C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26A23DA-6340-FB44-9B78-2E196AB0A07A}"/>
                </a:ext>
              </a:extLst>
            </p:cNvPr>
            <p:cNvSpPr txBox="1"/>
            <p:nvPr/>
          </p:nvSpPr>
          <p:spPr>
            <a:xfrm>
              <a:off x="5355179" y="3089490"/>
              <a:ext cx="148164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PT" sz="1600" dirty="0">
                  <a:solidFill>
                    <a:schemeClr val="bg1">
                      <a:lumMod val="95000"/>
                    </a:schemeClr>
                  </a:solidFill>
                  <a:latin typeface="Avenir Next LT Pro" panose="020B0504020202020204" pitchFamily="34" charset="77"/>
                </a:rPr>
                <a:t>Online phase</a:t>
              </a: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61F0A018-34FB-FF45-9235-22D4BD1A563A}"/>
              </a:ext>
            </a:extLst>
          </p:cNvPr>
          <p:cNvSpPr txBox="1"/>
          <p:nvPr/>
        </p:nvSpPr>
        <p:spPr>
          <a:xfrm>
            <a:off x="1676907" y="2064070"/>
            <a:ext cx="11833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1600" dirty="0">
                <a:solidFill>
                  <a:srgbClr val="E97E47"/>
                </a:solidFill>
                <a:latin typeface="Avenir Next LT Pro" panose="020B0504020202020204" pitchFamily="34" charset="77"/>
              </a:rPr>
              <a:t>[BBCS’91] 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45DF4AE-A45A-6C42-963B-DDBB85F69A3C}"/>
              </a:ext>
            </a:extLst>
          </p:cNvPr>
          <p:cNvCxnSpPr/>
          <p:nvPr/>
        </p:nvCxnSpPr>
        <p:spPr>
          <a:xfrm>
            <a:off x="3066222" y="3124008"/>
            <a:ext cx="681399" cy="0"/>
          </a:xfrm>
          <a:prstGeom prst="straightConnector1">
            <a:avLst/>
          </a:prstGeom>
          <a:ln>
            <a:solidFill>
              <a:srgbClr val="E97E4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A90E97F-6216-3448-B977-66AC176E5948}"/>
              </a:ext>
            </a:extLst>
          </p:cNvPr>
          <p:cNvSpPr txBox="1"/>
          <p:nvPr/>
        </p:nvSpPr>
        <p:spPr>
          <a:xfrm>
            <a:off x="3816550" y="2941255"/>
            <a:ext cx="1605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5EA5C7"/>
                </a:solidFill>
                <a:latin typeface="Avenir Next LT Pro" panose="020B0504020202020204" pitchFamily="34" charset="77"/>
              </a:rPr>
              <a:t>Oblivious key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FD8F95C-23F8-CF42-A069-EFC6328B0BD8}"/>
              </a:ext>
            </a:extLst>
          </p:cNvPr>
          <p:cNvCxnSpPr/>
          <p:nvPr/>
        </p:nvCxnSpPr>
        <p:spPr>
          <a:xfrm>
            <a:off x="5491048" y="3125993"/>
            <a:ext cx="681399" cy="0"/>
          </a:xfrm>
          <a:prstGeom prst="straightConnector1">
            <a:avLst/>
          </a:prstGeom>
          <a:ln>
            <a:solidFill>
              <a:srgbClr val="5EA5C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AC0FCAF-2A4B-B744-AB09-C742D4C8C5EB}"/>
              </a:ext>
            </a:extLst>
          </p:cNvPr>
          <p:cNvCxnSpPr/>
          <p:nvPr/>
        </p:nvCxnSpPr>
        <p:spPr>
          <a:xfrm>
            <a:off x="7898968" y="3110561"/>
            <a:ext cx="681399" cy="0"/>
          </a:xfrm>
          <a:prstGeom prst="straightConnector1">
            <a:avLst/>
          </a:prstGeom>
          <a:ln>
            <a:solidFill>
              <a:srgbClr val="5EA5C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20D3F1BA-1B04-DC46-98C3-3A107A1BEF2D}"/>
              </a:ext>
            </a:extLst>
          </p:cNvPr>
          <p:cNvSpPr txBox="1"/>
          <p:nvPr/>
        </p:nvSpPr>
        <p:spPr>
          <a:xfrm>
            <a:off x="8638794" y="2920998"/>
            <a:ext cx="504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5EA5C7"/>
                </a:solidFill>
                <a:latin typeface="Avenir Next LT Pro" panose="020B0504020202020204" pitchFamily="34" charset="77"/>
              </a:rPr>
              <a:t>OT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F000E8C-572A-F141-A640-42720B1E890C}"/>
              </a:ext>
            </a:extLst>
          </p:cNvPr>
          <p:cNvSpPr txBox="1"/>
          <p:nvPr/>
        </p:nvSpPr>
        <p:spPr>
          <a:xfrm>
            <a:off x="2504996" y="4904799"/>
            <a:ext cx="21621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Next LT Pro" panose="020B0504020202020204" pitchFamily="34" charset="77"/>
                <a:ea typeface="Abadi MT Condensed Light" charset="0"/>
                <a:cs typeface="Abadi MT Condensed Light" charset="0"/>
              </a:rPr>
              <a:t>OK</a:t>
            </a:r>
            <a:r>
              <a:rPr lang="pt-PT" sz="1200" baseline="-250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Next LT Pro" panose="020B0504020202020204" pitchFamily="34" charset="77"/>
                <a:ea typeface="Abadi MT Condensed Light" charset="0"/>
                <a:cs typeface="Abadi MT Condensed Light" charset="0"/>
              </a:rPr>
              <a:t>A</a:t>
            </a:r>
            <a:r>
              <a:rPr lang="pt-PT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Next LT Pro" panose="020B0504020202020204" pitchFamily="34" charset="77"/>
                <a:ea typeface="Abadi MT Condensed Light" charset="0"/>
                <a:cs typeface="Abadi MT Condensed Light" charset="0"/>
              </a:rPr>
              <a:t>= 011001100101</a:t>
            </a: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  <a:latin typeface="Avenir Next LT Pro" panose="020B0504020202020204" pitchFamily="34" charset="77"/>
              <a:ea typeface="Abadi MT Condensed Light" charset="0"/>
              <a:cs typeface="Abadi MT Condensed Light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74AC202-273A-0E48-8995-0095AC678822}"/>
              </a:ext>
            </a:extLst>
          </p:cNvPr>
          <p:cNvSpPr txBox="1"/>
          <p:nvPr/>
        </p:nvSpPr>
        <p:spPr>
          <a:xfrm>
            <a:off x="4667166" y="4947967"/>
            <a:ext cx="19951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Next LT Pro" panose="020B0504020202020204" pitchFamily="34" charset="77"/>
                <a:ea typeface="Abadi MT Condensed Light" charset="0"/>
                <a:cs typeface="Abadi MT Condensed Light" charset="0"/>
              </a:rPr>
              <a:t>OK</a:t>
            </a:r>
            <a:r>
              <a:rPr lang="pt-PT" sz="1200" baseline="-250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Next LT Pro" panose="020B0504020202020204" pitchFamily="34" charset="77"/>
                <a:ea typeface="Abadi MT Condensed Light" charset="0"/>
                <a:cs typeface="Abadi MT Condensed Light" charset="0"/>
              </a:rPr>
              <a:t>B</a:t>
            </a:r>
            <a:r>
              <a:rPr lang="pt-PT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Next LT Pro" panose="020B0504020202020204" pitchFamily="34" charset="77"/>
                <a:ea typeface="Abadi MT Condensed Light" charset="0"/>
                <a:cs typeface="Abadi MT Condensed Light" charset="0"/>
              </a:rPr>
              <a:t>= 0</a:t>
            </a:r>
            <a:r>
              <a:rPr lang="pt-PT" sz="1200" dirty="0">
                <a:solidFill>
                  <a:srgbClr val="C00000"/>
                </a:solidFill>
                <a:latin typeface="Avenir Next LT Pro" panose="020B0504020202020204" pitchFamily="34" charset="77"/>
                <a:ea typeface="Abadi MT Condensed Light" charset="0"/>
                <a:cs typeface="Abadi MT Condensed Light" charset="0"/>
              </a:rPr>
              <a:t>0</a:t>
            </a:r>
            <a:r>
              <a:rPr lang="pt-PT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Next LT Pro" panose="020B0504020202020204" pitchFamily="34" charset="77"/>
                <a:ea typeface="Abadi MT Condensed Light" charset="0"/>
                <a:cs typeface="Abadi MT Condensed Light" charset="0"/>
              </a:rPr>
              <a:t>1</a:t>
            </a:r>
            <a:r>
              <a:rPr lang="pt-PT" sz="1200" dirty="0">
                <a:solidFill>
                  <a:srgbClr val="C00000"/>
                </a:solidFill>
                <a:latin typeface="Avenir Next LT Pro" panose="020B0504020202020204" pitchFamily="34" charset="77"/>
                <a:ea typeface="Abadi MT Condensed Light" charset="0"/>
                <a:cs typeface="Abadi MT Condensed Light" charset="0"/>
              </a:rPr>
              <a:t>10</a:t>
            </a:r>
            <a:r>
              <a:rPr lang="pt-PT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Next LT Pro" panose="020B0504020202020204" pitchFamily="34" charset="77"/>
                <a:ea typeface="Abadi MT Condensed Light" charset="0"/>
                <a:cs typeface="Abadi MT Condensed Light" charset="0"/>
              </a:rPr>
              <a:t>11</a:t>
            </a:r>
            <a:r>
              <a:rPr lang="pt-PT" sz="1200" dirty="0">
                <a:solidFill>
                  <a:srgbClr val="C00000"/>
                </a:solidFill>
                <a:latin typeface="Avenir Next LT Pro" panose="020B0504020202020204" pitchFamily="34" charset="77"/>
                <a:ea typeface="Abadi MT Condensed Light" charset="0"/>
                <a:cs typeface="Abadi MT Condensed Light" charset="0"/>
              </a:rPr>
              <a:t>0</a:t>
            </a:r>
            <a:r>
              <a:rPr lang="pt-PT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Next LT Pro" panose="020B0504020202020204" pitchFamily="34" charset="77"/>
                <a:ea typeface="Abadi MT Condensed Light" charset="0"/>
                <a:cs typeface="Abadi MT Condensed Light" charset="0"/>
              </a:rPr>
              <a:t>0</a:t>
            </a:r>
            <a:r>
              <a:rPr lang="pt-PT" sz="1200" dirty="0">
                <a:solidFill>
                  <a:srgbClr val="C00000"/>
                </a:solidFill>
                <a:latin typeface="Avenir Next LT Pro" panose="020B0504020202020204" pitchFamily="34" charset="77"/>
                <a:ea typeface="Abadi MT Condensed Light" charset="0"/>
                <a:cs typeface="Abadi MT Condensed Light" charset="0"/>
              </a:rPr>
              <a:t>01</a:t>
            </a:r>
            <a:r>
              <a:rPr lang="pt-PT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Next LT Pro" panose="020B0504020202020204" pitchFamily="34" charset="77"/>
                <a:ea typeface="Abadi MT Condensed Light" charset="0"/>
                <a:cs typeface="Abadi MT Condensed Light" charset="0"/>
              </a:rPr>
              <a:t>1</a:t>
            </a: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  <a:latin typeface="Avenir Next LT Pro" panose="020B0504020202020204" pitchFamily="34" charset="77"/>
              <a:ea typeface="Abadi MT Condensed Light" charset="0"/>
              <a:cs typeface="Abadi MT Condensed Light" charset="0"/>
            </a:endParaRPr>
          </a:p>
          <a:p>
            <a:pPr algn="ctr"/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  <a:latin typeface="Avenir Next LT Pro" panose="020B0504020202020204" pitchFamily="34" charset="77"/>
              <a:ea typeface="Abadi MT Condensed Light" charset="0"/>
              <a:cs typeface="Abadi MT Condensed Light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79D2A8C-B56D-7C40-95A6-3FBE5D65BBED}"/>
              </a:ext>
            </a:extLst>
          </p:cNvPr>
          <p:cNvSpPr txBox="1"/>
          <p:nvPr/>
        </p:nvSpPr>
        <p:spPr>
          <a:xfrm>
            <a:off x="4784970" y="5282514"/>
            <a:ext cx="19226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Next LT Pro" panose="020B0504020202020204" pitchFamily="34" charset="77"/>
                <a:ea typeface="Abadi MT Condensed Light" charset="0"/>
                <a:cs typeface="Abadi MT Condensed Light" charset="0"/>
              </a:rPr>
              <a:t>X = 0</a:t>
            </a:r>
            <a:r>
              <a:rPr lang="pt-PT" sz="1200" dirty="0">
                <a:solidFill>
                  <a:srgbClr val="C00000"/>
                </a:solidFill>
                <a:latin typeface="Avenir Next LT Pro" panose="020B0504020202020204" pitchFamily="34" charset="77"/>
                <a:ea typeface="Abadi MT Condensed Light" charset="0"/>
                <a:cs typeface="Abadi MT Condensed Light" charset="0"/>
              </a:rPr>
              <a:t>1</a:t>
            </a:r>
            <a:r>
              <a:rPr lang="pt-PT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Next LT Pro" panose="020B0504020202020204" pitchFamily="34" charset="77"/>
                <a:ea typeface="Abadi MT Condensed Light" charset="0"/>
                <a:cs typeface="Abadi MT Condensed Light" charset="0"/>
              </a:rPr>
              <a:t>0</a:t>
            </a:r>
            <a:r>
              <a:rPr lang="pt-PT" sz="1200" dirty="0">
                <a:solidFill>
                  <a:srgbClr val="C00000"/>
                </a:solidFill>
                <a:latin typeface="Avenir Next LT Pro" panose="020B0504020202020204" pitchFamily="34" charset="77"/>
                <a:ea typeface="Abadi MT Condensed Light" charset="0"/>
                <a:cs typeface="Abadi MT Condensed Light" charset="0"/>
              </a:rPr>
              <a:t>11</a:t>
            </a:r>
            <a:r>
              <a:rPr lang="pt-PT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Next LT Pro" panose="020B0504020202020204" pitchFamily="34" charset="77"/>
                <a:ea typeface="Abadi MT Condensed Light" charset="0"/>
                <a:cs typeface="Abadi MT Condensed Light" charset="0"/>
              </a:rPr>
              <a:t>00</a:t>
            </a:r>
            <a:r>
              <a:rPr lang="pt-PT" sz="1200" dirty="0">
                <a:solidFill>
                  <a:srgbClr val="C00000"/>
                </a:solidFill>
                <a:latin typeface="Avenir Next LT Pro" panose="020B0504020202020204" pitchFamily="34" charset="77"/>
                <a:ea typeface="Abadi MT Condensed Light" charset="0"/>
                <a:cs typeface="Abadi MT Condensed Light" charset="0"/>
              </a:rPr>
              <a:t>1</a:t>
            </a:r>
            <a:r>
              <a:rPr lang="pt-PT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Next LT Pro" panose="020B0504020202020204" pitchFamily="34" charset="77"/>
                <a:ea typeface="Abadi MT Condensed Light" charset="0"/>
                <a:cs typeface="Abadi MT Condensed Light" charset="0"/>
              </a:rPr>
              <a:t>0</a:t>
            </a:r>
            <a:r>
              <a:rPr lang="pt-PT" sz="1200" dirty="0">
                <a:solidFill>
                  <a:srgbClr val="C00000"/>
                </a:solidFill>
                <a:latin typeface="Avenir Next LT Pro" panose="020B0504020202020204" pitchFamily="34" charset="77"/>
                <a:ea typeface="Abadi MT Condensed Light" charset="0"/>
                <a:cs typeface="Abadi MT Condensed Light" charset="0"/>
              </a:rPr>
              <a:t>11</a:t>
            </a:r>
            <a:r>
              <a:rPr lang="pt-PT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Next LT Pro" panose="020B0504020202020204" pitchFamily="34" charset="77"/>
                <a:ea typeface="Abadi MT Condensed Light" charset="0"/>
                <a:cs typeface="Abadi MT Condensed Light" charset="0"/>
              </a:rPr>
              <a:t>0</a:t>
            </a: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  <a:latin typeface="Avenir Next LT Pro" panose="020B0504020202020204" pitchFamily="34" charset="77"/>
              <a:ea typeface="Abadi MT Condensed Light" charset="0"/>
              <a:cs typeface="Abadi MT Condensed Light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033469C-DCDD-C149-BEF0-A4F55C496D8C}"/>
              </a:ext>
            </a:extLst>
          </p:cNvPr>
          <p:cNvSpPr txBox="1"/>
          <p:nvPr/>
        </p:nvSpPr>
        <p:spPr>
          <a:xfrm>
            <a:off x="2576052" y="4184428"/>
            <a:ext cx="18375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Next LT Pro" panose="020B0504020202020204" pitchFamily="34" charset="77"/>
                <a:ea typeface="Abadi MT Condensed Light" charset="0"/>
                <a:cs typeface="Abadi MT Condensed Light" charset="0"/>
              </a:rPr>
              <a:t>Alice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1D71D24-8158-B84E-9FC1-2406C26D214D}"/>
              </a:ext>
            </a:extLst>
          </p:cNvPr>
          <p:cNvSpPr txBox="1"/>
          <p:nvPr/>
        </p:nvSpPr>
        <p:spPr>
          <a:xfrm>
            <a:off x="4655247" y="4189928"/>
            <a:ext cx="18375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Next LT Pro" panose="020B0504020202020204" pitchFamily="34" charset="77"/>
                <a:ea typeface="Abadi MT Condensed Light" charset="0"/>
                <a:cs typeface="Abadi MT Condensed Light" charset="0"/>
              </a:rPr>
              <a:t>Bob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374AAF3-CB37-5C49-9D0B-90F424803F67}"/>
              </a:ext>
            </a:extLst>
          </p:cNvPr>
          <p:cNvCxnSpPr>
            <a:cxnSpLocks/>
            <a:stCxn id="11" idx="2"/>
            <a:endCxn id="26" idx="1"/>
          </p:cNvCxnSpPr>
          <p:nvPr/>
        </p:nvCxnSpPr>
        <p:spPr>
          <a:xfrm flipH="1">
            <a:off x="2576052" y="3310587"/>
            <a:ext cx="2043282" cy="1012341"/>
          </a:xfrm>
          <a:prstGeom prst="line">
            <a:avLst/>
          </a:prstGeom>
          <a:ln>
            <a:solidFill>
              <a:srgbClr val="5EA5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4891BAB-14AD-6C40-949B-837329B70395}"/>
              </a:ext>
            </a:extLst>
          </p:cNvPr>
          <p:cNvCxnSpPr>
            <a:stCxn id="11" idx="2"/>
            <a:endCxn id="27" idx="3"/>
          </p:cNvCxnSpPr>
          <p:nvPr/>
        </p:nvCxnSpPr>
        <p:spPr>
          <a:xfrm>
            <a:off x="4619334" y="3310587"/>
            <a:ext cx="1873505" cy="1017841"/>
          </a:xfrm>
          <a:prstGeom prst="line">
            <a:avLst/>
          </a:prstGeom>
          <a:ln>
            <a:solidFill>
              <a:srgbClr val="5EA5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816350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Quantum-assisted system</a:t>
            </a:r>
          </a:p>
        </p:txBody>
      </p:sp>
      <p:pic>
        <p:nvPicPr>
          <p:cNvPr id="59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0DC49A94-533B-844C-BCEA-6CF84EE6AB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  <p:pic>
        <p:nvPicPr>
          <p:cNvPr id="62" name="Picture 61" descr="A picture containing diagram&#10;&#10;Description automatically generated">
            <a:extLst>
              <a:ext uri="{FF2B5EF4-FFF2-40B4-BE49-F238E27FC236}">
                <a16:creationId xmlns:a16="http://schemas.microsoft.com/office/drawing/2014/main" id="{407B66A2-8C1B-E247-A7B4-8EF2D7159D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37649" y="439043"/>
            <a:ext cx="2457962" cy="117592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B8073F34-99E9-1B44-87B8-576738CBAF19}"/>
              </a:ext>
            </a:extLst>
          </p:cNvPr>
          <p:cNvSpPr/>
          <p:nvPr/>
        </p:nvSpPr>
        <p:spPr>
          <a:xfrm>
            <a:off x="1575074" y="2488946"/>
            <a:ext cx="1387011" cy="1243173"/>
          </a:xfrm>
          <a:prstGeom prst="rect">
            <a:avLst/>
          </a:prstGeom>
          <a:solidFill>
            <a:srgbClr val="E97E47"/>
          </a:solidFill>
          <a:ln>
            <a:solidFill>
              <a:srgbClr val="E97E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C438A5D-67B4-364F-854E-23B5DCFA73DC}"/>
              </a:ext>
            </a:extLst>
          </p:cNvPr>
          <p:cNvSpPr txBox="1"/>
          <p:nvPr/>
        </p:nvSpPr>
        <p:spPr>
          <a:xfrm>
            <a:off x="1444807" y="2941255"/>
            <a:ext cx="16475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1600" dirty="0">
                <a:solidFill>
                  <a:schemeClr val="bg1">
                    <a:lumMod val="95000"/>
                  </a:schemeClr>
                </a:solidFill>
                <a:latin typeface="Avenir Next LT Pro" panose="020B0504020202020204" pitchFamily="34" charset="77"/>
              </a:rPr>
              <a:t>Offline phase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15077E7-3428-5A4A-85E1-43FB1F761E1F}"/>
              </a:ext>
            </a:extLst>
          </p:cNvPr>
          <p:cNvGrpSpPr/>
          <p:nvPr/>
        </p:nvGrpSpPr>
        <p:grpSpPr>
          <a:xfrm>
            <a:off x="6276584" y="2930734"/>
            <a:ext cx="1481642" cy="359596"/>
            <a:chOff x="5355179" y="3089490"/>
            <a:chExt cx="1481642" cy="359596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3B650ADE-BD71-884C-920A-E98953C5708B}"/>
                </a:ext>
              </a:extLst>
            </p:cNvPr>
            <p:cNvSpPr/>
            <p:nvPr/>
          </p:nvSpPr>
          <p:spPr>
            <a:xfrm>
              <a:off x="5415547" y="3089490"/>
              <a:ext cx="1387008" cy="359596"/>
            </a:xfrm>
            <a:prstGeom prst="rect">
              <a:avLst/>
            </a:prstGeom>
            <a:solidFill>
              <a:srgbClr val="5EA5C7"/>
            </a:solidFill>
            <a:ln>
              <a:solidFill>
                <a:srgbClr val="5EA5C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26A23DA-6340-FB44-9B78-2E196AB0A07A}"/>
                </a:ext>
              </a:extLst>
            </p:cNvPr>
            <p:cNvSpPr txBox="1"/>
            <p:nvPr/>
          </p:nvSpPr>
          <p:spPr>
            <a:xfrm>
              <a:off x="5355179" y="3089490"/>
              <a:ext cx="148164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PT" sz="1600" dirty="0">
                  <a:solidFill>
                    <a:schemeClr val="bg1">
                      <a:lumMod val="95000"/>
                    </a:schemeClr>
                  </a:solidFill>
                  <a:latin typeface="Avenir Next LT Pro" panose="020B0504020202020204" pitchFamily="34" charset="77"/>
                </a:rPr>
                <a:t>Online phase</a:t>
              </a: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61F0A018-34FB-FF45-9235-22D4BD1A563A}"/>
              </a:ext>
            </a:extLst>
          </p:cNvPr>
          <p:cNvSpPr txBox="1"/>
          <p:nvPr/>
        </p:nvSpPr>
        <p:spPr>
          <a:xfrm>
            <a:off x="1676907" y="2064070"/>
            <a:ext cx="11833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1600" dirty="0">
                <a:solidFill>
                  <a:srgbClr val="E97E47"/>
                </a:solidFill>
                <a:latin typeface="Avenir Next LT Pro" panose="020B0504020202020204" pitchFamily="34" charset="77"/>
              </a:rPr>
              <a:t>[BBCS’91] 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45DF4AE-A45A-6C42-963B-DDBB85F69A3C}"/>
              </a:ext>
            </a:extLst>
          </p:cNvPr>
          <p:cNvCxnSpPr/>
          <p:nvPr/>
        </p:nvCxnSpPr>
        <p:spPr>
          <a:xfrm>
            <a:off x="3066222" y="3124008"/>
            <a:ext cx="681399" cy="0"/>
          </a:xfrm>
          <a:prstGeom prst="straightConnector1">
            <a:avLst/>
          </a:prstGeom>
          <a:ln>
            <a:solidFill>
              <a:srgbClr val="E97E4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A90E97F-6216-3448-B977-66AC176E5948}"/>
              </a:ext>
            </a:extLst>
          </p:cNvPr>
          <p:cNvSpPr txBox="1"/>
          <p:nvPr/>
        </p:nvSpPr>
        <p:spPr>
          <a:xfrm>
            <a:off x="3816550" y="2941255"/>
            <a:ext cx="1605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5EA5C7"/>
                </a:solidFill>
                <a:latin typeface="Avenir Next LT Pro" panose="020B0504020202020204" pitchFamily="34" charset="77"/>
              </a:rPr>
              <a:t>Oblivious key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FD8F95C-23F8-CF42-A069-EFC6328B0BD8}"/>
              </a:ext>
            </a:extLst>
          </p:cNvPr>
          <p:cNvCxnSpPr/>
          <p:nvPr/>
        </p:nvCxnSpPr>
        <p:spPr>
          <a:xfrm>
            <a:off x="5491048" y="3125993"/>
            <a:ext cx="681399" cy="0"/>
          </a:xfrm>
          <a:prstGeom prst="straightConnector1">
            <a:avLst/>
          </a:prstGeom>
          <a:ln>
            <a:solidFill>
              <a:srgbClr val="5EA5C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AC0FCAF-2A4B-B744-AB09-C742D4C8C5EB}"/>
              </a:ext>
            </a:extLst>
          </p:cNvPr>
          <p:cNvCxnSpPr/>
          <p:nvPr/>
        </p:nvCxnSpPr>
        <p:spPr>
          <a:xfrm>
            <a:off x="7898968" y="3110561"/>
            <a:ext cx="681399" cy="0"/>
          </a:xfrm>
          <a:prstGeom prst="straightConnector1">
            <a:avLst/>
          </a:prstGeom>
          <a:ln>
            <a:solidFill>
              <a:srgbClr val="5EA5C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20D3F1BA-1B04-DC46-98C3-3A107A1BEF2D}"/>
              </a:ext>
            </a:extLst>
          </p:cNvPr>
          <p:cNvSpPr txBox="1"/>
          <p:nvPr/>
        </p:nvSpPr>
        <p:spPr>
          <a:xfrm>
            <a:off x="8638794" y="2920998"/>
            <a:ext cx="504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5EA5C7"/>
                </a:solidFill>
                <a:latin typeface="Avenir Next LT Pro" panose="020B0504020202020204" pitchFamily="34" charset="77"/>
              </a:rPr>
              <a:t>OT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EE94DA9-75BA-6640-BEA6-1BA11EFEFA7B}"/>
              </a:ext>
            </a:extLst>
          </p:cNvPr>
          <p:cNvGrpSpPr/>
          <p:nvPr/>
        </p:nvGrpSpPr>
        <p:grpSpPr>
          <a:xfrm>
            <a:off x="8150382" y="4536307"/>
            <a:ext cx="1481642" cy="359596"/>
            <a:chOff x="5355179" y="3089490"/>
            <a:chExt cx="1481642" cy="359596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C0E64EB-1811-0E41-A466-753C262944E2}"/>
                </a:ext>
              </a:extLst>
            </p:cNvPr>
            <p:cNvSpPr/>
            <p:nvPr/>
          </p:nvSpPr>
          <p:spPr>
            <a:xfrm>
              <a:off x="5415547" y="3089490"/>
              <a:ext cx="1387008" cy="359596"/>
            </a:xfrm>
            <a:prstGeom prst="rect">
              <a:avLst/>
            </a:prstGeom>
            <a:solidFill>
              <a:srgbClr val="5EA5C7"/>
            </a:solidFill>
            <a:ln>
              <a:solidFill>
                <a:srgbClr val="5EA5C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A1D3850-9320-5E47-9AE3-6DADDDE4337B}"/>
                </a:ext>
              </a:extLst>
            </p:cNvPr>
            <p:cNvSpPr txBox="1"/>
            <p:nvPr/>
          </p:nvSpPr>
          <p:spPr>
            <a:xfrm>
              <a:off x="5355179" y="3089490"/>
              <a:ext cx="148164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PT" sz="1600" dirty="0">
                  <a:solidFill>
                    <a:schemeClr val="bg1">
                      <a:lumMod val="95000"/>
                    </a:schemeClr>
                  </a:solidFill>
                  <a:latin typeface="Avenir Next LT Pro" panose="020B0504020202020204" pitchFamily="34" charset="77"/>
                </a:rPr>
                <a:t>Yao protocol</a:t>
              </a:r>
            </a:p>
          </p:txBody>
        </p:sp>
      </p:grp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C126042-F37A-214C-9545-BC6D18402C43}"/>
              </a:ext>
            </a:extLst>
          </p:cNvPr>
          <p:cNvCxnSpPr>
            <a:cxnSpLocks/>
            <a:stCxn id="15" idx="2"/>
          </p:cNvCxnSpPr>
          <p:nvPr/>
        </p:nvCxnSpPr>
        <p:spPr>
          <a:xfrm>
            <a:off x="8891203" y="3290330"/>
            <a:ext cx="0" cy="1150807"/>
          </a:xfrm>
          <a:prstGeom prst="straightConnector1">
            <a:avLst/>
          </a:prstGeom>
          <a:ln>
            <a:solidFill>
              <a:srgbClr val="5EA5C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719176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Performance evaluation</a:t>
            </a:r>
          </a:p>
        </p:txBody>
      </p:sp>
      <p:pic>
        <p:nvPicPr>
          <p:cNvPr id="59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0DC49A94-533B-844C-BCEA-6CF84EE6AB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  <p:pic>
        <p:nvPicPr>
          <p:cNvPr id="62" name="Picture 61" descr="A picture containing diagram&#10;&#10;Description automatically generated">
            <a:extLst>
              <a:ext uri="{FF2B5EF4-FFF2-40B4-BE49-F238E27FC236}">
                <a16:creationId xmlns:a16="http://schemas.microsoft.com/office/drawing/2014/main" id="{407B66A2-8C1B-E247-A7B4-8EF2D7159D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37649" y="439043"/>
            <a:ext cx="2457962" cy="117592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063F44D5-5A40-0042-A487-0DE803A94736}"/>
              </a:ext>
            </a:extLst>
          </p:cNvPr>
          <p:cNvSpPr txBox="1"/>
          <p:nvPr/>
        </p:nvSpPr>
        <p:spPr>
          <a:xfrm>
            <a:off x="838200" y="1859339"/>
            <a:ext cx="974902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venir Next LT Pro" panose="020B0504020202020204" pitchFamily="34" charset="77"/>
                <a:ea typeface="Abadi MT Condensed Light" charset="0"/>
                <a:cs typeface="Abadi MT Condensed Light" charset="0"/>
              </a:rPr>
              <a:t>Setup: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b="1" dirty="0">
                <a:latin typeface="Avenir Next LT Pro" panose="020B0504020202020204" pitchFamily="34" charset="77"/>
                <a:ea typeface="Abadi MT Condensed Light" charset="0"/>
                <a:cs typeface="Abadi MT Condensed Light" charset="0"/>
              </a:rPr>
              <a:t>3 parties: </a:t>
            </a:r>
            <a:r>
              <a:rPr lang="en-US" dirty="0">
                <a:latin typeface="Avenir Next LT Pro" panose="020B0504020202020204" pitchFamily="34" charset="77"/>
                <a:ea typeface="Abadi MT Condensed Light" charset="0"/>
                <a:cs typeface="Abadi MT Condensed Light" charset="0"/>
              </a:rPr>
              <a:t>VMs running Ubuntu 16.04.3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b="1" dirty="0">
                <a:latin typeface="Avenir Next LT Pro" panose="020B0504020202020204" pitchFamily="34" charset="77"/>
                <a:ea typeface="Abadi MT Condensed Light" charset="0"/>
                <a:cs typeface="Abadi MT Condensed Light" charset="0"/>
              </a:rPr>
              <a:t>30</a:t>
            </a:r>
            <a:r>
              <a:rPr lang="en-US" dirty="0">
                <a:latin typeface="Avenir Next LT Pro" panose="020B0504020202020204" pitchFamily="34" charset="77"/>
                <a:ea typeface="Abadi MT Condensed Light" charset="0"/>
                <a:cs typeface="Abadi MT Condensed Light" charset="0"/>
              </a:rPr>
              <a:t> SARS-CoV-2 genome </a:t>
            </a:r>
            <a:r>
              <a:rPr lang="en-US" b="1" dirty="0">
                <a:latin typeface="Avenir Next LT Pro" panose="020B0504020202020204" pitchFamily="34" charset="77"/>
                <a:ea typeface="Abadi MT Condensed Light" charset="0"/>
                <a:cs typeface="Abadi MT Condensed Light" charset="0"/>
              </a:rPr>
              <a:t>sequences</a:t>
            </a:r>
            <a:r>
              <a:rPr lang="en-US" dirty="0">
                <a:latin typeface="Avenir Next LT Pro" panose="020B0504020202020204" pitchFamily="34" charset="77"/>
                <a:ea typeface="Abadi MT Condensed Light" charset="0"/>
                <a:cs typeface="Abadi MT Condensed Light" charset="0"/>
              </a:rPr>
              <a:t>* with </a:t>
            </a:r>
            <a:r>
              <a:rPr lang="en-US" b="1" dirty="0">
                <a:latin typeface="Avenir Next LT Pro" panose="020B0504020202020204" pitchFamily="34" charset="77"/>
                <a:ea typeface="Abadi MT Condensed Light" charset="0"/>
                <a:cs typeface="Abadi MT Condensed Light" charset="0"/>
              </a:rPr>
              <a:t>32 000 length</a:t>
            </a:r>
            <a:endParaRPr lang="en-US" dirty="0">
              <a:latin typeface="Avenir Next LT Pro" panose="020B0504020202020204" pitchFamily="34" charset="77"/>
              <a:ea typeface="Abadi MT Condensed Light" charset="0"/>
              <a:cs typeface="Abadi MT Condensed Light" charset="0"/>
            </a:endParaRPr>
          </a:p>
          <a:p>
            <a:endParaRPr lang="en-US" dirty="0">
              <a:latin typeface="Avenir Next LT Pro" panose="020B0504020202020204" pitchFamily="34" charset="77"/>
              <a:ea typeface="Abadi MT Condensed Light" charset="0"/>
              <a:cs typeface="Abadi MT Condensed Light" charset="0"/>
            </a:endParaRPr>
          </a:p>
          <a:p>
            <a:endParaRPr lang="en-US" dirty="0">
              <a:latin typeface="Avenir Next LT Pro" panose="020B0504020202020204" pitchFamily="34" charset="77"/>
              <a:ea typeface="Abadi MT Condensed Light" charset="0"/>
              <a:cs typeface="Abadi MT Condensed Light" charset="0"/>
            </a:endParaRPr>
          </a:p>
          <a:p>
            <a:endParaRPr lang="en-US" dirty="0">
              <a:latin typeface="Avenir Next LT Pro" panose="020B0504020202020204" pitchFamily="34" charset="77"/>
              <a:ea typeface="Abadi MT Condensed Light" charset="0"/>
              <a:cs typeface="Abadi MT Condensed Light" charset="0"/>
            </a:endParaRPr>
          </a:p>
          <a:p>
            <a:endParaRPr lang="en-US" dirty="0">
              <a:latin typeface="Avenir Next LT Pro" panose="020B0504020202020204" pitchFamily="34" charset="77"/>
              <a:ea typeface="Abadi MT Condensed Light" charset="0"/>
              <a:cs typeface="Abadi MT Condensed Light" charset="0"/>
            </a:endParaRPr>
          </a:p>
          <a:p>
            <a:r>
              <a:rPr lang="en-US" dirty="0">
                <a:latin typeface="Avenir Next LT Pro" panose="020B0504020202020204" pitchFamily="34" charset="77"/>
                <a:ea typeface="Abadi MT Condensed Light" charset="0"/>
                <a:cs typeface="Abadi MT Condensed Light" charset="0"/>
              </a:rPr>
              <a:t>Boolean circuit: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>
                <a:latin typeface="Avenir Next LT Pro" panose="020B0504020202020204" pitchFamily="34" charset="77"/>
                <a:ea typeface="Abadi MT Condensed Light" charset="0"/>
                <a:cs typeface="Abadi MT Condensed Light" charset="0"/>
              </a:rPr>
              <a:t>~3 minutes (CBMC-GC)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>
                <a:latin typeface="Avenir Next LT Pro" panose="020B0504020202020204" pitchFamily="34" charset="77"/>
                <a:ea typeface="Abadi MT Condensed Light" charset="0"/>
                <a:cs typeface="Abadi MT Condensed Light" charset="0"/>
              </a:rPr>
              <a:t>~2.2 million gates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>
                <a:latin typeface="Avenir Next LT Pro" panose="020B0504020202020204" pitchFamily="34" charset="77"/>
                <a:ea typeface="Abadi MT Condensed Light" charset="0"/>
                <a:cs typeface="Abadi MT Condensed Light" charset="0"/>
              </a:rPr>
              <a:t>128 000 input wires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D1444C-3907-FD46-BB2D-B135A0F47182}"/>
              </a:ext>
            </a:extLst>
          </p:cNvPr>
          <p:cNvSpPr txBox="1"/>
          <p:nvPr/>
        </p:nvSpPr>
        <p:spPr>
          <a:xfrm>
            <a:off x="9448800" y="6338986"/>
            <a:ext cx="16576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sz="140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*GISAID database</a:t>
            </a:r>
          </a:p>
        </p:txBody>
      </p:sp>
    </p:spTree>
    <p:extLst>
      <p:ext uri="{BB962C8B-B14F-4D97-AF65-F5344CB8AC3E}">
        <p14:creationId xmlns:p14="http://schemas.microsoft.com/office/powerpoint/2010/main" val="90960031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Performance evaluation</a:t>
            </a:r>
          </a:p>
        </p:txBody>
      </p:sp>
      <p:pic>
        <p:nvPicPr>
          <p:cNvPr id="59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0DC49A94-533B-844C-BCEA-6CF84EE6AB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  <p:pic>
        <p:nvPicPr>
          <p:cNvPr id="62" name="Picture 61" descr="A picture containing diagram&#10;&#10;Description automatically generated">
            <a:extLst>
              <a:ext uri="{FF2B5EF4-FFF2-40B4-BE49-F238E27FC236}">
                <a16:creationId xmlns:a16="http://schemas.microsoft.com/office/drawing/2014/main" id="{407B66A2-8C1B-E247-A7B4-8EF2D7159D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37649" y="439043"/>
            <a:ext cx="2457962" cy="11759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03362A2-6D0A-4947-B663-E03071E43370}"/>
              </a:ext>
            </a:extLst>
          </p:cNvPr>
          <p:cNvSpPr txBox="1"/>
          <p:nvPr/>
        </p:nvSpPr>
        <p:spPr>
          <a:xfrm>
            <a:off x="838200" y="1859339"/>
            <a:ext cx="97490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venir Next LT Pro" panose="020B0504020202020204" pitchFamily="34" charset="77"/>
                <a:ea typeface="Abadi MT Condensed Light" charset="0"/>
                <a:cs typeface="Abadi MT Condensed Light" charset="0"/>
              </a:rPr>
              <a:t>Setup: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b="1" dirty="0">
                <a:latin typeface="Avenir Next LT Pro" panose="020B0504020202020204" pitchFamily="34" charset="77"/>
                <a:ea typeface="Abadi MT Condensed Light" charset="0"/>
                <a:cs typeface="Abadi MT Condensed Light" charset="0"/>
              </a:rPr>
              <a:t>3 parties: </a:t>
            </a:r>
            <a:r>
              <a:rPr lang="en-US" dirty="0">
                <a:latin typeface="Avenir Next LT Pro" panose="020B0504020202020204" pitchFamily="34" charset="77"/>
                <a:ea typeface="Abadi MT Condensed Light" charset="0"/>
                <a:cs typeface="Abadi MT Condensed Light" charset="0"/>
              </a:rPr>
              <a:t>VMs running Ubuntu 16.04.3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b="1" dirty="0">
                <a:latin typeface="Avenir Next LT Pro" panose="020B0504020202020204" pitchFamily="34" charset="77"/>
                <a:ea typeface="Abadi MT Condensed Light" charset="0"/>
                <a:cs typeface="Abadi MT Condensed Light" charset="0"/>
              </a:rPr>
              <a:t>30</a:t>
            </a:r>
            <a:r>
              <a:rPr lang="en-US" dirty="0">
                <a:latin typeface="Avenir Next LT Pro" panose="020B0504020202020204" pitchFamily="34" charset="77"/>
                <a:ea typeface="Abadi MT Condensed Light" charset="0"/>
                <a:cs typeface="Abadi MT Condensed Light" charset="0"/>
              </a:rPr>
              <a:t> SARS-CoV-2 genome </a:t>
            </a:r>
            <a:r>
              <a:rPr lang="en-US" b="1" dirty="0">
                <a:latin typeface="Avenir Next LT Pro" panose="020B0504020202020204" pitchFamily="34" charset="77"/>
                <a:ea typeface="Abadi MT Condensed Light" charset="0"/>
                <a:cs typeface="Abadi MT Condensed Light" charset="0"/>
              </a:rPr>
              <a:t>sequences</a:t>
            </a:r>
            <a:r>
              <a:rPr lang="en-US" dirty="0">
                <a:latin typeface="Avenir Next LT Pro" panose="020B0504020202020204" pitchFamily="34" charset="77"/>
                <a:ea typeface="Abadi MT Condensed Light" charset="0"/>
                <a:cs typeface="Abadi MT Condensed Light" charset="0"/>
              </a:rPr>
              <a:t>* with </a:t>
            </a:r>
            <a:r>
              <a:rPr lang="en-US" b="1" dirty="0">
                <a:latin typeface="Avenir Next LT Pro" panose="020B0504020202020204" pitchFamily="34" charset="77"/>
                <a:ea typeface="Abadi MT Condensed Light" charset="0"/>
                <a:cs typeface="Abadi MT Condensed Light" charset="0"/>
              </a:rPr>
              <a:t>32 000 length</a:t>
            </a:r>
            <a:endParaRPr lang="en-US" dirty="0">
              <a:latin typeface="Avenir Next LT Pro" panose="020B0504020202020204" pitchFamily="34" charset="77"/>
              <a:ea typeface="Abadi MT Condensed Light" charset="0"/>
              <a:cs typeface="Abadi MT Condensed Light" charset="0"/>
            </a:endParaRPr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2FDFA117-72CF-E544-A554-27ACCF816C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09277" y="2951320"/>
            <a:ext cx="4173446" cy="3626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40734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Performance evaluation</a:t>
            </a:r>
          </a:p>
        </p:txBody>
      </p:sp>
      <p:pic>
        <p:nvPicPr>
          <p:cNvPr id="59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0DC49A94-533B-844C-BCEA-6CF84EE6AB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  <p:pic>
        <p:nvPicPr>
          <p:cNvPr id="62" name="Picture 61" descr="A picture containing diagram&#10;&#10;Description automatically generated">
            <a:extLst>
              <a:ext uri="{FF2B5EF4-FFF2-40B4-BE49-F238E27FC236}">
                <a16:creationId xmlns:a16="http://schemas.microsoft.com/office/drawing/2014/main" id="{407B66A2-8C1B-E247-A7B4-8EF2D7159D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37649" y="439043"/>
            <a:ext cx="2457962" cy="11759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03362A2-6D0A-4947-B663-E03071E43370}"/>
              </a:ext>
            </a:extLst>
          </p:cNvPr>
          <p:cNvSpPr txBox="1"/>
          <p:nvPr/>
        </p:nvSpPr>
        <p:spPr>
          <a:xfrm>
            <a:off x="838200" y="1859339"/>
            <a:ext cx="97490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venir Next LT Pro" panose="020B0504020202020204" pitchFamily="34" charset="77"/>
                <a:ea typeface="Abadi MT Condensed Light" charset="0"/>
                <a:cs typeface="Abadi MT Condensed Light" charset="0"/>
              </a:rPr>
              <a:t>Setup: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b="1" dirty="0">
                <a:latin typeface="Avenir Next LT Pro" panose="020B0504020202020204" pitchFamily="34" charset="77"/>
                <a:ea typeface="Abadi MT Condensed Light" charset="0"/>
                <a:cs typeface="Abadi MT Condensed Light" charset="0"/>
              </a:rPr>
              <a:t>3 parties: </a:t>
            </a:r>
            <a:r>
              <a:rPr lang="en-US" dirty="0">
                <a:latin typeface="Avenir Next LT Pro" panose="020B0504020202020204" pitchFamily="34" charset="77"/>
                <a:ea typeface="Abadi MT Condensed Light" charset="0"/>
                <a:cs typeface="Abadi MT Condensed Light" charset="0"/>
              </a:rPr>
              <a:t>VMs running Ubuntu 16.04.3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b="1" dirty="0">
                <a:latin typeface="Avenir Next LT Pro" panose="020B0504020202020204" pitchFamily="34" charset="77"/>
                <a:ea typeface="Abadi MT Condensed Light" charset="0"/>
                <a:cs typeface="Abadi MT Condensed Light" charset="0"/>
              </a:rPr>
              <a:t>30</a:t>
            </a:r>
            <a:r>
              <a:rPr lang="en-US" dirty="0">
                <a:latin typeface="Avenir Next LT Pro" panose="020B0504020202020204" pitchFamily="34" charset="77"/>
                <a:ea typeface="Abadi MT Condensed Light" charset="0"/>
                <a:cs typeface="Abadi MT Condensed Light" charset="0"/>
              </a:rPr>
              <a:t> SARS-CoV-2 genome </a:t>
            </a:r>
            <a:r>
              <a:rPr lang="en-US" b="1" dirty="0">
                <a:latin typeface="Avenir Next LT Pro" panose="020B0504020202020204" pitchFamily="34" charset="77"/>
                <a:ea typeface="Abadi MT Condensed Light" charset="0"/>
                <a:cs typeface="Abadi MT Condensed Light" charset="0"/>
              </a:rPr>
              <a:t>sequences</a:t>
            </a:r>
            <a:r>
              <a:rPr lang="en-US" dirty="0">
                <a:latin typeface="Avenir Next LT Pro" panose="020B0504020202020204" pitchFamily="34" charset="77"/>
                <a:ea typeface="Abadi MT Condensed Light" charset="0"/>
                <a:cs typeface="Abadi MT Condensed Light" charset="0"/>
              </a:rPr>
              <a:t>* with </a:t>
            </a:r>
            <a:r>
              <a:rPr lang="en-US" b="1" dirty="0">
                <a:latin typeface="Avenir Next LT Pro" panose="020B0504020202020204" pitchFamily="34" charset="77"/>
                <a:ea typeface="Abadi MT Condensed Light" charset="0"/>
                <a:cs typeface="Abadi MT Condensed Light" charset="0"/>
              </a:rPr>
              <a:t>32 000 length</a:t>
            </a:r>
            <a:endParaRPr lang="en-US" dirty="0">
              <a:latin typeface="Avenir Next LT Pro" panose="020B0504020202020204" pitchFamily="34" charset="77"/>
              <a:ea typeface="Abadi MT Condensed Light" charset="0"/>
              <a:cs typeface="Abadi MT Condensed Light" charset="0"/>
            </a:endParaRPr>
          </a:p>
        </p:txBody>
      </p:sp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137EC3A0-5DB2-5047-9A11-EDE02CA2DC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6570" y="3188529"/>
            <a:ext cx="3641460" cy="3320106"/>
          </a:xfrm>
          <a:prstGeom prst="rect">
            <a:avLst/>
          </a:prstGeom>
        </p:spPr>
      </p:pic>
      <p:pic>
        <p:nvPicPr>
          <p:cNvPr id="6" name="Picture 5" descr="Chart, bar chart&#10;&#10;Description automatically generated">
            <a:extLst>
              <a:ext uri="{FF2B5EF4-FFF2-40B4-BE49-F238E27FC236}">
                <a16:creationId xmlns:a16="http://schemas.microsoft.com/office/drawing/2014/main" id="{9CFF6719-814A-FE44-AF75-92C8C60E4C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53312" y="3204290"/>
            <a:ext cx="3806053" cy="3288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42071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Circular Arrow 117">
            <a:extLst>
              <a:ext uri="{FF2B5EF4-FFF2-40B4-BE49-F238E27FC236}">
                <a16:creationId xmlns:a16="http://schemas.microsoft.com/office/drawing/2014/main" id="{B0328F6B-A814-F149-A774-2FF69A96BBA7}"/>
              </a:ext>
            </a:extLst>
          </p:cNvPr>
          <p:cNvSpPr/>
          <p:nvPr/>
        </p:nvSpPr>
        <p:spPr>
          <a:xfrm>
            <a:off x="2992591" y="1475855"/>
            <a:ext cx="1787226" cy="1726156"/>
          </a:xfrm>
          <a:prstGeom prst="circularArrow">
            <a:avLst>
              <a:gd name="adj1" fmla="val 6535"/>
              <a:gd name="adj2" fmla="val 1034925"/>
              <a:gd name="adj3" fmla="val 20457680"/>
              <a:gd name="adj4" fmla="val 10800000"/>
              <a:gd name="adj5" fmla="val 12500"/>
            </a:avLst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600F9D7E-2005-F24A-BF0F-BD21F0ACC760}"/>
              </a:ext>
            </a:extLst>
          </p:cNvPr>
          <p:cNvSpPr txBox="1"/>
          <p:nvPr/>
        </p:nvSpPr>
        <p:spPr>
          <a:xfrm>
            <a:off x="3423719" y="1894635"/>
            <a:ext cx="8883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sz="1600" b="1" dirty="0">
                <a:solidFill>
                  <a:srgbClr val="5E7E47"/>
                </a:solidFill>
                <a:latin typeface="Avenir Next LT Pro" panose="020B0504020202020204" pitchFamily="34" charset="77"/>
              </a:rPr>
              <a:t>S</a:t>
            </a:r>
            <a:r>
              <a:rPr lang="en-PT" sz="1600" dirty="0">
                <a:solidFill>
                  <a:srgbClr val="5E7E47"/>
                </a:solidFill>
                <a:latin typeface="Avenir Next LT Pro" panose="020B0504020202020204" pitchFamily="34" charset="77"/>
              </a:rPr>
              <a:t>PM’21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Private phylogenetic trees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09FC0D2A-5605-6B4F-8D59-FAAE8871731E}"/>
              </a:ext>
            </a:extLst>
          </p:cNvPr>
          <p:cNvSpPr txBox="1"/>
          <p:nvPr/>
        </p:nvSpPr>
        <p:spPr>
          <a:xfrm>
            <a:off x="5461000" y="1690688"/>
            <a:ext cx="127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2800" dirty="0">
                <a:latin typeface="Avenir Next LT Pro" panose="020B0504020202020204" pitchFamily="34" charset="77"/>
              </a:rPr>
              <a:t>SMC</a:t>
            </a:r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735B883A-F358-1746-BE82-C6E4DE7D4144}"/>
              </a:ext>
            </a:extLst>
          </p:cNvPr>
          <p:cNvGrpSpPr/>
          <p:nvPr/>
        </p:nvGrpSpPr>
        <p:grpSpPr>
          <a:xfrm>
            <a:off x="3423854" y="4544502"/>
            <a:ext cx="932820" cy="932820"/>
            <a:chOff x="2955279" y="2965308"/>
            <a:chExt cx="1872000" cy="1872000"/>
          </a:xfrm>
        </p:grpSpPr>
        <p:pic>
          <p:nvPicPr>
            <p:cNvPr id="82" name="Picture 81" descr="Diagram, schematic&#10;&#10;Description automatically generated">
              <a:extLst>
                <a:ext uri="{FF2B5EF4-FFF2-40B4-BE49-F238E27FC236}">
                  <a16:creationId xmlns:a16="http://schemas.microsoft.com/office/drawing/2014/main" id="{0BD1381B-5502-C947-93FC-BFB6DC0452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62207" y="3446516"/>
              <a:ext cx="1605392" cy="945742"/>
            </a:xfrm>
            <a:prstGeom prst="rect">
              <a:avLst/>
            </a:prstGeom>
          </p:spPr>
        </p:pic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47FECA25-92E5-1F49-800C-3F15BF12A627}"/>
                </a:ext>
              </a:extLst>
            </p:cNvPr>
            <p:cNvSpPr/>
            <p:nvPr/>
          </p:nvSpPr>
          <p:spPr>
            <a:xfrm>
              <a:off x="2955279" y="2965308"/>
              <a:ext cx="1872000" cy="1872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AAB00DCF-AEBA-2943-AEC1-89B3CB739CC9}"/>
              </a:ext>
            </a:extLst>
          </p:cNvPr>
          <p:cNvGrpSpPr/>
          <p:nvPr/>
        </p:nvGrpSpPr>
        <p:grpSpPr>
          <a:xfrm>
            <a:off x="7833292" y="4544502"/>
            <a:ext cx="932820" cy="932820"/>
            <a:chOff x="7364721" y="2983387"/>
            <a:chExt cx="1872000" cy="1872000"/>
          </a:xfrm>
        </p:grpSpPr>
        <p:pic>
          <p:nvPicPr>
            <p:cNvPr id="85" name="Picture 84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6F21647A-7E29-2541-B5F5-9EAB11DF83E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782235" y="3429000"/>
              <a:ext cx="1036971" cy="944616"/>
            </a:xfrm>
            <a:prstGeom prst="rect">
              <a:avLst/>
            </a:prstGeom>
          </p:spPr>
        </p:pic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2466853D-4CA9-0349-97E0-949F1277B66D}"/>
                </a:ext>
              </a:extLst>
            </p:cNvPr>
            <p:cNvSpPr/>
            <p:nvPr/>
          </p:nvSpPr>
          <p:spPr>
            <a:xfrm>
              <a:off x="7364721" y="2983387"/>
              <a:ext cx="1872000" cy="1872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/>
            </a:p>
          </p:txBody>
        </p:sp>
      </p:grpSp>
      <p:sp>
        <p:nvSpPr>
          <p:cNvPr id="87" name="TextBox 86">
            <a:extLst>
              <a:ext uri="{FF2B5EF4-FFF2-40B4-BE49-F238E27FC236}">
                <a16:creationId xmlns:a16="http://schemas.microsoft.com/office/drawing/2014/main" id="{938D42A0-F40A-2445-A556-93F4B7363F88}"/>
              </a:ext>
            </a:extLst>
          </p:cNvPr>
          <p:cNvSpPr txBox="1"/>
          <p:nvPr/>
        </p:nvSpPr>
        <p:spPr>
          <a:xfrm>
            <a:off x="432817" y="4820374"/>
            <a:ext cx="1605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2000" dirty="0">
                <a:latin typeface="Avenir Next LT Pro" panose="020B0504020202020204" pitchFamily="34" charset="77"/>
              </a:rPr>
              <a:t>Circuit</a:t>
            </a:r>
          </a:p>
        </p:txBody>
      </p: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EC2D0180-4848-0C49-9FC1-6DBCF9BB5CFD}"/>
              </a:ext>
            </a:extLst>
          </p:cNvPr>
          <p:cNvCxnSpPr/>
          <p:nvPr/>
        </p:nvCxnSpPr>
        <p:spPr>
          <a:xfrm>
            <a:off x="447039" y="4416552"/>
            <a:ext cx="10597896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55C0391E-1CC9-A14B-A1B7-89A5246CAA09}"/>
              </a:ext>
            </a:extLst>
          </p:cNvPr>
          <p:cNvCxnSpPr/>
          <p:nvPr/>
        </p:nvCxnSpPr>
        <p:spPr>
          <a:xfrm>
            <a:off x="432817" y="5605338"/>
            <a:ext cx="10597896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3BCFCF30-FC21-3F4C-8331-115143845919}"/>
              </a:ext>
            </a:extLst>
          </p:cNvPr>
          <p:cNvCxnSpPr>
            <a:cxnSpLocks/>
          </p:cNvCxnSpPr>
          <p:nvPr/>
        </p:nvCxnSpPr>
        <p:spPr>
          <a:xfrm>
            <a:off x="3867912" y="2459736"/>
            <a:ext cx="0" cy="1819656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13670B5D-8483-4F44-829F-88645EF775CD}"/>
              </a:ext>
            </a:extLst>
          </p:cNvPr>
          <p:cNvSpPr txBox="1"/>
          <p:nvPr/>
        </p:nvSpPr>
        <p:spPr>
          <a:xfrm>
            <a:off x="3088585" y="3044999"/>
            <a:ext cx="1605391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sz="20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Oblivious Transfer</a:t>
            </a:r>
          </a:p>
        </p:txBody>
      </p: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7D2D865B-304C-2E45-A7FA-A84CBF50E297}"/>
              </a:ext>
            </a:extLst>
          </p:cNvPr>
          <p:cNvCxnSpPr>
            <a:cxnSpLocks/>
          </p:cNvCxnSpPr>
          <p:nvPr/>
        </p:nvCxnSpPr>
        <p:spPr>
          <a:xfrm>
            <a:off x="8306580" y="2459736"/>
            <a:ext cx="0" cy="1819656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B510D7B0-0883-F641-ACAD-6B6A7CDE36B0}"/>
              </a:ext>
            </a:extLst>
          </p:cNvPr>
          <p:cNvSpPr txBox="1"/>
          <p:nvPr/>
        </p:nvSpPr>
        <p:spPr>
          <a:xfrm>
            <a:off x="7498023" y="2891110"/>
            <a:ext cx="1605391" cy="101566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sz="20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Oblivious Linear Evaluation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53AFB388-2B8A-B94E-B5F4-EE806754BE55}"/>
              </a:ext>
            </a:extLst>
          </p:cNvPr>
          <p:cNvSpPr txBox="1"/>
          <p:nvPr/>
        </p:nvSpPr>
        <p:spPr>
          <a:xfrm>
            <a:off x="2280296" y="2333826"/>
            <a:ext cx="1183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E97E47"/>
                </a:solidFill>
                <a:latin typeface="Avenir Next LT Pro" panose="020B0504020202020204" pitchFamily="34" charset="77"/>
              </a:rPr>
              <a:t>Quantum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3005CC38-3AE3-1C4E-9774-3E922B9517ED}"/>
              </a:ext>
            </a:extLst>
          </p:cNvPr>
          <p:cNvSpPr txBox="1"/>
          <p:nvPr/>
        </p:nvSpPr>
        <p:spPr>
          <a:xfrm>
            <a:off x="6718964" y="2338933"/>
            <a:ext cx="1183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E97E47"/>
                </a:solidFill>
                <a:latin typeface="Avenir Next LT Pro" panose="020B0504020202020204" pitchFamily="34" charset="77"/>
              </a:rPr>
              <a:t>Quantum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92E65DED-067E-FE4F-8D69-191205D83D5B}"/>
              </a:ext>
            </a:extLst>
          </p:cNvPr>
          <p:cNvSpPr txBox="1"/>
          <p:nvPr/>
        </p:nvSpPr>
        <p:spPr>
          <a:xfrm>
            <a:off x="4324404" y="2342495"/>
            <a:ext cx="910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5EA5C7"/>
                </a:solidFill>
                <a:latin typeface="Avenir Next LT Pro" panose="020B0504020202020204" pitchFamily="34" charset="77"/>
              </a:rPr>
              <a:t>Classic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A8F0091C-A505-B945-B33E-ADC8E7F1A23B}"/>
              </a:ext>
            </a:extLst>
          </p:cNvPr>
          <p:cNvSpPr txBox="1"/>
          <p:nvPr/>
        </p:nvSpPr>
        <p:spPr>
          <a:xfrm>
            <a:off x="8710858" y="2333825"/>
            <a:ext cx="910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5EA5C7"/>
                </a:solidFill>
                <a:latin typeface="Avenir Next LT Pro" panose="020B0504020202020204" pitchFamily="34" charset="77"/>
              </a:rPr>
              <a:t>Classic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ED8F638B-C20E-8A48-8CC8-03B5D1D909A6}"/>
              </a:ext>
            </a:extLst>
          </p:cNvPr>
          <p:cNvSpPr txBox="1"/>
          <p:nvPr/>
        </p:nvSpPr>
        <p:spPr>
          <a:xfrm>
            <a:off x="1676400" y="2844875"/>
            <a:ext cx="178722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600" dirty="0">
                <a:solidFill>
                  <a:srgbClr val="E97E47"/>
                </a:solidFill>
                <a:latin typeface="Avenir Next LT Pro" panose="020B0504020202020204" pitchFamily="34" charset="77"/>
              </a:rPr>
              <a:t>[BBCS’91] </a:t>
            </a:r>
          </a:p>
          <a:p>
            <a:r>
              <a:rPr lang="en-PT" sz="1600" dirty="0">
                <a:solidFill>
                  <a:srgbClr val="E97E47"/>
                </a:solidFill>
                <a:latin typeface="Avenir Next LT Pro" panose="020B0504020202020204" pitchFamily="34" charset="77"/>
              </a:rPr>
              <a:t>[FS’09]</a:t>
            </a:r>
          </a:p>
          <a:p>
            <a:r>
              <a:rPr lang="en-PT" sz="1600" dirty="0">
                <a:solidFill>
                  <a:srgbClr val="E97E47"/>
                </a:solidFill>
                <a:latin typeface="Avenir Next LT Pro" panose="020B0504020202020204" pitchFamily="34" charset="77"/>
              </a:rPr>
              <a:t>[DFS+05] [WST’08] …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850E8B9D-E864-B044-A080-C69E6B07E488}"/>
              </a:ext>
            </a:extLst>
          </p:cNvPr>
          <p:cNvSpPr txBox="1"/>
          <p:nvPr/>
        </p:nvSpPr>
        <p:spPr>
          <a:xfrm>
            <a:off x="4533710" y="2840462"/>
            <a:ext cx="140304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[EGL’85] SimpleOT</a:t>
            </a:r>
          </a:p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…</a:t>
            </a:r>
            <a:endParaRPr lang="en-PT" dirty="0">
              <a:solidFill>
                <a:srgbClr val="5EA5C7"/>
              </a:solidFill>
              <a:latin typeface="Avenir Next LT Pro" panose="020B0504020202020204" pitchFamily="34" charset="77"/>
            </a:endParaRP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32C76597-AB29-4141-BCD8-8B30458F6FEA}"/>
              </a:ext>
            </a:extLst>
          </p:cNvPr>
          <p:cNvSpPr/>
          <p:nvPr/>
        </p:nvSpPr>
        <p:spPr>
          <a:xfrm>
            <a:off x="1756664" y="3968715"/>
            <a:ext cx="1080179" cy="310678"/>
          </a:xfrm>
          <a:prstGeom prst="rect">
            <a:avLst/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A3D43593-7081-504F-81B0-830C86D1CC24}"/>
              </a:ext>
            </a:extLst>
          </p:cNvPr>
          <p:cNvSpPr txBox="1"/>
          <p:nvPr/>
        </p:nvSpPr>
        <p:spPr>
          <a:xfrm>
            <a:off x="4533710" y="3964191"/>
            <a:ext cx="14030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[YAV’22]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8CD11511-DC93-9342-8A30-8210C306F288}"/>
              </a:ext>
            </a:extLst>
          </p:cNvPr>
          <p:cNvSpPr txBox="1"/>
          <p:nvPr/>
        </p:nvSpPr>
        <p:spPr>
          <a:xfrm>
            <a:off x="3068471" y="3994871"/>
            <a:ext cx="1605391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sz="12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Review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BC5EBE7E-C688-094A-B03A-6FBBBF8EEF34}"/>
              </a:ext>
            </a:extLst>
          </p:cNvPr>
          <p:cNvSpPr txBox="1"/>
          <p:nvPr/>
        </p:nvSpPr>
        <p:spPr>
          <a:xfrm>
            <a:off x="447039" y="5900216"/>
            <a:ext cx="1605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2000" dirty="0">
                <a:latin typeface="Avenir Next LT Pro" panose="020B0504020202020204" pitchFamily="34" charset="77"/>
              </a:rPr>
              <a:t>Application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4FCF1DC6-3240-CA4D-82B6-D8C67C68486F}"/>
              </a:ext>
            </a:extLst>
          </p:cNvPr>
          <p:cNvSpPr txBox="1"/>
          <p:nvPr/>
        </p:nvSpPr>
        <p:spPr>
          <a:xfrm>
            <a:off x="433833" y="3218527"/>
            <a:ext cx="1605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2000" dirty="0">
                <a:latin typeface="Avenir Next LT Pro" panose="020B0504020202020204" pitchFamily="34" charset="77"/>
              </a:rPr>
              <a:t>Primitive</a:t>
            </a:r>
          </a:p>
        </p:txBody>
      </p: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FFC285AF-56DD-FE43-9F87-F4894E5D55AA}"/>
              </a:ext>
            </a:extLst>
          </p:cNvPr>
          <p:cNvCxnSpPr>
            <a:cxnSpLocks/>
          </p:cNvCxnSpPr>
          <p:nvPr/>
        </p:nvCxnSpPr>
        <p:spPr>
          <a:xfrm>
            <a:off x="6096000" y="2459736"/>
            <a:ext cx="0" cy="401647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8" name="Bent Arrow 107">
            <a:extLst>
              <a:ext uri="{FF2B5EF4-FFF2-40B4-BE49-F238E27FC236}">
                <a16:creationId xmlns:a16="http://schemas.microsoft.com/office/drawing/2014/main" id="{FAF9AEA8-9430-D847-B3F7-7D2C5BC7FA29}"/>
              </a:ext>
            </a:extLst>
          </p:cNvPr>
          <p:cNvSpPr/>
          <p:nvPr/>
        </p:nvSpPr>
        <p:spPr>
          <a:xfrm rot="16200000" flipH="1">
            <a:off x="3840618" y="3898097"/>
            <a:ext cx="1734233" cy="358638"/>
          </a:xfrm>
          <a:prstGeom prst="bentArrow">
            <a:avLst>
              <a:gd name="adj1" fmla="val 25000"/>
              <a:gd name="adj2" fmla="val 37964"/>
              <a:gd name="adj3" fmla="val 50000"/>
              <a:gd name="adj4" fmla="val 43750"/>
            </a:avLst>
          </a:prstGeom>
          <a:solidFill>
            <a:srgbClr val="5EA5C7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109" name="Down Arrow 108">
            <a:extLst>
              <a:ext uri="{FF2B5EF4-FFF2-40B4-BE49-F238E27FC236}">
                <a16:creationId xmlns:a16="http://schemas.microsoft.com/office/drawing/2014/main" id="{163B9B57-A1DD-0240-A7DC-E358D62E5BB5}"/>
              </a:ext>
            </a:extLst>
          </p:cNvPr>
          <p:cNvSpPr/>
          <p:nvPr/>
        </p:nvSpPr>
        <p:spPr>
          <a:xfrm>
            <a:off x="4546089" y="5082866"/>
            <a:ext cx="256937" cy="932818"/>
          </a:xfrm>
          <a:prstGeom prst="downArrow">
            <a:avLst>
              <a:gd name="adj1" fmla="val 40801"/>
              <a:gd name="adj2" fmla="val 57267"/>
            </a:avLst>
          </a:prstGeom>
          <a:solidFill>
            <a:srgbClr val="5EA5C7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B01E255B-6695-0649-B1B9-EEC0ACBC2DAE}"/>
              </a:ext>
            </a:extLst>
          </p:cNvPr>
          <p:cNvSpPr txBox="1"/>
          <p:nvPr/>
        </p:nvSpPr>
        <p:spPr>
          <a:xfrm>
            <a:off x="9112560" y="2847424"/>
            <a:ext cx="14030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[NP’99] </a:t>
            </a:r>
          </a:p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TinyOLE</a:t>
            </a:r>
          </a:p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…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F835493F-24CC-7B47-8E74-817F77815817}"/>
              </a:ext>
            </a:extLst>
          </p:cNvPr>
          <p:cNvSpPr txBox="1"/>
          <p:nvPr/>
        </p:nvSpPr>
        <p:spPr>
          <a:xfrm>
            <a:off x="9112560" y="4853083"/>
            <a:ext cx="14030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MASCOT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A7D4E725-A94B-DF4B-A3A0-2141BED47DDA}"/>
              </a:ext>
            </a:extLst>
          </p:cNvPr>
          <p:cNvSpPr txBox="1"/>
          <p:nvPr/>
        </p:nvSpPr>
        <p:spPr>
          <a:xfrm>
            <a:off x="10605108" y="4789088"/>
            <a:ext cx="1169843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sz="12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OT reduction</a:t>
            </a:r>
          </a:p>
          <a:p>
            <a:pPr algn="ctr"/>
            <a:r>
              <a:rPr lang="en-GB" sz="12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i</a:t>
            </a:r>
            <a:r>
              <a:rPr lang="en-PT" sz="12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nto SPDZ</a:t>
            </a:r>
          </a:p>
        </p:txBody>
      </p:sp>
      <p:sp>
        <p:nvSpPr>
          <p:cNvPr id="113" name="Bent Arrow 112">
            <a:extLst>
              <a:ext uri="{FF2B5EF4-FFF2-40B4-BE49-F238E27FC236}">
                <a16:creationId xmlns:a16="http://schemas.microsoft.com/office/drawing/2014/main" id="{BBCAA2A4-D600-424A-B26E-D8366968EFA8}"/>
              </a:ext>
            </a:extLst>
          </p:cNvPr>
          <p:cNvSpPr/>
          <p:nvPr/>
        </p:nvSpPr>
        <p:spPr>
          <a:xfrm rot="5400000">
            <a:off x="7048321" y="2097439"/>
            <a:ext cx="1663331" cy="3868183"/>
          </a:xfrm>
          <a:prstGeom prst="bentArrow">
            <a:avLst>
              <a:gd name="adj1" fmla="val 4379"/>
              <a:gd name="adj2" fmla="val 6956"/>
              <a:gd name="adj3" fmla="val 9919"/>
              <a:gd name="adj4" fmla="val 43750"/>
            </a:avLst>
          </a:prstGeom>
          <a:solidFill>
            <a:srgbClr val="5EA5C7"/>
          </a:solidFill>
          <a:ln>
            <a:solidFill>
              <a:srgbClr val="5EA5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114" name="Bent Arrow 113">
            <a:extLst>
              <a:ext uri="{FF2B5EF4-FFF2-40B4-BE49-F238E27FC236}">
                <a16:creationId xmlns:a16="http://schemas.microsoft.com/office/drawing/2014/main" id="{FDF2B201-CAF2-AE49-B3AF-E75F4FED1D70}"/>
              </a:ext>
            </a:extLst>
          </p:cNvPr>
          <p:cNvSpPr/>
          <p:nvPr/>
        </p:nvSpPr>
        <p:spPr>
          <a:xfrm rot="5400000">
            <a:off x="5687914" y="362082"/>
            <a:ext cx="1902894" cy="7099337"/>
          </a:xfrm>
          <a:prstGeom prst="bentArrow">
            <a:avLst>
              <a:gd name="adj1" fmla="val 4138"/>
              <a:gd name="adj2" fmla="val 6966"/>
              <a:gd name="adj3" fmla="val 9007"/>
              <a:gd name="adj4" fmla="val 43750"/>
            </a:avLst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115" name="Down Arrow 114">
            <a:extLst>
              <a:ext uri="{FF2B5EF4-FFF2-40B4-BE49-F238E27FC236}">
                <a16:creationId xmlns:a16="http://schemas.microsoft.com/office/drawing/2014/main" id="{7BC5C182-E51F-5343-BD38-99D623F32604}"/>
              </a:ext>
            </a:extLst>
          </p:cNvPr>
          <p:cNvSpPr/>
          <p:nvPr/>
        </p:nvSpPr>
        <p:spPr>
          <a:xfrm>
            <a:off x="9584733" y="5191637"/>
            <a:ext cx="229345" cy="828123"/>
          </a:xfrm>
          <a:prstGeom prst="downArrow">
            <a:avLst>
              <a:gd name="adj1" fmla="val 40801"/>
              <a:gd name="adj2" fmla="val 57267"/>
            </a:avLst>
          </a:prstGeom>
          <a:solidFill>
            <a:srgbClr val="5EA5C7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116" name="Down Arrow 115">
            <a:extLst>
              <a:ext uri="{FF2B5EF4-FFF2-40B4-BE49-F238E27FC236}">
                <a16:creationId xmlns:a16="http://schemas.microsoft.com/office/drawing/2014/main" id="{1A10211A-686E-1A4D-BE22-1C12BBF0F8F4}"/>
              </a:ext>
            </a:extLst>
          </p:cNvPr>
          <p:cNvSpPr/>
          <p:nvPr/>
        </p:nvSpPr>
        <p:spPr>
          <a:xfrm>
            <a:off x="9946078" y="5185844"/>
            <a:ext cx="256937" cy="828119"/>
          </a:xfrm>
          <a:prstGeom prst="downArrow">
            <a:avLst>
              <a:gd name="adj1" fmla="val 40801"/>
              <a:gd name="adj2" fmla="val 57267"/>
            </a:avLst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79F33064-BAA1-7E43-8B1E-A7B716469C41}"/>
              </a:ext>
            </a:extLst>
          </p:cNvPr>
          <p:cNvSpPr txBox="1"/>
          <p:nvPr/>
        </p:nvSpPr>
        <p:spPr>
          <a:xfrm>
            <a:off x="1736847" y="3949499"/>
            <a:ext cx="10050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[</a:t>
            </a:r>
            <a:r>
              <a:rPr lang="en-PT" sz="1600" b="1" dirty="0">
                <a:solidFill>
                  <a:schemeClr val="bg1"/>
                </a:solidFill>
                <a:latin typeface="Avenir Next LT Pro" panose="020B0504020202020204" pitchFamily="34" charset="77"/>
              </a:rPr>
              <a:t>S</a:t>
            </a:r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PM’22]</a:t>
            </a:r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554D9A4D-CB19-1345-9CFD-9220CBA18AA8}"/>
              </a:ext>
            </a:extLst>
          </p:cNvPr>
          <p:cNvSpPr/>
          <p:nvPr/>
        </p:nvSpPr>
        <p:spPr>
          <a:xfrm>
            <a:off x="6398526" y="3466817"/>
            <a:ext cx="1080179" cy="310678"/>
          </a:xfrm>
          <a:prstGeom prst="rect">
            <a:avLst/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A90D6BA3-9548-4748-B50D-A82DD45BE247}"/>
              </a:ext>
            </a:extLst>
          </p:cNvPr>
          <p:cNvSpPr txBox="1"/>
          <p:nvPr/>
        </p:nvSpPr>
        <p:spPr>
          <a:xfrm>
            <a:off x="6358884" y="3447601"/>
            <a:ext cx="11594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[</a:t>
            </a:r>
            <a:r>
              <a:rPr lang="en-PT" sz="1600" b="1" dirty="0">
                <a:solidFill>
                  <a:schemeClr val="bg1"/>
                </a:solidFill>
                <a:latin typeface="Avenir Next LT Pro" panose="020B0504020202020204" pitchFamily="34" charset="77"/>
              </a:rPr>
              <a:t>S</a:t>
            </a:r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VM’22]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7B3EC21E-E9F7-6345-ACED-F4C61541C948}"/>
              </a:ext>
            </a:extLst>
          </p:cNvPr>
          <p:cNvSpPr txBox="1"/>
          <p:nvPr/>
        </p:nvSpPr>
        <p:spPr>
          <a:xfrm>
            <a:off x="10093120" y="3690456"/>
            <a:ext cx="13087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sz="1600" dirty="0">
                <a:solidFill>
                  <a:srgbClr val="5E7E47"/>
                </a:solidFill>
                <a:latin typeface="Avenir Next LT Pro" panose="020B0504020202020204" pitchFamily="34" charset="77"/>
              </a:rPr>
              <a:t>QMP-SPDZ*</a:t>
            </a: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DEC68FA4-A19B-EB44-87F4-520DFA581C48}"/>
              </a:ext>
            </a:extLst>
          </p:cNvPr>
          <p:cNvSpPr/>
          <p:nvPr/>
        </p:nvSpPr>
        <p:spPr>
          <a:xfrm>
            <a:off x="9485288" y="6074871"/>
            <a:ext cx="1080179" cy="310678"/>
          </a:xfrm>
          <a:prstGeom prst="rect">
            <a:avLst/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D0AF8D37-BAFD-1149-8040-9FB47086FBB7}"/>
              </a:ext>
            </a:extLst>
          </p:cNvPr>
          <p:cNvSpPr txBox="1"/>
          <p:nvPr/>
        </p:nvSpPr>
        <p:spPr>
          <a:xfrm>
            <a:off x="9445646" y="6055655"/>
            <a:ext cx="11594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[T</a:t>
            </a:r>
            <a:r>
              <a:rPr lang="en-PT" sz="1600" b="1" dirty="0">
                <a:solidFill>
                  <a:schemeClr val="bg1"/>
                </a:solidFill>
                <a:latin typeface="Avenir Next LT Pro" panose="020B0504020202020204" pitchFamily="34" charset="77"/>
              </a:rPr>
              <a:t>S</a:t>
            </a:r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SP’23]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0EE5F378-B905-BF4F-9B68-F41457382F33}"/>
              </a:ext>
            </a:extLst>
          </p:cNvPr>
          <p:cNvSpPr txBox="1"/>
          <p:nvPr/>
        </p:nvSpPr>
        <p:spPr>
          <a:xfrm>
            <a:off x="4669594" y="3692324"/>
            <a:ext cx="9046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libscapi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DADDCC06-2722-6142-8D05-D5EFC9297E6E}"/>
              </a:ext>
            </a:extLst>
          </p:cNvPr>
          <p:cNvSpPr txBox="1"/>
          <p:nvPr/>
        </p:nvSpPr>
        <p:spPr>
          <a:xfrm>
            <a:off x="8548325" y="3891047"/>
            <a:ext cx="1118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MP-SPDZ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600E316E-2486-B244-A394-5E3617DE655C}"/>
              </a:ext>
            </a:extLst>
          </p:cNvPr>
          <p:cNvSpPr txBox="1"/>
          <p:nvPr/>
        </p:nvSpPr>
        <p:spPr>
          <a:xfrm>
            <a:off x="6138965" y="6515456"/>
            <a:ext cx="19509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sz="1200" dirty="0">
                <a:solidFill>
                  <a:srgbClr val="5E7E47"/>
                </a:solidFill>
                <a:latin typeface="Avenir Next LT Pro" panose="020B0504020202020204" pitchFamily="34" charset="77"/>
              </a:rPr>
              <a:t>* github.com/manel1874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8A198E51-22B0-FD4F-8D07-2A16024826BB}"/>
              </a:ext>
            </a:extLst>
          </p:cNvPr>
          <p:cNvSpPr txBox="1"/>
          <p:nvPr/>
        </p:nvSpPr>
        <p:spPr>
          <a:xfrm>
            <a:off x="4324404" y="6041921"/>
            <a:ext cx="17286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Secure auctions</a:t>
            </a:r>
          </a:p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Secure voting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D0EF0FF8-AA65-2C46-AE19-8AFED641EB4C}"/>
              </a:ext>
            </a:extLst>
          </p:cNvPr>
          <p:cNvSpPr/>
          <p:nvPr/>
        </p:nvSpPr>
        <p:spPr>
          <a:xfrm>
            <a:off x="255419" y="1475855"/>
            <a:ext cx="12132091" cy="5316600"/>
          </a:xfrm>
          <a:prstGeom prst="rect">
            <a:avLst/>
          </a:prstGeom>
          <a:solidFill>
            <a:srgbClr val="FFFFFF">
              <a:alpha val="6156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pic>
        <p:nvPicPr>
          <p:cNvPr id="79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F1873EB7-1A38-B347-BDCD-7145AEA1E0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  <p:sp>
        <p:nvSpPr>
          <p:cNvPr id="103" name="Bent Arrow 102">
            <a:extLst>
              <a:ext uri="{FF2B5EF4-FFF2-40B4-BE49-F238E27FC236}">
                <a16:creationId xmlns:a16="http://schemas.microsoft.com/office/drawing/2014/main" id="{7060E618-4443-2E4D-B8ED-E619498ADE91}"/>
              </a:ext>
            </a:extLst>
          </p:cNvPr>
          <p:cNvSpPr/>
          <p:nvPr/>
        </p:nvSpPr>
        <p:spPr>
          <a:xfrm rot="5400000">
            <a:off x="1947428" y="3775263"/>
            <a:ext cx="1979895" cy="358638"/>
          </a:xfrm>
          <a:prstGeom prst="bentArrow">
            <a:avLst>
              <a:gd name="adj1" fmla="val 25000"/>
              <a:gd name="adj2" fmla="val 37964"/>
              <a:gd name="adj3" fmla="val 50000"/>
              <a:gd name="adj4" fmla="val 43750"/>
            </a:avLst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107" name="Down Arrow 106">
            <a:extLst>
              <a:ext uri="{FF2B5EF4-FFF2-40B4-BE49-F238E27FC236}">
                <a16:creationId xmlns:a16="http://schemas.microsoft.com/office/drawing/2014/main" id="{057AE1A5-6AB8-A043-9814-A9CD67ABF216}"/>
              </a:ext>
            </a:extLst>
          </p:cNvPr>
          <p:cNvSpPr/>
          <p:nvPr/>
        </p:nvSpPr>
        <p:spPr>
          <a:xfrm>
            <a:off x="2865001" y="5089212"/>
            <a:ext cx="256937" cy="932818"/>
          </a:xfrm>
          <a:prstGeom prst="downArrow">
            <a:avLst>
              <a:gd name="adj1" fmla="val 40801"/>
              <a:gd name="adj2" fmla="val 57267"/>
            </a:avLst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160A6344-0E0E-2148-845C-03FB19FC1726}"/>
              </a:ext>
            </a:extLst>
          </p:cNvPr>
          <p:cNvSpPr/>
          <p:nvPr/>
        </p:nvSpPr>
        <p:spPr>
          <a:xfrm>
            <a:off x="2449209" y="6446478"/>
            <a:ext cx="1080179" cy="310678"/>
          </a:xfrm>
          <a:prstGeom prst="rect">
            <a:avLst/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D8073896-C4DB-1D4C-893A-A3A1EFB3D701}"/>
              </a:ext>
            </a:extLst>
          </p:cNvPr>
          <p:cNvSpPr txBox="1"/>
          <p:nvPr/>
        </p:nvSpPr>
        <p:spPr>
          <a:xfrm>
            <a:off x="2420271" y="6418602"/>
            <a:ext cx="11594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[</a:t>
            </a:r>
            <a:r>
              <a:rPr lang="en-PT" sz="1600" b="1" dirty="0">
                <a:solidFill>
                  <a:schemeClr val="bg1"/>
                </a:solidFill>
                <a:latin typeface="Avenir Next LT Pro" panose="020B0504020202020204" pitchFamily="34" charset="77"/>
              </a:rPr>
              <a:t>S</a:t>
            </a:r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CPM’22]</a:t>
            </a:r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69E6EF98-06D1-BE4A-B3CE-0596D75A0D33}"/>
              </a:ext>
            </a:extLst>
          </p:cNvPr>
          <p:cNvSpPr/>
          <p:nvPr/>
        </p:nvSpPr>
        <p:spPr>
          <a:xfrm>
            <a:off x="2452502" y="6075060"/>
            <a:ext cx="1080179" cy="310678"/>
          </a:xfrm>
          <a:prstGeom prst="rect">
            <a:avLst/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57ACEBCC-30A7-E64C-821E-5D634C85854C}"/>
              </a:ext>
            </a:extLst>
          </p:cNvPr>
          <p:cNvSpPr txBox="1"/>
          <p:nvPr/>
        </p:nvSpPr>
        <p:spPr>
          <a:xfrm>
            <a:off x="2420271" y="6050185"/>
            <a:ext cx="11594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[</a:t>
            </a:r>
            <a:r>
              <a:rPr lang="en-PT" sz="1600" b="1" dirty="0">
                <a:solidFill>
                  <a:schemeClr val="bg1"/>
                </a:solidFill>
                <a:latin typeface="Avenir Next LT Pro" panose="020B0504020202020204" pitchFamily="34" charset="77"/>
              </a:rPr>
              <a:t>S</a:t>
            </a:r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CPM’21]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8A9B7034-E0DA-2443-90BA-215D8269E0B3}"/>
              </a:ext>
            </a:extLst>
          </p:cNvPr>
          <p:cNvSpPr txBox="1"/>
          <p:nvPr/>
        </p:nvSpPr>
        <p:spPr>
          <a:xfrm>
            <a:off x="3010737" y="3692976"/>
            <a:ext cx="9916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sz="1600" dirty="0">
                <a:solidFill>
                  <a:srgbClr val="5E7E47"/>
                </a:solidFill>
                <a:latin typeface="Avenir Next LT Pro" panose="020B0504020202020204" pitchFamily="34" charset="77"/>
              </a:rPr>
              <a:t>O</a:t>
            </a:r>
            <a:r>
              <a:rPr lang="en-GB" sz="1600" dirty="0">
                <a:solidFill>
                  <a:srgbClr val="5E7E47"/>
                </a:solidFill>
                <a:latin typeface="Avenir Next LT Pro" panose="020B0504020202020204" pitchFamily="34" charset="77"/>
              </a:rPr>
              <a:t>T</a:t>
            </a:r>
            <a:r>
              <a:rPr lang="en-PT" sz="1600" dirty="0">
                <a:solidFill>
                  <a:srgbClr val="5E7E47"/>
                </a:solidFill>
                <a:latin typeface="Avenir Next LT Pro" panose="020B0504020202020204" pitchFamily="34" charset="77"/>
              </a:rPr>
              <a:t>Keys*</a:t>
            </a:r>
          </a:p>
        </p:txBody>
      </p:sp>
    </p:spTree>
    <p:extLst>
      <p:ext uri="{BB962C8B-B14F-4D97-AF65-F5344CB8AC3E}">
        <p14:creationId xmlns:p14="http://schemas.microsoft.com/office/powerpoint/2010/main" val="239679948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Circular Arrow 117">
            <a:extLst>
              <a:ext uri="{FF2B5EF4-FFF2-40B4-BE49-F238E27FC236}">
                <a16:creationId xmlns:a16="http://schemas.microsoft.com/office/drawing/2014/main" id="{B0328F6B-A814-F149-A774-2FF69A96BBA7}"/>
              </a:ext>
            </a:extLst>
          </p:cNvPr>
          <p:cNvSpPr/>
          <p:nvPr/>
        </p:nvSpPr>
        <p:spPr>
          <a:xfrm>
            <a:off x="2992591" y="1475855"/>
            <a:ext cx="1787226" cy="1726156"/>
          </a:xfrm>
          <a:prstGeom prst="circularArrow">
            <a:avLst>
              <a:gd name="adj1" fmla="val 6535"/>
              <a:gd name="adj2" fmla="val 1034925"/>
              <a:gd name="adj3" fmla="val 20457680"/>
              <a:gd name="adj4" fmla="val 10800000"/>
              <a:gd name="adj5" fmla="val 12500"/>
            </a:avLst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600F9D7E-2005-F24A-BF0F-BD21F0ACC760}"/>
              </a:ext>
            </a:extLst>
          </p:cNvPr>
          <p:cNvSpPr txBox="1"/>
          <p:nvPr/>
        </p:nvSpPr>
        <p:spPr>
          <a:xfrm>
            <a:off x="3423719" y="1894635"/>
            <a:ext cx="8883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sz="1600" b="1" dirty="0">
                <a:solidFill>
                  <a:srgbClr val="5E7E47"/>
                </a:solidFill>
                <a:latin typeface="Avenir Next LT Pro" panose="020B0504020202020204" pitchFamily="34" charset="77"/>
              </a:rPr>
              <a:t>S</a:t>
            </a:r>
            <a:r>
              <a:rPr lang="en-PT" sz="1600" dirty="0">
                <a:solidFill>
                  <a:srgbClr val="5E7E47"/>
                </a:solidFill>
                <a:latin typeface="Avenir Next LT Pro" panose="020B0504020202020204" pitchFamily="34" charset="77"/>
              </a:rPr>
              <a:t>PM’21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Quantum OLE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09FC0D2A-5605-6B4F-8D59-FAAE8871731E}"/>
              </a:ext>
            </a:extLst>
          </p:cNvPr>
          <p:cNvSpPr txBox="1"/>
          <p:nvPr/>
        </p:nvSpPr>
        <p:spPr>
          <a:xfrm>
            <a:off x="5461000" y="1690688"/>
            <a:ext cx="127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2800" dirty="0">
                <a:latin typeface="Avenir Next LT Pro" panose="020B0504020202020204" pitchFamily="34" charset="77"/>
              </a:rPr>
              <a:t>SMC</a:t>
            </a:r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735B883A-F358-1746-BE82-C6E4DE7D4144}"/>
              </a:ext>
            </a:extLst>
          </p:cNvPr>
          <p:cNvGrpSpPr/>
          <p:nvPr/>
        </p:nvGrpSpPr>
        <p:grpSpPr>
          <a:xfrm>
            <a:off x="3423854" y="4544502"/>
            <a:ext cx="932820" cy="932820"/>
            <a:chOff x="2955279" y="2965308"/>
            <a:chExt cx="1872000" cy="1872000"/>
          </a:xfrm>
        </p:grpSpPr>
        <p:pic>
          <p:nvPicPr>
            <p:cNvPr id="82" name="Picture 81" descr="Diagram, schematic&#10;&#10;Description automatically generated">
              <a:extLst>
                <a:ext uri="{FF2B5EF4-FFF2-40B4-BE49-F238E27FC236}">
                  <a16:creationId xmlns:a16="http://schemas.microsoft.com/office/drawing/2014/main" id="{0BD1381B-5502-C947-93FC-BFB6DC0452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62207" y="3446516"/>
              <a:ext cx="1605392" cy="945742"/>
            </a:xfrm>
            <a:prstGeom prst="rect">
              <a:avLst/>
            </a:prstGeom>
          </p:spPr>
        </p:pic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47FECA25-92E5-1F49-800C-3F15BF12A627}"/>
                </a:ext>
              </a:extLst>
            </p:cNvPr>
            <p:cNvSpPr/>
            <p:nvPr/>
          </p:nvSpPr>
          <p:spPr>
            <a:xfrm>
              <a:off x="2955279" y="2965308"/>
              <a:ext cx="1872000" cy="1872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AAB00DCF-AEBA-2943-AEC1-89B3CB739CC9}"/>
              </a:ext>
            </a:extLst>
          </p:cNvPr>
          <p:cNvGrpSpPr/>
          <p:nvPr/>
        </p:nvGrpSpPr>
        <p:grpSpPr>
          <a:xfrm>
            <a:off x="7833292" y="4544502"/>
            <a:ext cx="932820" cy="932820"/>
            <a:chOff x="7364721" y="2983387"/>
            <a:chExt cx="1872000" cy="1872000"/>
          </a:xfrm>
        </p:grpSpPr>
        <p:pic>
          <p:nvPicPr>
            <p:cNvPr id="85" name="Picture 84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6F21647A-7E29-2541-B5F5-9EAB11DF83E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782235" y="3429000"/>
              <a:ext cx="1036971" cy="944616"/>
            </a:xfrm>
            <a:prstGeom prst="rect">
              <a:avLst/>
            </a:prstGeom>
          </p:spPr>
        </p:pic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2466853D-4CA9-0349-97E0-949F1277B66D}"/>
                </a:ext>
              </a:extLst>
            </p:cNvPr>
            <p:cNvSpPr/>
            <p:nvPr/>
          </p:nvSpPr>
          <p:spPr>
            <a:xfrm>
              <a:off x="7364721" y="2983387"/>
              <a:ext cx="1872000" cy="1872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/>
            </a:p>
          </p:txBody>
        </p:sp>
      </p:grpSp>
      <p:sp>
        <p:nvSpPr>
          <p:cNvPr id="87" name="TextBox 86">
            <a:extLst>
              <a:ext uri="{FF2B5EF4-FFF2-40B4-BE49-F238E27FC236}">
                <a16:creationId xmlns:a16="http://schemas.microsoft.com/office/drawing/2014/main" id="{938D42A0-F40A-2445-A556-93F4B7363F88}"/>
              </a:ext>
            </a:extLst>
          </p:cNvPr>
          <p:cNvSpPr txBox="1"/>
          <p:nvPr/>
        </p:nvSpPr>
        <p:spPr>
          <a:xfrm>
            <a:off x="432817" y="4820374"/>
            <a:ext cx="1605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2000" dirty="0">
                <a:latin typeface="Avenir Next LT Pro" panose="020B0504020202020204" pitchFamily="34" charset="77"/>
              </a:rPr>
              <a:t>Circuit</a:t>
            </a:r>
          </a:p>
        </p:txBody>
      </p: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EC2D0180-4848-0C49-9FC1-6DBCF9BB5CFD}"/>
              </a:ext>
            </a:extLst>
          </p:cNvPr>
          <p:cNvCxnSpPr/>
          <p:nvPr/>
        </p:nvCxnSpPr>
        <p:spPr>
          <a:xfrm>
            <a:off x="447039" y="4416552"/>
            <a:ext cx="10597896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55C0391E-1CC9-A14B-A1B7-89A5246CAA09}"/>
              </a:ext>
            </a:extLst>
          </p:cNvPr>
          <p:cNvCxnSpPr/>
          <p:nvPr/>
        </p:nvCxnSpPr>
        <p:spPr>
          <a:xfrm>
            <a:off x="432817" y="5605338"/>
            <a:ext cx="10597896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3BCFCF30-FC21-3F4C-8331-115143845919}"/>
              </a:ext>
            </a:extLst>
          </p:cNvPr>
          <p:cNvCxnSpPr>
            <a:cxnSpLocks/>
          </p:cNvCxnSpPr>
          <p:nvPr/>
        </p:nvCxnSpPr>
        <p:spPr>
          <a:xfrm>
            <a:off x="3867912" y="2459736"/>
            <a:ext cx="0" cy="1819656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13670B5D-8483-4F44-829F-88645EF775CD}"/>
              </a:ext>
            </a:extLst>
          </p:cNvPr>
          <p:cNvSpPr txBox="1"/>
          <p:nvPr/>
        </p:nvSpPr>
        <p:spPr>
          <a:xfrm>
            <a:off x="3088585" y="3044999"/>
            <a:ext cx="1605391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sz="20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Oblivious Transfer</a:t>
            </a:r>
          </a:p>
        </p:txBody>
      </p: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7D2D865B-304C-2E45-A7FA-A84CBF50E297}"/>
              </a:ext>
            </a:extLst>
          </p:cNvPr>
          <p:cNvCxnSpPr>
            <a:cxnSpLocks/>
          </p:cNvCxnSpPr>
          <p:nvPr/>
        </p:nvCxnSpPr>
        <p:spPr>
          <a:xfrm>
            <a:off x="8306580" y="2459736"/>
            <a:ext cx="0" cy="1819656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B510D7B0-0883-F641-ACAD-6B6A7CDE36B0}"/>
              </a:ext>
            </a:extLst>
          </p:cNvPr>
          <p:cNvSpPr txBox="1"/>
          <p:nvPr/>
        </p:nvSpPr>
        <p:spPr>
          <a:xfrm>
            <a:off x="7498023" y="2891110"/>
            <a:ext cx="1605391" cy="101566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sz="20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Oblivious Linear Evaluation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53AFB388-2B8A-B94E-B5F4-EE806754BE55}"/>
              </a:ext>
            </a:extLst>
          </p:cNvPr>
          <p:cNvSpPr txBox="1"/>
          <p:nvPr/>
        </p:nvSpPr>
        <p:spPr>
          <a:xfrm>
            <a:off x="2280296" y="2333826"/>
            <a:ext cx="1183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E97E47"/>
                </a:solidFill>
                <a:latin typeface="Avenir Next LT Pro" panose="020B0504020202020204" pitchFamily="34" charset="77"/>
              </a:rPr>
              <a:t>Quantum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3005CC38-3AE3-1C4E-9774-3E922B9517ED}"/>
              </a:ext>
            </a:extLst>
          </p:cNvPr>
          <p:cNvSpPr txBox="1"/>
          <p:nvPr/>
        </p:nvSpPr>
        <p:spPr>
          <a:xfrm>
            <a:off x="6718964" y="2338933"/>
            <a:ext cx="1183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E97E47"/>
                </a:solidFill>
                <a:latin typeface="Avenir Next LT Pro" panose="020B0504020202020204" pitchFamily="34" charset="77"/>
              </a:rPr>
              <a:t>Quantum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92E65DED-067E-FE4F-8D69-191205D83D5B}"/>
              </a:ext>
            </a:extLst>
          </p:cNvPr>
          <p:cNvSpPr txBox="1"/>
          <p:nvPr/>
        </p:nvSpPr>
        <p:spPr>
          <a:xfrm>
            <a:off x="4324404" y="2342495"/>
            <a:ext cx="910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5EA5C7"/>
                </a:solidFill>
                <a:latin typeface="Avenir Next LT Pro" panose="020B0504020202020204" pitchFamily="34" charset="77"/>
              </a:rPr>
              <a:t>Classic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A8F0091C-A505-B945-B33E-ADC8E7F1A23B}"/>
              </a:ext>
            </a:extLst>
          </p:cNvPr>
          <p:cNvSpPr txBox="1"/>
          <p:nvPr/>
        </p:nvSpPr>
        <p:spPr>
          <a:xfrm>
            <a:off x="8710858" y="2333825"/>
            <a:ext cx="910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5EA5C7"/>
                </a:solidFill>
                <a:latin typeface="Avenir Next LT Pro" panose="020B0504020202020204" pitchFamily="34" charset="77"/>
              </a:rPr>
              <a:t>Classic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ED8F638B-C20E-8A48-8CC8-03B5D1D909A6}"/>
              </a:ext>
            </a:extLst>
          </p:cNvPr>
          <p:cNvSpPr txBox="1"/>
          <p:nvPr/>
        </p:nvSpPr>
        <p:spPr>
          <a:xfrm>
            <a:off x="1676400" y="2844875"/>
            <a:ext cx="178722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600" dirty="0">
                <a:solidFill>
                  <a:srgbClr val="E97E47"/>
                </a:solidFill>
                <a:latin typeface="Avenir Next LT Pro" panose="020B0504020202020204" pitchFamily="34" charset="77"/>
              </a:rPr>
              <a:t>[BBCS’91] </a:t>
            </a:r>
          </a:p>
          <a:p>
            <a:r>
              <a:rPr lang="en-PT" sz="1600" dirty="0">
                <a:solidFill>
                  <a:srgbClr val="E97E47"/>
                </a:solidFill>
                <a:latin typeface="Avenir Next LT Pro" panose="020B0504020202020204" pitchFamily="34" charset="77"/>
              </a:rPr>
              <a:t>[FS’09]</a:t>
            </a:r>
          </a:p>
          <a:p>
            <a:r>
              <a:rPr lang="en-PT" sz="1600" dirty="0">
                <a:solidFill>
                  <a:srgbClr val="E97E47"/>
                </a:solidFill>
                <a:latin typeface="Avenir Next LT Pro" panose="020B0504020202020204" pitchFamily="34" charset="77"/>
              </a:rPr>
              <a:t>[DFS+05] [WST’08] …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850E8B9D-E864-B044-A080-C69E6B07E488}"/>
              </a:ext>
            </a:extLst>
          </p:cNvPr>
          <p:cNvSpPr txBox="1"/>
          <p:nvPr/>
        </p:nvSpPr>
        <p:spPr>
          <a:xfrm>
            <a:off x="4533710" y="2840462"/>
            <a:ext cx="140304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[EGL’85] SimpleOT</a:t>
            </a:r>
          </a:p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…</a:t>
            </a:r>
            <a:endParaRPr lang="en-PT" dirty="0">
              <a:solidFill>
                <a:srgbClr val="5EA5C7"/>
              </a:solidFill>
              <a:latin typeface="Avenir Next LT Pro" panose="020B0504020202020204" pitchFamily="34" charset="77"/>
            </a:endParaRP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32C76597-AB29-4141-BCD8-8B30458F6FEA}"/>
              </a:ext>
            </a:extLst>
          </p:cNvPr>
          <p:cNvSpPr/>
          <p:nvPr/>
        </p:nvSpPr>
        <p:spPr>
          <a:xfrm>
            <a:off x="1756664" y="3968715"/>
            <a:ext cx="1080179" cy="310678"/>
          </a:xfrm>
          <a:prstGeom prst="rect">
            <a:avLst/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A3D43593-7081-504F-81B0-830C86D1CC24}"/>
              </a:ext>
            </a:extLst>
          </p:cNvPr>
          <p:cNvSpPr txBox="1"/>
          <p:nvPr/>
        </p:nvSpPr>
        <p:spPr>
          <a:xfrm>
            <a:off x="4533710" y="3964191"/>
            <a:ext cx="14030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[YAV’22]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8CD11511-DC93-9342-8A30-8210C306F288}"/>
              </a:ext>
            </a:extLst>
          </p:cNvPr>
          <p:cNvSpPr txBox="1"/>
          <p:nvPr/>
        </p:nvSpPr>
        <p:spPr>
          <a:xfrm>
            <a:off x="3068471" y="3994871"/>
            <a:ext cx="1605391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sz="12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Review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BC5EBE7E-C688-094A-B03A-6FBBBF8EEF34}"/>
              </a:ext>
            </a:extLst>
          </p:cNvPr>
          <p:cNvSpPr txBox="1"/>
          <p:nvPr/>
        </p:nvSpPr>
        <p:spPr>
          <a:xfrm>
            <a:off x="447039" y="5900216"/>
            <a:ext cx="1605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2000" dirty="0">
                <a:latin typeface="Avenir Next LT Pro" panose="020B0504020202020204" pitchFamily="34" charset="77"/>
              </a:rPr>
              <a:t>Application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4FCF1DC6-3240-CA4D-82B6-D8C67C68486F}"/>
              </a:ext>
            </a:extLst>
          </p:cNvPr>
          <p:cNvSpPr txBox="1"/>
          <p:nvPr/>
        </p:nvSpPr>
        <p:spPr>
          <a:xfrm>
            <a:off x="433833" y="3218527"/>
            <a:ext cx="1605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2000" dirty="0">
                <a:latin typeface="Avenir Next LT Pro" panose="020B0504020202020204" pitchFamily="34" charset="77"/>
              </a:rPr>
              <a:t>Primitive</a:t>
            </a:r>
          </a:p>
        </p:txBody>
      </p: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FFC285AF-56DD-FE43-9F87-F4894E5D55AA}"/>
              </a:ext>
            </a:extLst>
          </p:cNvPr>
          <p:cNvCxnSpPr>
            <a:cxnSpLocks/>
          </p:cNvCxnSpPr>
          <p:nvPr/>
        </p:nvCxnSpPr>
        <p:spPr>
          <a:xfrm>
            <a:off x="6096000" y="2459736"/>
            <a:ext cx="0" cy="401647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8" name="Bent Arrow 107">
            <a:extLst>
              <a:ext uri="{FF2B5EF4-FFF2-40B4-BE49-F238E27FC236}">
                <a16:creationId xmlns:a16="http://schemas.microsoft.com/office/drawing/2014/main" id="{FAF9AEA8-9430-D847-B3F7-7D2C5BC7FA29}"/>
              </a:ext>
            </a:extLst>
          </p:cNvPr>
          <p:cNvSpPr/>
          <p:nvPr/>
        </p:nvSpPr>
        <p:spPr>
          <a:xfrm rot="16200000" flipH="1">
            <a:off x="3840618" y="3898097"/>
            <a:ext cx="1734233" cy="358638"/>
          </a:xfrm>
          <a:prstGeom prst="bentArrow">
            <a:avLst>
              <a:gd name="adj1" fmla="val 25000"/>
              <a:gd name="adj2" fmla="val 37964"/>
              <a:gd name="adj3" fmla="val 50000"/>
              <a:gd name="adj4" fmla="val 43750"/>
            </a:avLst>
          </a:prstGeom>
          <a:solidFill>
            <a:srgbClr val="5EA5C7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109" name="Down Arrow 108">
            <a:extLst>
              <a:ext uri="{FF2B5EF4-FFF2-40B4-BE49-F238E27FC236}">
                <a16:creationId xmlns:a16="http://schemas.microsoft.com/office/drawing/2014/main" id="{163B9B57-A1DD-0240-A7DC-E358D62E5BB5}"/>
              </a:ext>
            </a:extLst>
          </p:cNvPr>
          <p:cNvSpPr/>
          <p:nvPr/>
        </p:nvSpPr>
        <p:spPr>
          <a:xfrm>
            <a:off x="4546089" y="5082866"/>
            <a:ext cx="256937" cy="932818"/>
          </a:xfrm>
          <a:prstGeom prst="downArrow">
            <a:avLst>
              <a:gd name="adj1" fmla="val 40801"/>
              <a:gd name="adj2" fmla="val 57267"/>
            </a:avLst>
          </a:prstGeom>
          <a:solidFill>
            <a:srgbClr val="5EA5C7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B01E255B-6695-0649-B1B9-EEC0ACBC2DAE}"/>
              </a:ext>
            </a:extLst>
          </p:cNvPr>
          <p:cNvSpPr txBox="1"/>
          <p:nvPr/>
        </p:nvSpPr>
        <p:spPr>
          <a:xfrm>
            <a:off x="9112560" y="2847424"/>
            <a:ext cx="14030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[NP’99] </a:t>
            </a:r>
          </a:p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TinyOLE</a:t>
            </a:r>
          </a:p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…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F835493F-24CC-7B47-8E74-817F77815817}"/>
              </a:ext>
            </a:extLst>
          </p:cNvPr>
          <p:cNvSpPr txBox="1"/>
          <p:nvPr/>
        </p:nvSpPr>
        <p:spPr>
          <a:xfrm>
            <a:off x="9112560" y="4853083"/>
            <a:ext cx="14030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MASCOT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A7D4E725-A94B-DF4B-A3A0-2141BED47DDA}"/>
              </a:ext>
            </a:extLst>
          </p:cNvPr>
          <p:cNvSpPr txBox="1"/>
          <p:nvPr/>
        </p:nvSpPr>
        <p:spPr>
          <a:xfrm>
            <a:off x="10605108" y="4789088"/>
            <a:ext cx="1169843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sz="12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OT reduction</a:t>
            </a:r>
          </a:p>
          <a:p>
            <a:pPr algn="ctr"/>
            <a:r>
              <a:rPr lang="en-GB" sz="12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i</a:t>
            </a:r>
            <a:r>
              <a:rPr lang="en-PT" sz="12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nto SPDZ</a:t>
            </a:r>
          </a:p>
        </p:txBody>
      </p:sp>
      <p:sp>
        <p:nvSpPr>
          <p:cNvPr id="113" name="Bent Arrow 112">
            <a:extLst>
              <a:ext uri="{FF2B5EF4-FFF2-40B4-BE49-F238E27FC236}">
                <a16:creationId xmlns:a16="http://schemas.microsoft.com/office/drawing/2014/main" id="{BBCAA2A4-D600-424A-B26E-D8366968EFA8}"/>
              </a:ext>
            </a:extLst>
          </p:cNvPr>
          <p:cNvSpPr/>
          <p:nvPr/>
        </p:nvSpPr>
        <p:spPr>
          <a:xfrm rot="5400000">
            <a:off x="7048321" y="2097439"/>
            <a:ext cx="1663331" cy="3868183"/>
          </a:xfrm>
          <a:prstGeom prst="bentArrow">
            <a:avLst>
              <a:gd name="adj1" fmla="val 4379"/>
              <a:gd name="adj2" fmla="val 6956"/>
              <a:gd name="adj3" fmla="val 9919"/>
              <a:gd name="adj4" fmla="val 43750"/>
            </a:avLst>
          </a:prstGeom>
          <a:solidFill>
            <a:srgbClr val="5EA5C7"/>
          </a:solidFill>
          <a:ln>
            <a:solidFill>
              <a:srgbClr val="5EA5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114" name="Bent Arrow 113">
            <a:extLst>
              <a:ext uri="{FF2B5EF4-FFF2-40B4-BE49-F238E27FC236}">
                <a16:creationId xmlns:a16="http://schemas.microsoft.com/office/drawing/2014/main" id="{FDF2B201-CAF2-AE49-B3AF-E75F4FED1D70}"/>
              </a:ext>
            </a:extLst>
          </p:cNvPr>
          <p:cNvSpPr/>
          <p:nvPr/>
        </p:nvSpPr>
        <p:spPr>
          <a:xfrm rot="5400000">
            <a:off x="5687914" y="362082"/>
            <a:ext cx="1902894" cy="7099337"/>
          </a:xfrm>
          <a:prstGeom prst="bentArrow">
            <a:avLst>
              <a:gd name="adj1" fmla="val 4138"/>
              <a:gd name="adj2" fmla="val 6966"/>
              <a:gd name="adj3" fmla="val 9007"/>
              <a:gd name="adj4" fmla="val 43750"/>
            </a:avLst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115" name="Down Arrow 114">
            <a:extLst>
              <a:ext uri="{FF2B5EF4-FFF2-40B4-BE49-F238E27FC236}">
                <a16:creationId xmlns:a16="http://schemas.microsoft.com/office/drawing/2014/main" id="{7BC5C182-E51F-5343-BD38-99D623F32604}"/>
              </a:ext>
            </a:extLst>
          </p:cNvPr>
          <p:cNvSpPr/>
          <p:nvPr/>
        </p:nvSpPr>
        <p:spPr>
          <a:xfrm>
            <a:off x="9584733" y="5191637"/>
            <a:ext cx="229345" cy="828123"/>
          </a:xfrm>
          <a:prstGeom prst="downArrow">
            <a:avLst>
              <a:gd name="adj1" fmla="val 40801"/>
              <a:gd name="adj2" fmla="val 57267"/>
            </a:avLst>
          </a:prstGeom>
          <a:solidFill>
            <a:srgbClr val="5EA5C7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116" name="Down Arrow 115">
            <a:extLst>
              <a:ext uri="{FF2B5EF4-FFF2-40B4-BE49-F238E27FC236}">
                <a16:creationId xmlns:a16="http://schemas.microsoft.com/office/drawing/2014/main" id="{1A10211A-686E-1A4D-BE22-1C12BBF0F8F4}"/>
              </a:ext>
            </a:extLst>
          </p:cNvPr>
          <p:cNvSpPr/>
          <p:nvPr/>
        </p:nvSpPr>
        <p:spPr>
          <a:xfrm>
            <a:off x="9946078" y="5185844"/>
            <a:ext cx="256937" cy="828119"/>
          </a:xfrm>
          <a:prstGeom prst="downArrow">
            <a:avLst>
              <a:gd name="adj1" fmla="val 40801"/>
              <a:gd name="adj2" fmla="val 57267"/>
            </a:avLst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79F33064-BAA1-7E43-8B1E-A7B716469C41}"/>
              </a:ext>
            </a:extLst>
          </p:cNvPr>
          <p:cNvSpPr txBox="1"/>
          <p:nvPr/>
        </p:nvSpPr>
        <p:spPr>
          <a:xfrm>
            <a:off x="1736847" y="3949499"/>
            <a:ext cx="10050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[</a:t>
            </a:r>
            <a:r>
              <a:rPr lang="en-PT" sz="1600" b="1" dirty="0">
                <a:solidFill>
                  <a:schemeClr val="bg1"/>
                </a:solidFill>
                <a:latin typeface="Avenir Next LT Pro" panose="020B0504020202020204" pitchFamily="34" charset="77"/>
              </a:rPr>
              <a:t>S</a:t>
            </a:r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PM’22]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7B3EC21E-E9F7-6345-ACED-F4C61541C948}"/>
              </a:ext>
            </a:extLst>
          </p:cNvPr>
          <p:cNvSpPr txBox="1"/>
          <p:nvPr/>
        </p:nvSpPr>
        <p:spPr>
          <a:xfrm>
            <a:off x="10093120" y="3690456"/>
            <a:ext cx="13087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sz="1600" dirty="0">
                <a:solidFill>
                  <a:srgbClr val="5E7E47"/>
                </a:solidFill>
                <a:latin typeface="Avenir Next LT Pro" panose="020B0504020202020204" pitchFamily="34" charset="77"/>
              </a:rPr>
              <a:t>QMP-SPDZ*</a:t>
            </a: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DEC68FA4-A19B-EB44-87F4-520DFA581C48}"/>
              </a:ext>
            </a:extLst>
          </p:cNvPr>
          <p:cNvSpPr/>
          <p:nvPr/>
        </p:nvSpPr>
        <p:spPr>
          <a:xfrm>
            <a:off x="9485288" y="6074871"/>
            <a:ext cx="1080179" cy="310678"/>
          </a:xfrm>
          <a:prstGeom prst="rect">
            <a:avLst/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D0AF8D37-BAFD-1149-8040-9FB47086FBB7}"/>
              </a:ext>
            </a:extLst>
          </p:cNvPr>
          <p:cNvSpPr txBox="1"/>
          <p:nvPr/>
        </p:nvSpPr>
        <p:spPr>
          <a:xfrm>
            <a:off x="9445646" y="6055655"/>
            <a:ext cx="11594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[T</a:t>
            </a:r>
            <a:r>
              <a:rPr lang="en-PT" sz="1600" b="1" dirty="0">
                <a:solidFill>
                  <a:schemeClr val="bg1"/>
                </a:solidFill>
                <a:latin typeface="Avenir Next LT Pro" panose="020B0504020202020204" pitchFamily="34" charset="77"/>
              </a:rPr>
              <a:t>S</a:t>
            </a:r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SP’23]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0EE5F378-B905-BF4F-9B68-F41457382F33}"/>
              </a:ext>
            </a:extLst>
          </p:cNvPr>
          <p:cNvSpPr txBox="1"/>
          <p:nvPr/>
        </p:nvSpPr>
        <p:spPr>
          <a:xfrm>
            <a:off x="4669594" y="3692324"/>
            <a:ext cx="9046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libscapi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DADDCC06-2722-6142-8D05-D5EFC9297E6E}"/>
              </a:ext>
            </a:extLst>
          </p:cNvPr>
          <p:cNvSpPr txBox="1"/>
          <p:nvPr/>
        </p:nvSpPr>
        <p:spPr>
          <a:xfrm>
            <a:off x="8548325" y="3891047"/>
            <a:ext cx="1118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MP-SPDZ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600E316E-2486-B244-A394-5E3617DE655C}"/>
              </a:ext>
            </a:extLst>
          </p:cNvPr>
          <p:cNvSpPr txBox="1"/>
          <p:nvPr/>
        </p:nvSpPr>
        <p:spPr>
          <a:xfrm>
            <a:off x="6138965" y="6515456"/>
            <a:ext cx="19509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sz="1200" dirty="0">
                <a:solidFill>
                  <a:srgbClr val="5E7E47"/>
                </a:solidFill>
                <a:latin typeface="Avenir Next LT Pro" panose="020B0504020202020204" pitchFamily="34" charset="77"/>
              </a:rPr>
              <a:t>* github.com/manel1874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8A198E51-22B0-FD4F-8D07-2A16024826BB}"/>
              </a:ext>
            </a:extLst>
          </p:cNvPr>
          <p:cNvSpPr txBox="1"/>
          <p:nvPr/>
        </p:nvSpPr>
        <p:spPr>
          <a:xfrm>
            <a:off x="4324404" y="6041921"/>
            <a:ext cx="17286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Secure auctions</a:t>
            </a:r>
          </a:p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Secure voting</a:t>
            </a:r>
          </a:p>
        </p:txBody>
      </p:sp>
      <p:sp>
        <p:nvSpPr>
          <p:cNvPr id="103" name="Bent Arrow 102">
            <a:extLst>
              <a:ext uri="{FF2B5EF4-FFF2-40B4-BE49-F238E27FC236}">
                <a16:creationId xmlns:a16="http://schemas.microsoft.com/office/drawing/2014/main" id="{7060E618-4443-2E4D-B8ED-E619498ADE91}"/>
              </a:ext>
            </a:extLst>
          </p:cNvPr>
          <p:cNvSpPr/>
          <p:nvPr/>
        </p:nvSpPr>
        <p:spPr>
          <a:xfrm rot="5400000">
            <a:off x="1947428" y="3775263"/>
            <a:ext cx="1979895" cy="358638"/>
          </a:xfrm>
          <a:prstGeom prst="bentArrow">
            <a:avLst>
              <a:gd name="adj1" fmla="val 25000"/>
              <a:gd name="adj2" fmla="val 37964"/>
              <a:gd name="adj3" fmla="val 50000"/>
              <a:gd name="adj4" fmla="val 43750"/>
            </a:avLst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107" name="Down Arrow 106">
            <a:extLst>
              <a:ext uri="{FF2B5EF4-FFF2-40B4-BE49-F238E27FC236}">
                <a16:creationId xmlns:a16="http://schemas.microsoft.com/office/drawing/2014/main" id="{057AE1A5-6AB8-A043-9814-A9CD67ABF216}"/>
              </a:ext>
            </a:extLst>
          </p:cNvPr>
          <p:cNvSpPr/>
          <p:nvPr/>
        </p:nvSpPr>
        <p:spPr>
          <a:xfrm>
            <a:off x="2865001" y="5089212"/>
            <a:ext cx="256937" cy="932818"/>
          </a:xfrm>
          <a:prstGeom prst="downArrow">
            <a:avLst>
              <a:gd name="adj1" fmla="val 40801"/>
              <a:gd name="adj2" fmla="val 57267"/>
            </a:avLst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160A6344-0E0E-2148-845C-03FB19FC1726}"/>
              </a:ext>
            </a:extLst>
          </p:cNvPr>
          <p:cNvSpPr/>
          <p:nvPr/>
        </p:nvSpPr>
        <p:spPr>
          <a:xfrm>
            <a:off x="2449209" y="6446478"/>
            <a:ext cx="1080179" cy="310678"/>
          </a:xfrm>
          <a:prstGeom prst="rect">
            <a:avLst/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D8073896-C4DB-1D4C-893A-A3A1EFB3D701}"/>
              </a:ext>
            </a:extLst>
          </p:cNvPr>
          <p:cNvSpPr txBox="1"/>
          <p:nvPr/>
        </p:nvSpPr>
        <p:spPr>
          <a:xfrm>
            <a:off x="2420271" y="6418602"/>
            <a:ext cx="11594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[</a:t>
            </a:r>
            <a:r>
              <a:rPr lang="en-PT" sz="1600" b="1" dirty="0">
                <a:solidFill>
                  <a:schemeClr val="bg1"/>
                </a:solidFill>
                <a:latin typeface="Avenir Next LT Pro" panose="020B0504020202020204" pitchFamily="34" charset="77"/>
              </a:rPr>
              <a:t>S</a:t>
            </a:r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CPM’22]</a:t>
            </a:r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69E6EF98-06D1-BE4A-B3CE-0596D75A0D33}"/>
              </a:ext>
            </a:extLst>
          </p:cNvPr>
          <p:cNvSpPr/>
          <p:nvPr/>
        </p:nvSpPr>
        <p:spPr>
          <a:xfrm>
            <a:off x="2452502" y="6075060"/>
            <a:ext cx="1080179" cy="310678"/>
          </a:xfrm>
          <a:prstGeom prst="rect">
            <a:avLst/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57ACEBCC-30A7-E64C-821E-5D634C85854C}"/>
              </a:ext>
            </a:extLst>
          </p:cNvPr>
          <p:cNvSpPr txBox="1"/>
          <p:nvPr/>
        </p:nvSpPr>
        <p:spPr>
          <a:xfrm>
            <a:off x="2420271" y="6050185"/>
            <a:ext cx="11594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[</a:t>
            </a:r>
            <a:r>
              <a:rPr lang="en-PT" sz="1600" b="1" dirty="0">
                <a:solidFill>
                  <a:schemeClr val="bg1"/>
                </a:solidFill>
                <a:latin typeface="Avenir Next LT Pro" panose="020B0504020202020204" pitchFamily="34" charset="77"/>
              </a:rPr>
              <a:t>S</a:t>
            </a:r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CPM’21]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8A9B7034-E0DA-2443-90BA-215D8269E0B3}"/>
              </a:ext>
            </a:extLst>
          </p:cNvPr>
          <p:cNvSpPr txBox="1"/>
          <p:nvPr/>
        </p:nvSpPr>
        <p:spPr>
          <a:xfrm>
            <a:off x="3010737" y="3692976"/>
            <a:ext cx="9916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sz="1600" dirty="0">
                <a:solidFill>
                  <a:srgbClr val="5E7E47"/>
                </a:solidFill>
                <a:latin typeface="Avenir Next LT Pro" panose="020B0504020202020204" pitchFamily="34" charset="77"/>
              </a:rPr>
              <a:t>O</a:t>
            </a:r>
            <a:r>
              <a:rPr lang="en-GB" sz="1600" dirty="0">
                <a:solidFill>
                  <a:srgbClr val="5E7E47"/>
                </a:solidFill>
                <a:latin typeface="Avenir Next LT Pro" panose="020B0504020202020204" pitchFamily="34" charset="77"/>
              </a:rPr>
              <a:t>T</a:t>
            </a:r>
            <a:r>
              <a:rPr lang="en-PT" sz="1600" dirty="0">
                <a:solidFill>
                  <a:srgbClr val="5E7E47"/>
                </a:solidFill>
                <a:latin typeface="Avenir Next LT Pro" panose="020B0504020202020204" pitchFamily="34" charset="77"/>
              </a:rPr>
              <a:t>Keys*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D0EF0FF8-AA65-2C46-AE19-8AFED641EB4C}"/>
              </a:ext>
            </a:extLst>
          </p:cNvPr>
          <p:cNvSpPr/>
          <p:nvPr/>
        </p:nvSpPr>
        <p:spPr>
          <a:xfrm>
            <a:off x="255419" y="1475855"/>
            <a:ext cx="11489541" cy="5316599"/>
          </a:xfrm>
          <a:prstGeom prst="rect">
            <a:avLst/>
          </a:prstGeom>
          <a:solidFill>
            <a:srgbClr val="FFFFFF">
              <a:alpha val="6156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554D9A4D-CB19-1345-9CFD-9220CBA18AA8}"/>
              </a:ext>
            </a:extLst>
          </p:cNvPr>
          <p:cNvSpPr/>
          <p:nvPr/>
        </p:nvSpPr>
        <p:spPr>
          <a:xfrm>
            <a:off x="6398526" y="3466817"/>
            <a:ext cx="1080179" cy="310678"/>
          </a:xfrm>
          <a:prstGeom prst="rect">
            <a:avLst/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A90D6BA3-9548-4748-B50D-A82DD45BE247}"/>
              </a:ext>
            </a:extLst>
          </p:cNvPr>
          <p:cNvSpPr txBox="1"/>
          <p:nvPr/>
        </p:nvSpPr>
        <p:spPr>
          <a:xfrm>
            <a:off x="6358884" y="3447601"/>
            <a:ext cx="10300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[</a:t>
            </a:r>
            <a:r>
              <a:rPr lang="en-PT" sz="1600" b="1" dirty="0">
                <a:solidFill>
                  <a:schemeClr val="bg1"/>
                </a:solidFill>
                <a:latin typeface="Avenir Next LT Pro" panose="020B0504020202020204" pitchFamily="34" charset="77"/>
              </a:rPr>
              <a:t>S</a:t>
            </a:r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VM’22]</a:t>
            </a:r>
          </a:p>
        </p:txBody>
      </p:sp>
      <p:pic>
        <p:nvPicPr>
          <p:cNvPr id="79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F1873EB7-1A38-B347-BDCD-7145AEA1E0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77530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Quantum OLE</a:t>
            </a:r>
          </a:p>
        </p:txBody>
      </p:sp>
      <p:pic>
        <p:nvPicPr>
          <p:cNvPr id="79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F1873EB7-1A38-B347-BDCD-7145AEA1E0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  <p:pic>
        <p:nvPicPr>
          <p:cNvPr id="4" name="Picture 3" descr="A picture containing timeline&#10;&#10;Description automatically generated">
            <a:extLst>
              <a:ext uri="{FF2B5EF4-FFF2-40B4-BE49-F238E27FC236}">
                <a16:creationId xmlns:a16="http://schemas.microsoft.com/office/drawing/2014/main" id="{ABCDAC2C-C9DB-4740-AEF8-B322E66284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9674" y="447284"/>
            <a:ext cx="2529484" cy="115509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0317EE6-7CEE-2B4C-A4FD-8431398810ED}"/>
              </a:ext>
            </a:extLst>
          </p:cNvPr>
          <p:cNvSpPr txBox="1"/>
          <p:nvPr/>
        </p:nvSpPr>
        <p:spPr>
          <a:xfrm>
            <a:off x="838200" y="1690688"/>
            <a:ext cx="5048949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PT" sz="36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Results summary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CAA9E5E-E41B-AC46-9E3F-6128D42658ED}"/>
              </a:ext>
            </a:extLst>
          </p:cNvPr>
          <p:cNvSpPr txBox="1"/>
          <p:nvPr/>
        </p:nvSpPr>
        <p:spPr>
          <a:xfrm>
            <a:off x="1614506" y="2671515"/>
            <a:ext cx="8545285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342900" indent="-342900">
              <a:buFont typeface="Arial Unicode MS" panose="020B0604020202020204" pitchFamily="34" charset="-128"/>
              <a:buChar char="∙"/>
            </a:pPr>
            <a:r>
              <a:rPr lang="en-PT" sz="2000" dirty="0">
                <a:latin typeface="Avenir Next LT Pro" panose="020B0504020202020204" pitchFamily="34" charset="77"/>
              </a:rPr>
              <a:t>Oblivious Linear Evaluation (OLE)</a:t>
            </a:r>
          </a:p>
          <a:p>
            <a:pPr marL="342900" indent="-342900">
              <a:buFont typeface="Arial Unicode MS" panose="020B0604020202020204" pitchFamily="34" charset="-128"/>
              <a:buChar char="∙"/>
            </a:pPr>
            <a:r>
              <a:rPr lang="en-PT" sz="2000" dirty="0">
                <a:latin typeface="Avenir Next LT Pro" panose="020B0504020202020204" pitchFamily="34" charset="77"/>
              </a:rPr>
              <a:t>Vector OLE</a:t>
            </a:r>
          </a:p>
        </p:txBody>
      </p:sp>
    </p:spTree>
    <p:extLst>
      <p:ext uri="{BB962C8B-B14F-4D97-AF65-F5344CB8AC3E}">
        <p14:creationId xmlns:p14="http://schemas.microsoft.com/office/powerpoint/2010/main" val="64638893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Quantum OLE</a:t>
            </a:r>
          </a:p>
        </p:txBody>
      </p:sp>
      <p:pic>
        <p:nvPicPr>
          <p:cNvPr id="79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F1873EB7-1A38-B347-BDCD-7145AEA1E0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  <p:pic>
        <p:nvPicPr>
          <p:cNvPr id="4" name="Picture 3" descr="A picture containing timeline&#10;&#10;Description automatically generated">
            <a:extLst>
              <a:ext uri="{FF2B5EF4-FFF2-40B4-BE49-F238E27FC236}">
                <a16:creationId xmlns:a16="http://schemas.microsoft.com/office/drawing/2014/main" id="{ABCDAC2C-C9DB-4740-AEF8-B322E66284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9674" y="447284"/>
            <a:ext cx="2529484" cy="115509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0317EE6-7CEE-2B4C-A4FD-8431398810ED}"/>
              </a:ext>
            </a:extLst>
          </p:cNvPr>
          <p:cNvSpPr txBox="1"/>
          <p:nvPr/>
        </p:nvSpPr>
        <p:spPr>
          <a:xfrm>
            <a:off x="838200" y="1690688"/>
            <a:ext cx="5048949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PT" sz="36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Results summary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CAA9E5E-E41B-AC46-9E3F-6128D42658ED}"/>
              </a:ext>
            </a:extLst>
          </p:cNvPr>
          <p:cNvSpPr txBox="1"/>
          <p:nvPr/>
        </p:nvSpPr>
        <p:spPr>
          <a:xfrm>
            <a:off x="1614506" y="2671515"/>
            <a:ext cx="8545285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342900" indent="-342900">
              <a:buFont typeface="Arial Unicode MS" panose="020B0604020202020204" pitchFamily="34" charset="-128"/>
              <a:buChar char="∙"/>
            </a:pPr>
            <a:r>
              <a:rPr lang="en-PT" sz="2000" dirty="0">
                <a:latin typeface="Avenir Next LT Pro" panose="020B0504020202020204" pitchFamily="34" charset="77"/>
              </a:rPr>
              <a:t>Oblivious Linear Evaluation (OLE)</a:t>
            </a:r>
          </a:p>
          <a:p>
            <a:pPr marL="342900" indent="-342900">
              <a:buFont typeface="Arial Unicode MS" panose="020B0604020202020204" pitchFamily="34" charset="-128"/>
              <a:buChar char="∙"/>
            </a:pPr>
            <a:r>
              <a:rPr lang="en-PT" sz="2000" dirty="0">
                <a:latin typeface="Avenir Next LT Pro" panose="020B0504020202020204" pitchFamily="34" charset="77"/>
              </a:rPr>
              <a:t>Vector OLE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4D5F736-FF34-3848-BC28-F6EFE32055BD}"/>
              </a:ext>
            </a:extLst>
          </p:cNvPr>
          <p:cNvGrpSpPr/>
          <p:nvPr/>
        </p:nvGrpSpPr>
        <p:grpSpPr>
          <a:xfrm>
            <a:off x="2124854" y="3766224"/>
            <a:ext cx="1481642" cy="359596"/>
            <a:chOff x="5355179" y="3089490"/>
            <a:chExt cx="1481642" cy="359596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F893028B-17E2-7945-8DCB-7BF2A491F27A}"/>
                </a:ext>
              </a:extLst>
            </p:cNvPr>
            <p:cNvSpPr/>
            <p:nvPr/>
          </p:nvSpPr>
          <p:spPr>
            <a:xfrm>
              <a:off x="5415547" y="3089490"/>
              <a:ext cx="1387008" cy="359596"/>
            </a:xfrm>
            <a:prstGeom prst="rect">
              <a:avLst/>
            </a:prstGeom>
            <a:solidFill>
              <a:srgbClr val="5EA5C7"/>
            </a:solidFill>
            <a:ln>
              <a:solidFill>
                <a:srgbClr val="5EA5C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F79E6FE-13F3-1B41-960C-ECDD0021453E}"/>
                </a:ext>
              </a:extLst>
            </p:cNvPr>
            <p:cNvSpPr txBox="1"/>
            <p:nvPr/>
          </p:nvSpPr>
          <p:spPr>
            <a:xfrm>
              <a:off x="5355179" y="3089490"/>
              <a:ext cx="148164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PT" sz="1600" dirty="0">
                  <a:solidFill>
                    <a:schemeClr val="bg1">
                      <a:lumMod val="95000"/>
                    </a:schemeClr>
                  </a:solidFill>
                  <a:latin typeface="Avenir Next LT Pro" panose="020B0504020202020204" pitchFamily="34" charset="77"/>
                </a:rPr>
                <a:t>OLE</a:t>
              </a:r>
            </a:p>
          </p:txBody>
        </p:sp>
      </p:grp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4BAEFBD-8E17-464D-B994-82CDC7AAA0E3}"/>
              </a:ext>
            </a:extLst>
          </p:cNvPr>
          <p:cNvCxnSpPr>
            <a:cxnSpLocks/>
            <a:stCxn id="21" idx="3"/>
            <a:endCxn id="23" idx="1"/>
          </p:cNvCxnSpPr>
          <p:nvPr/>
        </p:nvCxnSpPr>
        <p:spPr>
          <a:xfrm>
            <a:off x="3606496" y="3935501"/>
            <a:ext cx="1054146" cy="10550"/>
          </a:xfrm>
          <a:prstGeom prst="straightConnector1">
            <a:avLst/>
          </a:prstGeom>
          <a:ln>
            <a:solidFill>
              <a:srgbClr val="5EA5C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DD4FE8FB-1294-1E49-9D53-9B5DA457A67D}"/>
              </a:ext>
            </a:extLst>
          </p:cNvPr>
          <p:cNvSpPr txBox="1"/>
          <p:nvPr/>
        </p:nvSpPr>
        <p:spPr>
          <a:xfrm>
            <a:off x="4660642" y="3622885"/>
            <a:ext cx="16187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5EA5C7"/>
                </a:solidFill>
                <a:latin typeface="Avenir Next LT Pro" panose="020B0504020202020204" pitchFamily="34" charset="77"/>
              </a:rPr>
              <a:t>Multiplication</a:t>
            </a:r>
          </a:p>
          <a:p>
            <a:pPr algn="ctr"/>
            <a:r>
              <a:rPr lang="en-PT" dirty="0">
                <a:solidFill>
                  <a:srgbClr val="5EA5C7"/>
                </a:solidFill>
                <a:latin typeface="Avenir Next LT Pro" panose="020B0504020202020204" pitchFamily="34" charset="77"/>
              </a:rPr>
              <a:t>triples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11A4F73-A39C-8241-B219-923CD81DD042}"/>
              </a:ext>
            </a:extLst>
          </p:cNvPr>
          <p:cNvGrpSpPr/>
          <p:nvPr/>
        </p:nvGrpSpPr>
        <p:grpSpPr>
          <a:xfrm>
            <a:off x="7367766" y="3766224"/>
            <a:ext cx="1481642" cy="359596"/>
            <a:chOff x="5355179" y="3089490"/>
            <a:chExt cx="1481642" cy="359596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6394B75-670A-C749-8E5F-B6737116C4F5}"/>
                </a:ext>
              </a:extLst>
            </p:cNvPr>
            <p:cNvSpPr/>
            <p:nvPr/>
          </p:nvSpPr>
          <p:spPr>
            <a:xfrm>
              <a:off x="5415547" y="3089490"/>
              <a:ext cx="1387008" cy="359596"/>
            </a:xfrm>
            <a:prstGeom prst="rect">
              <a:avLst/>
            </a:prstGeom>
            <a:solidFill>
              <a:srgbClr val="5EA5C7"/>
            </a:solidFill>
            <a:ln>
              <a:solidFill>
                <a:srgbClr val="5EA5C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8681118-35CE-3946-923D-B00CA9B2A79F}"/>
                </a:ext>
              </a:extLst>
            </p:cNvPr>
            <p:cNvSpPr txBox="1"/>
            <p:nvPr/>
          </p:nvSpPr>
          <p:spPr>
            <a:xfrm>
              <a:off x="5355179" y="3089490"/>
              <a:ext cx="148164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PT" sz="1600" dirty="0">
                  <a:solidFill>
                    <a:schemeClr val="bg1">
                      <a:lumMod val="95000"/>
                    </a:schemeClr>
                  </a:solidFill>
                  <a:latin typeface="Avenir Next LT Pro" panose="020B0504020202020204" pitchFamily="34" charset="77"/>
                </a:rPr>
                <a:t>SPDZ</a:t>
              </a:r>
            </a:p>
          </p:txBody>
        </p:sp>
      </p:grp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4079425-EF73-234E-B3A4-1DDFDB2D5AA9}"/>
              </a:ext>
            </a:extLst>
          </p:cNvPr>
          <p:cNvCxnSpPr>
            <a:cxnSpLocks/>
            <a:stCxn id="23" idx="3"/>
            <a:endCxn id="26" idx="1"/>
          </p:cNvCxnSpPr>
          <p:nvPr/>
        </p:nvCxnSpPr>
        <p:spPr>
          <a:xfrm flipV="1">
            <a:off x="6279354" y="3935501"/>
            <a:ext cx="1088412" cy="10550"/>
          </a:xfrm>
          <a:prstGeom prst="straightConnector1">
            <a:avLst/>
          </a:prstGeom>
          <a:ln>
            <a:solidFill>
              <a:srgbClr val="5EA5C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oup 35">
            <a:extLst>
              <a:ext uri="{FF2B5EF4-FFF2-40B4-BE49-F238E27FC236}">
                <a16:creationId xmlns:a16="http://schemas.microsoft.com/office/drawing/2014/main" id="{8DD99356-83F1-3049-A8CF-DE96A372AAE2}"/>
              </a:ext>
            </a:extLst>
          </p:cNvPr>
          <p:cNvGrpSpPr/>
          <p:nvPr/>
        </p:nvGrpSpPr>
        <p:grpSpPr>
          <a:xfrm>
            <a:off x="7367766" y="4578631"/>
            <a:ext cx="1481642" cy="359596"/>
            <a:chOff x="5355179" y="3089490"/>
            <a:chExt cx="1481642" cy="359596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D5BF6276-F6A6-1648-BC89-1AA6A66BCABF}"/>
                </a:ext>
              </a:extLst>
            </p:cNvPr>
            <p:cNvSpPr/>
            <p:nvPr/>
          </p:nvSpPr>
          <p:spPr>
            <a:xfrm>
              <a:off x="5415547" y="3089490"/>
              <a:ext cx="1387008" cy="359596"/>
            </a:xfrm>
            <a:prstGeom prst="rect">
              <a:avLst/>
            </a:prstGeom>
            <a:solidFill>
              <a:srgbClr val="5EA5C7"/>
            </a:solidFill>
            <a:ln>
              <a:solidFill>
                <a:srgbClr val="5EA5C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6389B5D-E535-DE4B-AF33-D1C0E021534A}"/>
                </a:ext>
              </a:extLst>
            </p:cNvPr>
            <p:cNvSpPr txBox="1"/>
            <p:nvPr/>
          </p:nvSpPr>
          <p:spPr>
            <a:xfrm>
              <a:off x="5355179" y="3089490"/>
              <a:ext cx="148164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PT" sz="1600" dirty="0">
                  <a:solidFill>
                    <a:schemeClr val="bg1">
                      <a:lumMod val="95000"/>
                    </a:schemeClr>
                  </a:solidFill>
                  <a:latin typeface="Avenir Next LT Pro" panose="020B0504020202020204" pitchFamily="34" charset="77"/>
                </a:rPr>
                <a:t>PSI</a:t>
              </a:r>
            </a:p>
          </p:txBody>
        </p:sp>
      </p:grp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3325167-3B86-AF4B-A7D6-8AEE21EF686F}"/>
              </a:ext>
            </a:extLst>
          </p:cNvPr>
          <p:cNvCxnSpPr>
            <a:cxnSpLocks/>
            <a:endCxn id="38" idx="1"/>
          </p:cNvCxnSpPr>
          <p:nvPr/>
        </p:nvCxnSpPr>
        <p:spPr>
          <a:xfrm>
            <a:off x="2865675" y="4747908"/>
            <a:ext cx="4502091" cy="0"/>
          </a:xfrm>
          <a:prstGeom prst="straightConnector1">
            <a:avLst/>
          </a:prstGeom>
          <a:ln>
            <a:solidFill>
              <a:srgbClr val="5EA5C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A25CF0B4-9E96-C045-9B3A-07637E2CB5B2}"/>
              </a:ext>
            </a:extLst>
          </p:cNvPr>
          <p:cNvCxnSpPr>
            <a:stCxn id="20" idx="2"/>
          </p:cNvCxnSpPr>
          <p:nvPr/>
        </p:nvCxnSpPr>
        <p:spPr>
          <a:xfrm flipH="1">
            <a:off x="2867635" y="4125820"/>
            <a:ext cx="0" cy="6326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03277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Motivation</a:t>
            </a:r>
          </a:p>
        </p:txBody>
      </p:sp>
      <p:pic>
        <p:nvPicPr>
          <p:cNvPr id="9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CE03CE94-B9D3-1E45-9515-DA7C134442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8BEAC99-8595-7E41-B721-EE11893C1F50}"/>
              </a:ext>
            </a:extLst>
          </p:cNvPr>
          <p:cNvSpPr txBox="1"/>
          <p:nvPr/>
        </p:nvSpPr>
        <p:spPr>
          <a:xfrm>
            <a:off x="5461000" y="1690688"/>
            <a:ext cx="127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2800" dirty="0">
                <a:latin typeface="Avenir Next LT Pro" panose="020B0504020202020204" pitchFamily="34" charset="77"/>
              </a:rPr>
              <a:t>SMC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03C69CE-E350-E34D-8C9D-33347D36C850}"/>
              </a:ext>
            </a:extLst>
          </p:cNvPr>
          <p:cNvCxnSpPr>
            <a:cxnSpLocks/>
          </p:cNvCxnSpPr>
          <p:nvPr/>
        </p:nvCxnSpPr>
        <p:spPr>
          <a:xfrm>
            <a:off x="6096000" y="2459736"/>
            <a:ext cx="0" cy="401647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913910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Quantum OLE</a:t>
            </a:r>
          </a:p>
        </p:txBody>
      </p:sp>
      <p:pic>
        <p:nvPicPr>
          <p:cNvPr id="79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F1873EB7-1A38-B347-BDCD-7145AEA1E0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  <p:pic>
        <p:nvPicPr>
          <p:cNvPr id="4" name="Picture 3" descr="A picture containing timeline&#10;&#10;Description automatically generated">
            <a:extLst>
              <a:ext uri="{FF2B5EF4-FFF2-40B4-BE49-F238E27FC236}">
                <a16:creationId xmlns:a16="http://schemas.microsoft.com/office/drawing/2014/main" id="{ABCDAC2C-C9DB-4740-AEF8-B322E66284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9674" y="447284"/>
            <a:ext cx="2529484" cy="115509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0317EE6-7CEE-2B4C-A4FD-8431398810ED}"/>
              </a:ext>
            </a:extLst>
          </p:cNvPr>
          <p:cNvSpPr txBox="1"/>
          <p:nvPr/>
        </p:nvSpPr>
        <p:spPr>
          <a:xfrm>
            <a:off x="838200" y="1690688"/>
            <a:ext cx="5048949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PT" sz="36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Results summary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CAA9E5E-E41B-AC46-9E3F-6128D42658ED}"/>
              </a:ext>
            </a:extLst>
          </p:cNvPr>
          <p:cNvSpPr txBox="1"/>
          <p:nvPr/>
        </p:nvSpPr>
        <p:spPr>
          <a:xfrm>
            <a:off x="1614506" y="2671515"/>
            <a:ext cx="8545285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342900" indent="-342900">
              <a:buFont typeface="Arial Unicode MS" panose="020B0604020202020204" pitchFamily="34" charset="-128"/>
              <a:buChar char="∙"/>
            </a:pPr>
            <a:r>
              <a:rPr lang="en-PT" sz="2000" dirty="0">
                <a:latin typeface="Avenir Next LT Pro" panose="020B0504020202020204" pitchFamily="34" charset="77"/>
              </a:rPr>
              <a:t>Oblivious Linear Evaluation (OLE)</a:t>
            </a:r>
          </a:p>
          <a:p>
            <a:pPr marL="342900" indent="-342900">
              <a:buFont typeface="Arial Unicode MS" panose="020B0604020202020204" pitchFamily="34" charset="-128"/>
              <a:buChar char="∙"/>
            </a:pPr>
            <a:r>
              <a:rPr lang="en-PT" sz="2000" dirty="0">
                <a:latin typeface="Avenir Next LT Pro" panose="020B0504020202020204" pitchFamily="34" charset="77"/>
              </a:rPr>
              <a:t>Vector OLE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4D5F736-FF34-3848-BC28-F6EFE32055BD}"/>
              </a:ext>
            </a:extLst>
          </p:cNvPr>
          <p:cNvGrpSpPr/>
          <p:nvPr/>
        </p:nvGrpSpPr>
        <p:grpSpPr>
          <a:xfrm>
            <a:off x="2124854" y="3766224"/>
            <a:ext cx="1481642" cy="359596"/>
            <a:chOff x="5355179" y="3089490"/>
            <a:chExt cx="1481642" cy="359596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F893028B-17E2-7945-8DCB-7BF2A491F27A}"/>
                </a:ext>
              </a:extLst>
            </p:cNvPr>
            <p:cNvSpPr/>
            <p:nvPr/>
          </p:nvSpPr>
          <p:spPr>
            <a:xfrm>
              <a:off x="5415547" y="3089490"/>
              <a:ext cx="1387008" cy="359596"/>
            </a:xfrm>
            <a:prstGeom prst="rect">
              <a:avLst/>
            </a:prstGeom>
            <a:solidFill>
              <a:srgbClr val="5EA5C7"/>
            </a:solidFill>
            <a:ln>
              <a:solidFill>
                <a:srgbClr val="5EA5C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F79E6FE-13F3-1B41-960C-ECDD0021453E}"/>
                </a:ext>
              </a:extLst>
            </p:cNvPr>
            <p:cNvSpPr txBox="1"/>
            <p:nvPr/>
          </p:nvSpPr>
          <p:spPr>
            <a:xfrm>
              <a:off x="5355179" y="3089490"/>
              <a:ext cx="148164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PT" sz="1600" dirty="0">
                  <a:solidFill>
                    <a:schemeClr val="bg1">
                      <a:lumMod val="95000"/>
                    </a:schemeClr>
                  </a:solidFill>
                  <a:latin typeface="Avenir Next LT Pro" panose="020B0504020202020204" pitchFamily="34" charset="77"/>
                </a:rPr>
                <a:t>OLE</a:t>
              </a:r>
            </a:p>
          </p:txBody>
        </p:sp>
      </p:grp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4BAEFBD-8E17-464D-B994-82CDC7AAA0E3}"/>
              </a:ext>
            </a:extLst>
          </p:cNvPr>
          <p:cNvCxnSpPr>
            <a:cxnSpLocks/>
            <a:stCxn id="21" idx="3"/>
            <a:endCxn id="23" idx="1"/>
          </p:cNvCxnSpPr>
          <p:nvPr/>
        </p:nvCxnSpPr>
        <p:spPr>
          <a:xfrm>
            <a:off x="3606496" y="3935501"/>
            <a:ext cx="1054146" cy="10550"/>
          </a:xfrm>
          <a:prstGeom prst="straightConnector1">
            <a:avLst/>
          </a:prstGeom>
          <a:ln>
            <a:solidFill>
              <a:srgbClr val="5EA5C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DD4FE8FB-1294-1E49-9D53-9B5DA457A67D}"/>
              </a:ext>
            </a:extLst>
          </p:cNvPr>
          <p:cNvSpPr txBox="1"/>
          <p:nvPr/>
        </p:nvSpPr>
        <p:spPr>
          <a:xfrm>
            <a:off x="4660642" y="3622885"/>
            <a:ext cx="16187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5EA5C7"/>
                </a:solidFill>
                <a:latin typeface="Avenir Next LT Pro" panose="020B0504020202020204" pitchFamily="34" charset="77"/>
              </a:rPr>
              <a:t>Multiplication</a:t>
            </a:r>
          </a:p>
          <a:p>
            <a:pPr algn="ctr"/>
            <a:r>
              <a:rPr lang="en-PT" dirty="0">
                <a:solidFill>
                  <a:srgbClr val="5EA5C7"/>
                </a:solidFill>
                <a:latin typeface="Avenir Next LT Pro" panose="020B0504020202020204" pitchFamily="34" charset="77"/>
              </a:rPr>
              <a:t>triples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11A4F73-A39C-8241-B219-923CD81DD042}"/>
              </a:ext>
            </a:extLst>
          </p:cNvPr>
          <p:cNvGrpSpPr/>
          <p:nvPr/>
        </p:nvGrpSpPr>
        <p:grpSpPr>
          <a:xfrm>
            <a:off x="7367766" y="3766224"/>
            <a:ext cx="1481642" cy="359596"/>
            <a:chOff x="5355179" y="3089490"/>
            <a:chExt cx="1481642" cy="359596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6394B75-670A-C749-8E5F-B6737116C4F5}"/>
                </a:ext>
              </a:extLst>
            </p:cNvPr>
            <p:cNvSpPr/>
            <p:nvPr/>
          </p:nvSpPr>
          <p:spPr>
            <a:xfrm>
              <a:off x="5415547" y="3089490"/>
              <a:ext cx="1387008" cy="359596"/>
            </a:xfrm>
            <a:prstGeom prst="rect">
              <a:avLst/>
            </a:prstGeom>
            <a:solidFill>
              <a:srgbClr val="5EA5C7"/>
            </a:solidFill>
            <a:ln>
              <a:solidFill>
                <a:srgbClr val="5EA5C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8681118-35CE-3946-923D-B00CA9B2A79F}"/>
                </a:ext>
              </a:extLst>
            </p:cNvPr>
            <p:cNvSpPr txBox="1"/>
            <p:nvPr/>
          </p:nvSpPr>
          <p:spPr>
            <a:xfrm>
              <a:off x="5355179" y="3089490"/>
              <a:ext cx="148164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PT" sz="1600" dirty="0">
                  <a:solidFill>
                    <a:schemeClr val="bg1">
                      <a:lumMod val="95000"/>
                    </a:schemeClr>
                  </a:solidFill>
                  <a:latin typeface="Avenir Next LT Pro" panose="020B0504020202020204" pitchFamily="34" charset="77"/>
                </a:rPr>
                <a:t>SPDZ</a:t>
              </a:r>
            </a:p>
          </p:txBody>
        </p:sp>
      </p:grp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4079425-EF73-234E-B3A4-1DDFDB2D5AA9}"/>
              </a:ext>
            </a:extLst>
          </p:cNvPr>
          <p:cNvCxnSpPr>
            <a:cxnSpLocks/>
            <a:stCxn id="23" idx="3"/>
            <a:endCxn id="26" idx="1"/>
          </p:cNvCxnSpPr>
          <p:nvPr/>
        </p:nvCxnSpPr>
        <p:spPr>
          <a:xfrm flipV="1">
            <a:off x="6279354" y="3935501"/>
            <a:ext cx="1088412" cy="10550"/>
          </a:xfrm>
          <a:prstGeom prst="straightConnector1">
            <a:avLst/>
          </a:prstGeom>
          <a:ln>
            <a:solidFill>
              <a:srgbClr val="5EA5C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oup 35">
            <a:extLst>
              <a:ext uri="{FF2B5EF4-FFF2-40B4-BE49-F238E27FC236}">
                <a16:creationId xmlns:a16="http://schemas.microsoft.com/office/drawing/2014/main" id="{8DD99356-83F1-3049-A8CF-DE96A372AAE2}"/>
              </a:ext>
            </a:extLst>
          </p:cNvPr>
          <p:cNvGrpSpPr/>
          <p:nvPr/>
        </p:nvGrpSpPr>
        <p:grpSpPr>
          <a:xfrm>
            <a:off x="7367766" y="4578631"/>
            <a:ext cx="1481642" cy="359596"/>
            <a:chOff x="5355179" y="3089490"/>
            <a:chExt cx="1481642" cy="359596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D5BF6276-F6A6-1648-BC89-1AA6A66BCABF}"/>
                </a:ext>
              </a:extLst>
            </p:cNvPr>
            <p:cNvSpPr/>
            <p:nvPr/>
          </p:nvSpPr>
          <p:spPr>
            <a:xfrm>
              <a:off x="5415547" y="3089490"/>
              <a:ext cx="1387008" cy="359596"/>
            </a:xfrm>
            <a:prstGeom prst="rect">
              <a:avLst/>
            </a:prstGeom>
            <a:solidFill>
              <a:srgbClr val="5EA5C7"/>
            </a:solidFill>
            <a:ln>
              <a:solidFill>
                <a:srgbClr val="5EA5C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6389B5D-E535-DE4B-AF33-D1C0E021534A}"/>
                </a:ext>
              </a:extLst>
            </p:cNvPr>
            <p:cNvSpPr txBox="1"/>
            <p:nvPr/>
          </p:nvSpPr>
          <p:spPr>
            <a:xfrm>
              <a:off x="5355179" y="3089490"/>
              <a:ext cx="148164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PT" sz="1600" dirty="0">
                  <a:solidFill>
                    <a:schemeClr val="bg1">
                      <a:lumMod val="95000"/>
                    </a:schemeClr>
                  </a:solidFill>
                  <a:latin typeface="Avenir Next LT Pro" panose="020B0504020202020204" pitchFamily="34" charset="77"/>
                </a:rPr>
                <a:t>PSI</a:t>
              </a:r>
            </a:p>
          </p:txBody>
        </p:sp>
      </p:grp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3325167-3B86-AF4B-A7D6-8AEE21EF686F}"/>
              </a:ext>
            </a:extLst>
          </p:cNvPr>
          <p:cNvCxnSpPr>
            <a:cxnSpLocks/>
            <a:endCxn id="38" idx="1"/>
          </p:cNvCxnSpPr>
          <p:nvPr/>
        </p:nvCxnSpPr>
        <p:spPr>
          <a:xfrm>
            <a:off x="2865675" y="4747908"/>
            <a:ext cx="4502091" cy="0"/>
          </a:xfrm>
          <a:prstGeom prst="straightConnector1">
            <a:avLst/>
          </a:prstGeom>
          <a:ln>
            <a:solidFill>
              <a:srgbClr val="5EA5C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A25CF0B4-9E96-C045-9B3A-07637E2CB5B2}"/>
              </a:ext>
            </a:extLst>
          </p:cNvPr>
          <p:cNvCxnSpPr>
            <a:stCxn id="20" idx="2"/>
          </p:cNvCxnSpPr>
          <p:nvPr/>
        </p:nvCxnSpPr>
        <p:spPr>
          <a:xfrm flipH="1">
            <a:off x="2867635" y="4125820"/>
            <a:ext cx="0" cy="6326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Group 47">
            <a:extLst>
              <a:ext uri="{FF2B5EF4-FFF2-40B4-BE49-F238E27FC236}">
                <a16:creationId xmlns:a16="http://schemas.microsoft.com/office/drawing/2014/main" id="{F31E77A7-AF14-2645-BE8C-BDEE0A3EF9E4}"/>
              </a:ext>
            </a:extLst>
          </p:cNvPr>
          <p:cNvGrpSpPr/>
          <p:nvPr/>
        </p:nvGrpSpPr>
        <p:grpSpPr>
          <a:xfrm>
            <a:off x="2090588" y="5237298"/>
            <a:ext cx="1481642" cy="359596"/>
            <a:chOff x="5355179" y="3089490"/>
            <a:chExt cx="1481642" cy="359596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F44C90B1-24BE-DF46-A3F8-AFE19E701837}"/>
                </a:ext>
              </a:extLst>
            </p:cNvPr>
            <p:cNvSpPr/>
            <p:nvPr/>
          </p:nvSpPr>
          <p:spPr>
            <a:xfrm>
              <a:off x="5415547" y="3089490"/>
              <a:ext cx="1387008" cy="359596"/>
            </a:xfrm>
            <a:prstGeom prst="rect">
              <a:avLst/>
            </a:prstGeom>
            <a:solidFill>
              <a:srgbClr val="5EA5C7"/>
            </a:solidFill>
            <a:ln>
              <a:solidFill>
                <a:srgbClr val="5EA5C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6DF91CE5-4907-4C49-927B-C4DDBBD2CAF8}"/>
                </a:ext>
              </a:extLst>
            </p:cNvPr>
            <p:cNvSpPr txBox="1"/>
            <p:nvPr/>
          </p:nvSpPr>
          <p:spPr>
            <a:xfrm>
              <a:off x="5355179" y="3089490"/>
              <a:ext cx="148164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PT" sz="1600" dirty="0">
                  <a:solidFill>
                    <a:schemeClr val="bg1">
                      <a:lumMod val="95000"/>
                    </a:schemeClr>
                  </a:solidFill>
                  <a:latin typeface="Avenir Next LT Pro" panose="020B0504020202020204" pitchFamily="34" charset="77"/>
                </a:rPr>
                <a:t>VOLE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36733C4F-8A20-5948-91BC-8E0F4DCE4FD2}"/>
              </a:ext>
            </a:extLst>
          </p:cNvPr>
          <p:cNvGrpSpPr/>
          <p:nvPr/>
        </p:nvGrpSpPr>
        <p:grpSpPr>
          <a:xfrm>
            <a:off x="7447172" y="5238991"/>
            <a:ext cx="3013170" cy="368981"/>
            <a:chOff x="5415547" y="3080105"/>
            <a:chExt cx="1387008" cy="368981"/>
          </a:xfrm>
        </p:grpSpPr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91E44197-E00B-0848-9F98-565206A48B83}"/>
                </a:ext>
              </a:extLst>
            </p:cNvPr>
            <p:cNvSpPr/>
            <p:nvPr/>
          </p:nvSpPr>
          <p:spPr>
            <a:xfrm>
              <a:off x="5415547" y="3089490"/>
              <a:ext cx="1387008" cy="359596"/>
            </a:xfrm>
            <a:prstGeom prst="rect">
              <a:avLst/>
            </a:prstGeom>
            <a:solidFill>
              <a:srgbClr val="5EA5C7"/>
            </a:solidFill>
            <a:ln>
              <a:solidFill>
                <a:srgbClr val="5EA5C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EED79AD4-FE14-0F42-9490-2A00B3E5BEFB}"/>
                </a:ext>
              </a:extLst>
            </p:cNvPr>
            <p:cNvSpPr txBox="1"/>
            <p:nvPr/>
          </p:nvSpPr>
          <p:spPr>
            <a:xfrm>
              <a:off x="5415547" y="3080105"/>
              <a:ext cx="138700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PT" sz="1600" dirty="0">
                  <a:solidFill>
                    <a:schemeClr val="bg1">
                      <a:lumMod val="95000"/>
                    </a:schemeClr>
                  </a:solidFill>
                  <a:latin typeface="Avenir Next LT Pro" panose="020B0504020202020204" pitchFamily="34" charset="77"/>
                </a:rPr>
                <a:t>Matrix-vector multiplication</a:t>
              </a:r>
            </a:p>
          </p:txBody>
        </p:sp>
      </p:grp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9D170768-69AC-ED4B-888C-22927277700A}"/>
              </a:ext>
            </a:extLst>
          </p:cNvPr>
          <p:cNvCxnSpPr>
            <a:cxnSpLocks/>
            <a:stCxn id="50" idx="3"/>
          </p:cNvCxnSpPr>
          <p:nvPr/>
        </p:nvCxnSpPr>
        <p:spPr>
          <a:xfrm flipV="1">
            <a:off x="3572230" y="5396054"/>
            <a:ext cx="3795536" cy="10521"/>
          </a:xfrm>
          <a:prstGeom prst="straightConnector1">
            <a:avLst/>
          </a:prstGeom>
          <a:ln>
            <a:solidFill>
              <a:srgbClr val="5EA5C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2" name="Group 61">
            <a:extLst>
              <a:ext uri="{FF2B5EF4-FFF2-40B4-BE49-F238E27FC236}">
                <a16:creationId xmlns:a16="http://schemas.microsoft.com/office/drawing/2014/main" id="{E23F216F-F604-354F-A3C4-C9C58578D6EE}"/>
              </a:ext>
            </a:extLst>
          </p:cNvPr>
          <p:cNvGrpSpPr/>
          <p:nvPr/>
        </p:nvGrpSpPr>
        <p:grpSpPr>
          <a:xfrm>
            <a:off x="7461246" y="5767084"/>
            <a:ext cx="3013170" cy="368981"/>
            <a:chOff x="5415547" y="3080105"/>
            <a:chExt cx="1387008" cy="368981"/>
          </a:xfrm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57A88723-F42D-4D47-921B-C848EE1A51B3}"/>
                </a:ext>
              </a:extLst>
            </p:cNvPr>
            <p:cNvSpPr/>
            <p:nvPr/>
          </p:nvSpPr>
          <p:spPr>
            <a:xfrm>
              <a:off x="5415547" y="3089490"/>
              <a:ext cx="1387008" cy="359596"/>
            </a:xfrm>
            <a:prstGeom prst="rect">
              <a:avLst/>
            </a:prstGeom>
            <a:solidFill>
              <a:srgbClr val="5EA5C7"/>
            </a:solidFill>
            <a:ln>
              <a:solidFill>
                <a:srgbClr val="5EA5C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9C1BE990-ABF0-C743-A725-6A764A2F39AC}"/>
                </a:ext>
              </a:extLst>
            </p:cNvPr>
            <p:cNvSpPr txBox="1"/>
            <p:nvPr/>
          </p:nvSpPr>
          <p:spPr>
            <a:xfrm>
              <a:off x="5415547" y="3080105"/>
              <a:ext cx="138700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PT" sz="1600" dirty="0">
                  <a:solidFill>
                    <a:schemeClr val="bg1">
                      <a:lumMod val="95000"/>
                    </a:schemeClr>
                  </a:solidFill>
                  <a:latin typeface="Avenir Next LT Pro" panose="020B0504020202020204" pitchFamily="34" charset="77"/>
                </a:rPr>
                <a:t>Nearest neighbor search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0E1FFA9B-A61F-054A-9281-611E0EC9AA17}"/>
              </a:ext>
            </a:extLst>
          </p:cNvPr>
          <p:cNvGrpSpPr/>
          <p:nvPr/>
        </p:nvGrpSpPr>
        <p:grpSpPr>
          <a:xfrm>
            <a:off x="7461246" y="6295177"/>
            <a:ext cx="3013170" cy="368981"/>
            <a:chOff x="5415547" y="3080105"/>
            <a:chExt cx="1387008" cy="368981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ACCAFEBB-EFA8-2B4B-B336-DBE10AC18CCB}"/>
                </a:ext>
              </a:extLst>
            </p:cNvPr>
            <p:cNvSpPr/>
            <p:nvPr/>
          </p:nvSpPr>
          <p:spPr>
            <a:xfrm>
              <a:off x="5415547" y="3089490"/>
              <a:ext cx="1387008" cy="359596"/>
            </a:xfrm>
            <a:prstGeom prst="rect">
              <a:avLst/>
            </a:prstGeom>
            <a:solidFill>
              <a:srgbClr val="5EA5C7"/>
            </a:solidFill>
            <a:ln>
              <a:solidFill>
                <a:srgbClr val="5EA5C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6212721-3A5A-F447-A2E1-A447A309F8E6}"/>
                </a:ext>
              </a:extLst>
            </p:cNvPr>
            <p:cNvSpPr txBox="1"/>
            <p:nvPr/>
          </p:nvSpPr>
          <p:spPr>
            <a:xfrm>
              <a:off x="5415547" y="3080105"/>
              <a:ext cx="138700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PT" sz="1600" dirty="0">
                  <a:solidFill>
                    <a:schemeClr val="bg1">
                      <a:lumMod val="95000"/>
                    </a:schemeClr>
                  </a:solidFill>
                  <a:latin typeface="Avenir Next LT Pro" panose="020B0504020202020204" pitchFamily="34" charset="77"/>
                </a:rPr>
                <a:t>OT extension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0536422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Quantum OLE</a:t>
            </a:r>
          </a:p>
        </p:txBody>
      </p:sp>
      <p:pic>
        <p:nvPicPr>
          <p:cNvPr id="79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F1873EB7-1A38-B347-BDCD-7145AEA1E0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  <p:pic>
        <p:nvPicPr>
          <p:cNvPr id="4" name="Picture 3" descr="A picture containing timeline&#10;&#10;Description automatically generated">
            <a:extLst>
              <a:ext uri="{FF2B5EF4-FFF2-40B4-BE49-F238E27FC236}">
                <a16:creationId xmlns:a16="http://schemas.microsoft.com/office/drawing/2014/main" id="{ABCDAC2C-C9DB-4740-AEF8-B322E66284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9674" y="447284"/>
            <a:ext cx="2529484" cy="115509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301476E-8DC2-4F4D-BBAA-591536200D54}"/>
              </a:ext>
            </a:extLst>
          </p:cNvPr>
          <p:cNvSpPr/>
          <p:nvPr/>
        </p:nvSpPr>
        <p:spPr>
          <a:xfrm>
            <a:off x="4593820" y="3865351"/>
            <a:ext cx="3092521" cy="243497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51B16B4-070F-284E-B6E6-24ACDE9B50F1}"/>
              </a:ext>
            </a:extLst>
          </p:cNvPr>
          <p:cNvCxnSpPr/>
          <p:nvPr/>
        </p:nvCxnSpPr>
        <p:spPr>
          <a:xfrm>
            <a:off x="2057816" y="4153026"/>
            <a:ext cx="212675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DB15076-D05E-6D45-86C9-8CDC2DE57E6F}"/>
              </a:ext>
            </a:extLst>
          </p:cNvPr>
          <p:cNvCxnSpPr/>
          <p:nvPr/>
        </p:nvCxnSpPr>
        <p:spPr>
          <a:xfrm>
            <a:off x="2057816" y="4747216"/>
            <a:ext cx="212675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5BE255D-66E3-694F-ABED-8F1BBFA24CCE}"/>
              </a:ext>
            </a:extLst>
          </p:cNvPr>
          <p:cNvCxnSpPr>
            <a:cxnSpLocks/>
          </p:cNvCxnSpPr>
          <p:nvPr/>
        </p:nvCxnSpPr>
        <p:spPr>
          <a:xfrm flipH="1">
            <a:off x="8066383" y="4153026"/>
            <a:ext cx="21312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44BBB1D-9FA3-1F41-A016-FAE82A2C5C48}"/>
              </a:ext>
            </a:extLst>
          </p:cNvPr>
          <p:cNvSpPr txBox="1"/>
          <p:nvPr/>
        </p:nvSpPr>
        <p:spPr>
          <a:xfrm>
            <a:off x="5823326" y="4898172"/>
            <a:ext cx="633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OLE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976B01-0FA7-C94B-A6FD-CEBECD80E3CE}"/>
              </a:ext>
            </a:extLst>
          </p:cNvPr>
          <p:cNvSpPr txBox="1"/>
          <p:nvPr/>
        </p:nvSpPr>
        <p:spPr>
          <a:xfrm>
            <a:off x="527857" y="3680685"/>
            <a:ext cx="708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Alice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B3D6B6-420B-BF41-BBE4-A32B0759E37A}"/>
              </a:ext>
            </a:extLst>
          </p:cNvPr>
          <p:cNvSpPr txBox="1"/>
          <p:nvPr/>
        </p:nvSpPr>
        <p:spPr>
          <a:xfrm>
            <a:off x="10733115" y="3610772"/>
            <a:ext cx="620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Bob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37145F-AE3C-B74E-9935-19F280510D64}"/>
              </a:ext>
            </a:extLst>
          </p:cNvPr>
          <p:cNvSpPr txBox="1"/>
          <p:nvPr/>
        </p:nvSpPr>
        <p:spPr>
          <a:xfrm>
            <a:off x="2049143" y="3723788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C32696C-A3F2-3D44-9381-001D48AC6C97}"/>
              </a:ext>
            </a:extLst>
          </p:cNvPr>
          <p:cNvSpPr txBox="1"/>
          <p:nvPr/>
        </p:nvSpPr>
        <p:spPr>
          <a:xfrm>
            <a:off x="2038658" y="4328533"/>
            <a:ext cx="3321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b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E3F897C-A150-D446-80A0-4900C4566C50}"/>
              </a:ext>
            </a:extLst>
          </p:cNvPr>
          <p:cNvSpPr txBox="1"/>
          <p:nvPr/>
        </p:nvSpPr>
        <p:spPr>
          <a:xfrm>
            <a:off x="8066383" y="5462392"/>
            <a:ext cx="1423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>
                <a:latin typeface="Avenir Next LT Pro" panose="020B0504020202020204" pitchFamily="34" charset="77"/>
              </a:rPr>
              <a:t>f</a:t>
            </a:r>
            <a:r>
              <a:rPr lang="en-PT" dirty="0">
                <a:latin typeface="Avenir Next LT Pro" panose="020B0504020202020204" pitchFamily="34" charset="77"/>
              </a:rPr>
              <a:t>(x) = ax + b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C053E3E-5AE5-9E45-AAD1-2D8D6CB5F26C}"/>
              </a:ext>
            </a:extLst>
          </p:cNvPr>
          <p:cNvCxnSpPr/>
          <p:nvPr/>
        </p:nvCxnSpPr>
        <p:spPr>
          <a:xfrm>
            <a:off x="8085430" y="5930994"/>
            <a:ext cx="212675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C0DE185-B1BD-DB4F-8FA0-AE4495ECCEF6}"/>
              </a:ext>
            </a:extLst>
          </p:cNvPr>
          <p:cNvSpPr txBox="1"/>
          <p:nvPr/>
        </p:nvSpPr>
        <p:spPr>
          <a:xfrm>
            <a:off x="9907837" y="3795438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x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0317EE6-7CEE-2B4C-A4FD-8431398810ED}"/>
              </a:ext>
            </a:extLst>
          </p:cNvPr>
          <p:cNvSpPr txBox="1"/>
          <p:nvPr/>
        </p:nvSpPr>
        <p:spPr>
          <a:xfrm>
            <a:off x="838200" y="1690688"/>
            <a:ext cx="5048949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PT" sz="36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Results summary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CAA9E5E-E41B-AC46-9E3F-6128D42658ED}"/>
              </a:ext>
            </a:extLst>
          </p:cNvPr>
          <p:cNvSpPr txBox="1"/>
          <p:nvPr/>
        </p:nvSpPr>
        <p:spPr>
          <a:xfrm>
            <a:off x="1614506" y="2671515"/>
            <a:ext cx="8545285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342900" indent="-342900">
              <a:buFont typeface="Arial Unicode MS" panose="020B0604020202020204" pitchFamily="34" charset="-128"/>
              <a:buChar char="∙"/>
            </a:pPr>
            <a:r>
              <a:rPr lang="en-PT" sz="2000" dirty="0">
                <a:latin typeface="Avenir Next LT Pro" panose="020B0504020202020204" pitchFamily="34" charset="77"/>
              </a:rPr>
              <a:t>Oblivious Linear Evaluation (OLE)</a:t>
            </a:r>
          </a:p>
          <a:p>
            <a:pPr marL="342900" indent="-342900">
              <a:buFont typeface="Arial Unicode MS" panose="020B0604020202020204" pitchFamily="34" charset="-128"/>
              <a:buChar char="∙"/>
            </a:pPr>
            <a:r>
              <a:rPr lang="en-PT" sz="20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Vector OLE</a:t>
            </a:r>
          </a:p>
        </p:txBody>
      </p:sp>
    </p:spTree>
    <p:extLst>
      <p:ext uri="{BB962C8B-B14F-4D97-AF65-F5344CB8AC3E}">
        <p14:creationId xmlns:p14="http://schemas.microsoft.com/office/powerpoint/2010/main" val="73033100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Quantum OLE</a:t>
            </a:r>
          </a:p>
        </p:txBody>
      </p:sp>
      <p:pic>
        <p:nvPicPr>
          <p:cNvPr id="79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F1873EB7-1A38-B347-BDCD-7145AEA1E0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  <p:pic>
        <p:nvPicPr>
          <p:cNvPr id="4" name="Picture 3" descr="A picture containing timeline&#10;&#10;Description automatically generated">
            <a:extLst>
              <a:ext uri="{FF2B5EF4-FFF2-40B4-BE49-F238E27FC236}">
                <a16:creationId xmlns:a16="http://schemas.microsoft.com/office/drawing/2014/main" id="{ABCDAC2C-C9DB-4740-AEF8-B322E66284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9674" y="447284"/>
            <a:ext cx="2529484" cy="115509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301476E-8DC2-4F4D-BBAA-591536200D54}"/>
              </a:ext>
            </a:extLst>
          </p:cNvPr>
          <p:cNvSpPr/>
          <p:nvPr/>
        </p:nvSpPr>
        <p:spPr>
          <a:xfrm>
            <a:off x="4593820" y="3865351"/>
            <a:ext cx="3092521" cy="243497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51B16B4-070F-284E-B6E6-24ACDE9B50F1}"/>
              </a:ext>
            </a:extLst>
          </p:cNvPr>
          <p:cNvCxnSpPr/>
          <p:nvPr/>
        </p:nvCxnSpPr>
        <p:spPr>
          <a:xfrm>
            <a:off x="2057816" y="4153026"/>
            <a:ext cx="212675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DB15076-D05E-6D45-86C9-8CDC2DE57E6F}"/>
              </a:ext>
            </a:extLst>
          </p:cNvPr>
          <p:cNvCxnSpPr/>
          <p:nvPr/>
        </p:nvCxnSpPr>
        <p:spPr>
          <a:xfrm>
            <a:off x="2057816" y="4747216"/>
            <a:ext cx="212675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5BE255D-66E3-694F-ABED-8F1BBFA24CCE}"/>
              </a:ext>
            </a:extLst>
          </p:cNvPr>
          <p:cNvCxnSpPr>
            <a:cxnSpLocks/>
          </p:cNvCxnSpPr>
          <p:nvPr/>
        </p:nvCxnSpPr>
        <p:spPr>
          <a:xfrm flipH="1">
            <a:off x="8066383" y="4153026"/>
            <a:ext cx="21312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44BBB1D-9FA3-1F41-A016-FAE82A2C5C48}"/>
              </a:ext>
            </a:extLst>
          </p:cNvPr>
          <p:cNvSpPr txBox="1"/>
          <p:nvPr/>
        </p:nvSpPr>
        <p:spPr>
          <a:xfrm>
            <a:off x="5752601" y="4898172"/>
            <a:ext cx="774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VOLE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976B01-0FA7-C94B-A6FD-CEBECD80E3CE}"/>
              </a:ext>
            </a:extLst>
          </p:cNvPr>
          <p:cNvSpPr txBox="1"/>
          <p:nvPr/>
        </p:nvSpPr>
        <p:spPr>
          <a:xfrm>
            <a:off x="527857" y="3680685"/>
            <a:ext cx="708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Alice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B3D6B6-420B-BF41-BBE4-A32B0759E37A}"/>
              </a:ext>
            </a:extLst>
          </p:cNvPr>
          <p:cNvSpPr txBox="1"/>
          <p:nvPr/>
        </p:nvSpPr>
        <p:spPr>
          <a:xfrm>
            <a:off x="10733115" y="3610772"/>
            <a:ext cx="620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Bob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37145F-AE3C-B74E-9935-19F280510D64}"/>
              </a:ext>
            </a:extLst>
          </p:cNvPr>
          <p:cNvSpPr txBox="1"/>
          <p:nvPr/>
        </p:nvSpPr>
        <p:spPr>
          <a:xfrm>
            <a:off x="2045937" y="3723788"/>
            <a:ext cx="31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b="1" dirty="0">
                <a:latin typeface="Avenir Next LT Pro" panose="020B0504020202020204" pitchFamily="34" charset="77"/>
              </a:rPr>
              <a:t>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C32696C-A3F2-3D44-9381-001D48AC6C97}"/>
              </a:ext>
            </a:extLst>
          </p:cNvPr>
          <p:cNvSpPr txBox="1"/>
          <p:nvPr/>
        </p:nvSpPr>
        <p:spPr>
          <a:xfrm>
            <a:off x="2036254" y="4328533"/>
            <a:ext cx="336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b="1" dirty="0">
                <a:latin typeface="Avenir Next LT Pro" panose="020B0504020202020204" pitchFamily="34" charset="77"/>
              </a:rPr>
              <a:t>b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E3F897C-A150-D446-80A0-4900C4566C50}"/>
              </a:ext>
            </a:extLst>
          </p:cNvPr>
          <p:cNvSpPr txBox="1"/>
          <p:nvPr/>
        </p:nvSpPr>
        <p:spPr>
          <a:xfrm>
            <a:off x="8052758" y="5462392"/>
            <a:ext cx="1451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dirty="0">
                <a:latin typeface="Avenir Next LT Pro" panose="020B0504020202020204" pitchFamily="34" charset="77"/>
              </a:rPr>
              <a:t>f</a:t>
            </a:r>
            <a:r>
              <a:rPr lang="en-PT" dirty="0">
                <a:latin typeface="Avenir Next LT Pro" panose="020B0504020202020204" pitchFamily="34" charset="77"/>
              </a:rPr>
              <a:t>(x) = </a:t>
            </a:r>
            <a:r>
              <a:rPr lang="en-PT" b="1" dirty="0">
                <a:latin typeface="Avenir Next LT Pro" panose="020B0504020202020204" pitchFamily="34" charset="77"/>
              </a:rPr>
              <a:t>a</a:t>
            </a:r>
            <a:r>
              <a:rPr lang="en-PT" dirty="0">
                <a:latin typeface="Avenir Next LT Pro" panose="020B0504020202020204" pitchFamily="34" charset="77"/>
              </a:rPr>
              <a:t>x + </a:t>
            </a:r>
            <a:r>
              <a:rPr lang="en-PT" b="1" dirty="0">
                <a:latin typeface="Avenir Next LT Pro" panose="020B0504020202020204" pitchFamily="34" charset="77"/>
              </a:rPr>
              <a:t>b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C053E3E-5AE5-9E45-AAD1-2D8D6CB5F26C}"/>
              </a:ext>
            </a:extLst>
          </p:cNvPr>
          <p:cNvCxnSpPr/>
          <p:nvPr/>
        </p:nvCxnSpPr>
        <p:spPr>
          <a:xfrm>
            <a:off x="8085430" y="5930994"/>
            <a:ext cx="212675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C0DE185-B1BD-DB4F-8FA0-AE4495ECCEF6}"/>
              </a:ext>
            </a:extLst>
          </p:cNvPr>
          <p:cNvSpPr txBox="1"/>
          <p:nvPr/>
        </p:nvSpPr>
        <p:spPr>
          <a:xfrm>
            <a:off x="9907837" y="3795438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x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0317EE6-7CEE-2B4C-A4FD-8431398810ED}"/>
              </a:ext>
            </a:extLst>
          </p:cNvPr>
          <p:cNvSpPr txBox="1"/>
          <p:nvPr/>
        </p:nvSpPr>
        <p:spPr>
          <a:xfrm>
            <a:off x="838200" y="1690688"/>
            <a:ext cx="5048949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PT" sz="36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Results summary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CAA9E5E-E41B-AC46-9E3F-6128D42658ED}"/>
              </a:ext>
            </a:extLst>
          </p:cNvPr>
          <p:cNvSpPr txBox="1"/>
          <p:nvPr/>
        </p:nvSpPr>
        <p:spPr>
          <a:xfrm>
            <a:off x="1614506" y="2671515"/>
            <a:ext cx="8545285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342900" indent="-342900">
              <a:buFont typeface="Arial Unicode MS" panose="020B0604020202020204" pitchFamily="34" charset="-128"/>
              <a:buChar char="∙"/>
            </a:pPr>
            <a:r>
              <a:rPr lang="en-PT" sz="20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Oblivious Linear Evaluation (OLE)</a:t>
            </a:r>
          </a:p>
          <a:p>
            <a:pPr marL="342900" indent="-342900">
              <a:buFont typeface="Arial Unicode MS" panose="020B0604020202020204" pitchFamily="34" charset="-128"/>
              <a:buChar char="∙"/>
            </a:pPr>
            <a:r>
              <a:rPr lang="en-PT" sz="2000" dirty="0">
                <a:latin typeface="Avenir Next LT Pro" panose="020B0504020202020204" pitchFamily="34" charset="77"/>
              </a:rPr>
              <a:t>Vector OLE</a:t>
            </a:r>
          </a:p>
        </p:txBody>
      </p:sp>
    </p:spTree>
    <p:extLst>
      <p:ext uri="{BB962C8B-B14F-4D97-AF65-F5344CB8AC3E}">
        <p14:creationId xmlns:p14="http://schemas.microsoft.com/office/powerpoint/2010/main" val="195688312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Quantum OLE </a:t>
            </a:r>
            <a:r>
              <a:rPr lang="en-PT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|</a:t>
            </a:r>
            <a:r>
              <a:rPr lang="en-PT" dirty="0">
                <a:latin typeface="Avenir Next LT Pro" panose="020B0504020202020204" pitchFamily="34" charset="77"/>
              </a:rPr>
              <a:t> Main tool</a:t>
            </a:r>
          </a:p>
        </p:txBody>
      </p:sp>
      <p:pic>
        <p:nvPicPr>
          <p:cNvPr id="79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F1873EB7-1A38-B347-BDCD-7145AEA1E0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  <p:pic>
        <p:nvPicPr>
          <p:cNvPr id="4" name="Picture 3" descr="A picture containing timeline&#10;&#10;Description automatically generated">
            <a:extLst>
              <a:ext uri="{FF2B5EF4-FFF2-40B4-BE49-F238E27FC236}">
                <a16:creationId xmlns:a16="http://schemas.microsoft.com/office/drawing/2014/main" id="{ABCDAC2C-C9DB-4740-AEF8-B322E66284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9674" y="447284"/>
            <a:ext cx="2529484" cy="115509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072F25E-3319-0D40-9E1D-8FC6CB86B77C}"/>
              </a:ext>
            </a:extLst>
          </p:cNvPr>
          <p:cNvSpPr txBox="1"/>
          <p:nvPr/>
        </p:nvSpPr>
        <p:spPr>
          <a:xfrm>
            <a:off x="744929" y="2188724"/>
            <a:ext cx="8545285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PT" sz="2000" dirty="0">
                <a:latin typeface="Avenir Next LT Pro" panose="020B0504020202020204" pitchFamily="34" charset="77"/>
              </a:rPr>
              <a:t>In an Hilbert space of dimension </a:t>
            </a:r>
            <a:r>
              <a:rPr lang="en-PT" sz="2000" i="1" dirty="0">
                <a:latin typeface="Avenir Next LT Pro" panose="020B0504020202020204" pitchFamily="34" charset="77"/>
              </a:rPr>
              <a:t>d</a:t>
            </a:r>
            <a:endParaRPr lang="en-PT" sz="2000" dirty="0">
              <a:latin typeface="Avenir Next LT Pro" panose="020B0504020202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41566033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Quantum OLE </a:t>
            </a:r>
            <a:r>
              <a:rPr lang="en-PT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|</a:t>
            </a:r>
            <a:r>
              <a:rPr lang="en-PT" dirty="0">
                <a:latin typeface="Avenir Next LT Pro" panose="020B0504020202020204" pitchFamily="34" charset="77"/>
              </a:rPr>
              <a:t> Main tool</a:t>
            </a:r>
          </a:p>
        </p:txBody>
      </p:sp>
      <p:pic>
        <p:nvPicPr>
          <p:cNvPr id="79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F1873EB7-1A38-B347-BDCD-7145AEA1E0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  <p:pic>
        <p:nvPicPr>
          <p:cNvPr id="4" name="Picture 3" descr="A picture containing timeline&#10;&#10;Description automatically generated">
            <a:extLst>
              <a:ext uri="{FF2B5EF4-FFF2-40B4-BE49-F238E27FC236}">
                <a16:creationId xmlns:a16="http://schemas.microsoft.com/office/drawing/2014/main" id="{ABCDAC2C-C9DB-4740-AEF8-B322E66284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9674" y="447284"/>
            <a:ext cx="2529484" cy="115509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CD41831-8900-F14B-B29A-4D46AE65F72E}"/>
              </a:ext>
            </a:extLst>
          </p:cNvPr>
          <p:cNvSpPr txBox="1"/>
          <p:nvPr/>
        </p:nvSpPr>
        <p:spPr>
          <a:xfrm>
            <a:off x="1030941" y="292249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PT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072F25E-3319-0D40-9E1D-8FC6CB86B77C}"/>
              </a:ext>
            </a:extLst>
          </p:cNvPr>
          <p:cNvSpPr txBox="1"/>
          <p:nvPr/>
        </p:nvSpPr>
        <p:spPr>
          <a:xfrm>
            <a:off x="744929" y="2188724"/>
            <a:ext cx="8545285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PT" sz="2000" dirty="0">
                <a:latin typeface="Avenir Next LT Pro" panose="020B0504020202020204" pitchFamily="34" charset="77"/>
              </a:rPr>
              <a:t>In an Hilbert space of dimension </a:t>
            </a:r>
            <a:r>
              <a:rPr lang="en-PT" sz="2000" i="1" dirty="0">
                <a:latin typeface="Avenir Next LT Pro" panose="020B0504020202020204" pitchFamily="34" charset="77"/>
              </a:rPr>
              <a:t>d</a:t>
            </a:r>
            <a:r>
              <a:rPr lang="en-PT" sz="2000" dirty="0">
                <a:latin typeface="Avenir Next LT Pro" panose="020B0504020202020204" pitchFamily="34" charset="77"/>
              </a:rPr>
              <a:t>, there exists a set of MUBs </a:t>
            </a:r>
          </a:p>
        </p:txBody>
      </p:sp>
      <p:pic>
        <p:nvPicPr>
          <p:cNvPr id="12" name="Picture 11" descr="Text&#10;&#10;Description automatically generated with medium confidence">
            <a:extLst>
              <a:ext uri="{FF2B5EF4-FFF2-40B4-BE49-F238E27FC236}">
                <a16:creationId xmlns:a16="http://schemas.microsoft.com/office/drawing/2014/main" id="{3E7B0697-20B6-C342-B3E8-F919441FFB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18892" y="2666616"/>
            <a:ext cx="1219240" cy="364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96075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Quantum OLE </a:t>
            </a:r>
            <a:r>
              <a:rPr lang="en-PT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|</a:t>
            </a:r>
            <a:r>
              <a:rPr lang="en-PT" dirty="0">
                <a:latin typeface="Avenir Next LT Pro" panose="020B0504020202020204" pitchFamily="34" charset="77"/>
              </a:rPr>
              <a:t> Main tool</a:t>
            </a:r>
          </a:p>
        </p:txBody>
      </p:sp>
      <p:pic>
        <p:nvPicPr>
          <p:cNvPr id="79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F1873EB7-1A38-B347-BDCD-7145AEA1E0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  <p:pic>
        <p:nvPicPr>
          <p:cNvPr id="4" name="Picture 3" descr="A picture containing timeline&#10;&#10;Description automatically generated">
            <a:extLst>
              <a:ext uri="{FF2B5EF4-FFF2-40B4-BE49-F238E27FC236}">
                <a16:creationId xmlns:a16="http://schemas.microsoft.com/office/drawing/2014/main" id="{ABCDAC2C-C9DB-4740-AEF8-B322E66284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9674" y="447284"/>
            <a:ext cx="2529484" cy="115509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CD41831-8900-F14B-B29A-4D46AE65F72E}"/>
              </a:ext>
            </a:extLst>
          </p:cNvPr>
          <p:cNvSpPr txBox="1"/>
          <p:nvPr/>
        </p:nvSpPr>
        <p:spPr>
          <a:xfrm>
            <a:off x="1030941" y="292249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PT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072F25E-3319-0D40-9E1D-8FC6CB86B77C}"/>
              </a:ext>
            </a:extLst>
          </p:cNvPr>
          <p:cNvSpPr txBox="1"/>
          <p:nvPr/>
        </p:nvSpPr>
        <p:spPr>
          <a:xfrm>
            <a:off x="744929" y="2188724"/>
            <a:ext cx="8545285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PT" sz="20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In an Hilbert space of dimension </a:t>
            </a:r>
            <a:r>
              <a:rPr lang="en-PT" sz="2000" i="1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d</a:t>
            </a:r>
            <a:r>
              <a:rPr lang="en-PT" sz="20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, there exists a set of </a:t>
            </a:r>
            <a:r>
              <a:rPr lang="en-PT" sz="2000" dirty="0">
                <a:latin typeface="Avenir Next LT Pro" panose="020B0504020202020204" pitchFamily="34" charset="77"/>
              </a:rPr>
              <a:t>MUBs </a:t>
            </a:r>
          </a:p>
        </p:txBody>
      </p:sp>
      <p:pic>
        <p:nvPicPr>
          <p:cNvPr id="6" name="Picture 5" descr="A picture containing text, clock, watch&#10;&#10;Description automatically generated">
            <a:extLst>
              <a:ext uri="{FF2B5EF4-FFF2-40B4-BE49-F238E27FC236}">
                <a16:creationId xmlns:a16="http://schemas.microsoft.com/office/drawing/2014/main" id="{28BE9F6B-4E97-E047-B749-4BA2283B94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84904" y="2716897"/>
            <a:ext cx="2034658" cy="2640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C7E9E43-7278-E843-ABA9-C60D77D5F8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4904" y="3119084"/>
            <a:ext cx="2069290" cy="255415"/>
          </a:xfrm>
          <a:prstGeom prst="rect">
            <a:avLst/>
          </a:prstGeom>
        </p:spPr>
      </p:pic>
      <p:pic>
        <p:nvPicPr>
          <p:cNvPr id="11" name="Picture 10" descr="A picture containing clock&#10;&#10;Description automatically generated">
            <a:extLst>
              <a:ext uri="{FF2B5EF4-FFF2-40B4-BE49-F238E27FC236}">
                <a16:creationId xmlns:a16="http://schemas.microsoft.com/office/drawing/2014/main" id="{C7DCCA4D-FDB2-5D41-913C-498B47B82F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42087" y="3498291"/>
            <a:ext cx="1463223" cy="32467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8CD2E63-9AB2-DF42-A88D-A45866E10EB4}"/>
              </a:ext>
            </a:extLst>
          </p:cNvPr>
          <p:cNvSpPr txBox="1"/>
          <p:nvPr/>
        </p:nvSpPr>
        <p:spPr>
          <a:xfrm>
            <a:off x="8475501" y="2192996"/>
            <a:ext cx="1526894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PT" sz="2000" b="1" dirty="0">
                <a:latin typeface="Avenir Next LT Pro" panose="020B0504020202020204" pitchFamily="34" charset="77"/>
              </a:rPr>
              <a:t>Definition: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069AB4B-A039-2E47-976B-B1A6C434AD0A}"/>
              </a:ext>
            </a:extLst>
          </p:cNvPr>
          <p:cNvSpPr/>
          <p:nvPr/>
        </p:nvSpPr>
        <p:spPr>
          <a:xfrm>
            <a:off x="8475501" y="2194717"/>
            <a:ext cx="2685558" cy="175666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pic>
        <p:nvPicPr>
          <p:cNvPr id="19" name="Picture 18" descr="Text&#10;&#10;Description automatically generated with medium confidence">
            <a:extLst>
              <a:ext uri="{FF2B5EF4-FFF2-40B4-BE49-F238E27FC236}">
                <a16:creationId xmlns:a16="http://schemas.microsoft.com/office/drawing/2014/main" id="{CB79870D-31AA-A641-802A-DB36AF594A1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18892" y="2666616"/>
            <a:ext cx="1219240" cy="36463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3C42D031-91ED-3042-BCBF-0637C7EA9151}"/>
              </a:ext>
            </a:extLst>
          </p:cNvPr>
          <p:cNvSpPr/>
          <p:nvPr/>
        </p:nvSpPr>
        <p:spPr>
          <a:xfrm>
            <a:off x="3819054" y="2586678"/>
            <a:ext cx="1418916" cy="466565"/>
          </a:xfrm>
          <a:prstGeom prst="rect">
            <a:avLst/>
          </a:prstGeom>
          <a:solidFill>
            <a:srgbClr val="FFFFFF">
              <a:alpha val="8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 dirty="0"/>
          </a:p>
        </p:txBody>
      </p:sp>
    </p:spTree>
    <p:extLst>
      <p:ext uri="{BB962C8B-B14F-4D97-AF65-F5344CB8AC3E}">
        <p14:creationId xmlns:p14="http://schemas.microsoft.com/office/powerpoint/2010/main" val="88119796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Quantum OLE </a:t>
            </a:r>
            <a:r>
              <a:rPr lang="en-PT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|</a:t>
            </a:r>
            <a:r>
              <a:rPr lang="en-PT" dirty="0">
                <a:latin typeface="Avenir Next LT Pro" panose="020B0504020202020204" pitchFamily="34" charset="77"/>
              </a:rPr>
              <a:t> Main tool</a:t>
            </a:r>
          </a:p>
        </p:txBody>
      </p:sp>
      <p:pic>
        <p:nvPicPr>
          <p:cNvPr id="79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F1873EB7-1A38-B347-BDCD-7145AEA1E0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  <p:pic>
        <p:nvPicPr>
          <p:cNvPr id="4" name="Picture 3" descr="A picture containing timeline&#10;&#10;Description automatically generated">
            <a:extLst>
              <a:ext uri="{FF2B5EF4-FFF2-40B4-BE49-F238E27FC236}">
                <a16:creationId xmlns:a16="http://schemas.microsoft.com/office/drawing/2014/main" id="{ABCDAC2C-C9DB-4740-AEF8-B322E66284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9674" y="447284"/>
            <a:ext cx="2529484" cy="115509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CD41831-8900-F14B-B29A-4D46AE65F72E}"/>
              </a:ext>
            </a:extLst>
          </p:cNvPr>
          <p:cNvSpPr txBox="1"/>
          <p:nvPr/>
        </p:nvSpPr>
        <p:spPr>
          <a:xfrm>
            <a:off x="1030941" y="292249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PT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072F25E-3319-0D40-9E1D-8FC6CB86B77C}"/>
              </a:ext>
            </a:extLst>
          </p:cNvPr>
          <p:cNvSpPr txBox="1"/>
          <p:nvPr/>
        </p:nvSpPr>
        <p:spPr>
          <a:xfrm>
            <a:off x="744929" y="2188724"/>
            <a:ext cx="8545285" cy="101566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PT" sz="2000" dirty="0">
                <a:latin typeface="Avenir Next LT Pro" panose="020B0504020202020204" pitchFamily="34" charset="77"/>
              </a:rPr>
              <a:t>In an Hilbert space of dimension </a:t>
            </a:r>
            <a:r>
              <a:rPr lang="en-PT" sz="2000" i="1" dirty="0">
                <a:latin typeface="Avenir Next LT Pro" panose="020B0504020202020204" pitchFamily="34" charset="77"/>
              </a:rPr>
              <a:t>d</a:t>
            </a:r>
            <a:r>
              <a:rPr lang="en-PT" sz="2000" dirty="0">
                <a:latin typeface="Avenir Next LT Pro" panose="020B0504020202020204" pitchFamily="34" charset="77"/>
              </a:rPr>
              <a:t>, there exists a set of MUBs</a:t>
            </a:r>
          </a:p>
          <a:p>
            <a:endParaRPr lang="en-PT" sz="2000" dirty="0">
              <a:latin typeface="Avenir Next LT Pro" panose="020B0504020202020204" pitchFamily="34" charset="77"/>
            </a:endParaRPr>
          </a:p>
          <a:p>
            <a:endParaRPr lang="en-PT" sz="2000" dirty="0">
              <a:latin typeface="Avenir Next LT Pro" panose="020B0504020202020204" pitchFamily="34" charset="77"/>
            </a:endParaRPr>
          </a:p>
        </p:txBody>
      </p:sp>
      <p:pic>
        <p:nvPicPr>
          <p:cNvPr id="16" name="Picture 15" descr="A picture containing text, clock, watch&#10;&#10;Description automatically generated">
            <a:extLst>
              <a:ext uri="{FF2B5EF4-FFF2-40B4-BE49-F238E27FC236}">
                <a16:creationId xmlns:a16="http://schemas.microsoft.com/office/drawing/2014/main" id="{DC83186D-0F2A-9B4E-B595-3A22FAF47E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84904" y="2716897"/>
            <a:ext cx="2034658" cy="26407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5D4A0DC-4D57-FC43-B35E-CBE7752094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4904" y="3119084"/>
            <a:ext cx="2069290" cy="255415"/>
          </a:xfrm>
          <a:prstGeom prst="rect">
            <a:avLst/>
          </a:prstGeom>
        </p:spPr>
      </p:pic>
      <p:pic>
        <p:nvPicPr>
          <p:cNvPr id="18" name="Picture 17" descr="A picture containing clock&#10;&#10;Description automatically generated">
            <a:extLst>
              <a:ext uri="{FF2B5EF4-FFF2-40B4-BE49-F238E27FC236}">
                <a16:creationId xmlns:a16="http://schemas.microsoft.com/office/drawing/2014/main" id="{7BA720CD-2BC1-4140-80D9-EFB6F66FA4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42087" y="3498291"/>
            <a:ext cx="1463223" cy="32467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B90C286-BCA6-D44D-9692-1F91412B6133}"/>
              </a:ext>
            </a:extLst>
          </p:cNvPr>
          <p:cNvSpPr txBox="1"/>
          <p:nvPr/>
        </p:nvSpPr>
        <p:spPr>
          <a:xfrm>
            <a:off x="8475501" y="2192996"/>
            <a:ext cx="1526894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PT" sz="2000" b="1" dirty="0">
                <a:latin typeface="Avenir Next LT Pro" panose="020B0504020202020204" pitchFamily="34" charset="77"/>
              </a:rPr>
              <a:t>Definition: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3B35557-6EF6-BE44-B341-0EC163F99E11}"/>
              </a:ext>
            </a:extLst>
          </p:cNvPr>
          <p:cNvSpPr/>
          <p:nvPr/>
        </p:nvSpPr>
        <p:spPr>
          <a:xfrm>
            <a:off x="8475501" y="2194717"/>
            <a:ext cx="2685558" cy="175666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675AD92-6871-5A4F-AE7C-8C6AF1BC44AC}"/>
              </a:ext>
            </a:extLst>
          </p:cNvPr>
          <p:cNvSpPr/>
          <p:nvPr/>
        </p:nvSpPr>
        <p:spPr>
          <a:xfrm>
            <a:off x="8312095" y="2138151"/>
            <a:ext cx="3302000" cy="1961866"/>
          </a:xfrm>
          <a:prstGeom prst="rect">
            <a:avLst/>
          </a:prstGeom>
          <a:solidFill>
            <a:srgbClr val="FFFFFF">
              <a:alpha val="8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 dirty="0"/>
          </a:p>
        </p:txBody>
      </p:sp>
      <p:pic>
        <p:nvPicPr>
          <p:cNvPr id="22" name="Picture 21" descr="Text&#10;&#10;Description automatically generated with medium confidence">
            <a:extLst>
              <a:ext uri="{FF2B5EF4-FFF2-40B4-BE49-F238E27FC236}">
                <a16:creationId xmlns:a16="http://schemas.microsoft.com/office/drawing/2014/main" id="{9D76368A-527B-374E-8B9D-12E5A2EE680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18892" y="2666616"/>
            <a:ext cx="1219240" cy="364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25313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Quantum OLE </a:t>
            </a:r>
            <a:r>
              <a:rPr lang="en-PT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|</a:t>
            </a:r>
            <a:r>
              <a:rPr lang="en-PT" dirty="0">
                <a:latin typeface="Avenir Next LT Pro" panose="020B0504020202020204" pitchFamily="34" charset="77"/>
              </a:rPr>
              <a:t> Main tool</a:t>
            </a:r>
          </a:p>
        </p:txBody>
      </p:sp>
      <p:pic>
        <p:nvPicPr>
          <p:cNvPr id="79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F1873EB7-1A38-B347-BDCD-7145AEA1E0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  <p:pic>
        <p:nvPicPr>
          <p:cNvPr id="4" name="Picture 3" descr="A picture containing timeline&#10;&#10;Description automatically generated">
            <a:extLst>
              <a:ext uri="{FF2B5EF4-FFF2-40B4-BE49-F238E27FC236}">
                <a16:creationId xmlns:a16="http://schemas.microsoft.com/office/drawing/2014/main" id="{ABCDAC2C-C9DB-4740-AEF8-B322E66284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9674" y="447284"/>
            <a:ext cx="2529484" cy="115509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CD41831-8900-F14B-B29A-4D46AE65F72E}"/>
              </a:ext>
            </a:extLst>
          </p:cNvPr>
          <p:cNvSpPr txBox="1"/>
          <p:nvPr/>
        </p:nvSpPr>
        <p:spPr>
          <a:xfrm>
            <a:off x="1030941" y="292249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PT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072F25E-3319-0D40-9E1D-8FC6CB86B77C}"/>
              </a:ext>
            </a:extLst>
          </p:cNvPr>
          <p:cNvSpPr txBox="1"/>
          <p:nvPr/>
        </p:nvSpPr>
        <p:spPr>
          <a:xfrm>
            <a:off x="744929" y="2188724"/>
            <a:ext cx="8545285" cy="132343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PT" sz="2000" dirty="0">
                <a:latin typeface="Avenir Next LT Pro" panose="020B0504020202020204" pitchFamily="34" charset="77"/>
              </a:rPr>
              <a:t>In an Hilbert space of dimension </a:t>
            </a:r>
            <a:r>
              <a:rPr lang="en-PT" sz="2000" i="1" dirty="0">
                <a:latin typeface="Avenir Next LT Pro" panose="020B0504020202020204" pitchFamily="34" charset="77"/>
              </a:rPr>
              <a:t>d</a:t>
            </a:r>
            <a:r>
              <a:rPr lang="en-PT" sz="2000" dirty="0">
                <a:latin typeface="Avenir Next LT Pro" panose="020B0504020202020204" pitchFamily="34" charset="77"/>
              </a:rPr>
              <a:t>, there exists a set of MUBs</a:t>
            </a:r>
          </a:p>
          <a:p>
            <a:endParaRPr lang="en-PT" sz="2000" dirty="0">
              <a:latin typeface="Avenir Next LT Pro" panose="020B0504020202020204" pitchFamily="34" charset="77"/>
            </a:endParaRPr>
          </a:p>
          <a:p>
            <a:endParaRPr lang="en-PT" sz="2000" dirty="0">
              <a:latin typeface="Avenir Next LT Pro" panose="020B0504020202020204" pitchFamily="34" charset="77"/>
            </a:endParaRPr>
          </a:p>
          <a:p>
            <a:r>
              <a:rPr lang="en-GB" sz="2000" dirty="0">
                <a:latin typeface="Avenir Next LT Pro" panose="020B0504020202020204" pitchFamily="34" charset="77"/>
              </a:rPr>
              <a:t>w</a:t>
            </a:r>
            <a:r>
              <a:rPr lang="en-PT" sz="2000" dirty="0">
                <a:latin typeface="Avenir Next LT Pro" panose="020B0504020202020204" pitchFamily="34" charset="77"/>
              </a:rPr>
              <a:t>hich, upon the action of the Heisenberg-Weyl operators,  </a:t>
            </a:r>
          </a:p>
        </p:txBody>
      </p:sp>
      <p:pic>
        <p:nvPicPr>
          <p:cNvPr id="7" name="Picture 6" descr="A picture containing icon&#10;&#10;Description automatically generated">
            <a:extLst>
              <a:ext uri="{FF2B5EF4-FFF2-40B4-BE49-F238E27FC236}">
                <a16:creationId xmlns:a16="http://schemas.microsoft.com/office/drawing/2014/main" id="{73CBD472-5FB3-0442-BB09-2BEB18C732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28196" y="3114812"/>
            <a:ext cx="392891" cy="400909"/>
          </a:xfrm>
          <a:prstGeom prst="rect">
            <a:avLst/>
          </a:prstGeom>
        </p:spPr>
      </p:pic>
      <p:pic>
        <p:nvPicPr>
          <p:cNvPr id="17" name="Picture 16" descr="A picture containing text, clock, watch&#10;&#10;Description automatically generated">
            <a:extLst>
              <a:ext uri="{FF2B5EF4-FFF2-40B4-BE49-F238E27FC236}">
                <a16:creationId xmlns:a16="http://schemas.microsoft.com/office/drawing/2014/main" id="{077F9665-7F3B-6D4B-A999-77C4999AF6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4904" y="2716897"/>
            <a:ext cx="2034658" cy="26407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E5535E6-CC6E-A543-8968-DE494B628E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84904" y="3119084"/>
            <a:ext cx="2069290" cy="255415"/>
          </a:xfrm>
          <a:prstGeom prst="rect">
            <a:avLst/>
          </a:prstGeom>
        </p:spPr>
      </p:pic>
      <p:pic>
        <p:nvPicPr>
          <p:cNvPr id="19" name="Picture 18" descr="A picture containing clock&#10;&#10;Description automatically generated">
            <a:extLst>
              <a:ext uri="{FF2B5EF4-FFF2-40B4-BE49-F238E27FC236}">
                <a16:creationId xmlns:a16="http://schemas.microsoft.com/office/drawing/2014/main" id="{EE54B9DC-6533-6048-9CFF-93FF4520557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42087" y="3498291"/>
            <a:ext cx="1463223" cy="32467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B904C54-AF24-704E-9C6D-BB23438B5A5C}"/>
              </a:ext>
            </a:extLst>
          </p:cNvPr>
          <p:cNvSpPr txBox="1"/>
          <p:nvPr/>
        </p:nvSpPr>
        <p:spPr>
          <a:xfrm>
            <a:off x="8475501" y="2192996"/>
            <a:ext cx="1526894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PT" sz="2000" b="1" dirty="0">
                <a:latin typeface="Avenir Next LT Pro" panose="020B0504020202020204" pitchFamily="34" charset="77"/>
              </a:rPr>
              <a:t>Definition: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EA497C9-AAC7-3449-82FE-F1EC35B291BB}"/>
              </a:ext>
            </a:extLst>
          </p:cNvPr>
          <p:cNvSpPr/>
          <p:nvPr/>
        </p:nvSpPr>
        <p:spPr>
          <a:xfrm>
            <a:off x="8475501" y="2194717"/>
            <a:ext cx="2685558" cy="175666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C90F94C-D34A-134E-AD70-342B81C306BC}"/>
              </a:ext>
            </a:extLst>
          </p:cNvPr>
          <p:cNvSpPr/>
          <p:nvPr/>
        </p:nvSpPr>
        <p:spPr>
          <a:xfrm>
            <a:off x="8312095" y="2138151"/>
            <a:ext cx="3302000" cy="1961866"/>
          </a:xfrm>
          <a:prstGeom prst="rect">
            <a:avLst/>
          </a:prstGeom>
          <a:solidFill>
            <a:srgbClr val="FFFFFF">
              <a:alpha val="8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 dirty="0"/>
          </a:p>
        </p:txBody>
      </p:sp>
      <p:pic>
        <p:nvPicPr>
          <p:cNvPr id="26" name="Picture 25" descr="Text&#10;&#10;Description automatically generated with medium confidence">
            <a:extLst>
              <a:ext uri="{FF2B5EF4-FFF2-40B4-BE49-F238E27FC236}">
                <a16:creationId xmlns:a16="http://schemas.microsoft.com/office/drawing/2014/main" id="{C7AE8CAE-442A-D545-8344-ABD30F4C99B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18892" y="2666616"/>
            <a:ext cx="1219240" cy="364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25045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Quantum OLE </a:t>
            </a:r>
            <a:r>
              <a:rPr lang="en-PT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|</a:t>
            </a:r>
            <a:r>
              <a:rPr lang="en-PT" dirty="0">
                <a:latin typeface="Avenir Next LT Pro" panose="020B0504020202020204" pitchFamily="34" charset="77"/>
              </a:rPr>
              <a:t> Main tool</a:t>
            </a:r>
          </a:p>
        </p:txBody>
      </p:sp>
      <p:pic>
        <p:nvPicPr>
          <p:cNvPr id="79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F1873EB7-1A38-B347-BDCD-7145AEA1E0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  <p:pic>
        <p:nvPicPr>
          <p:cNvPr id="4" name="Picture 3" descr="A picture containing timeline&#10;&#10;Description automatically generated">
            <a:extLst>
              <a:ext uri="{FF2B5EF4-FFF2-40B4-BE49-F238E27FC236}">
                <a16:creationId xmlns:a16="http://schemas.microsoft.com/office/drawing/2014/main" id="{ABCDAC2C-C9DB-4740-AEF8-B322E66284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9674" y="447284"/>
            <a:ext cx="2529484" cy="115509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CD41831-8900-F14B-B29A-4D46AE65F72E}"/>
              </a:ext>
            </a:extLst>
          </p:cNvPr>
          <p:cNvSpPr txBox="1"/>
          <p:nvPr/>
        </p:nvSpPr>
        <p:spPr>
          <a:xfrm>
            <a:off x="1030941" y="292249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PT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072F25E-3319-0D40-9E1D-8FC6CB86B77C}"/>
              </a:ext>
            </a:extLst>
          </p:cNvPr>
          <p:cNvSpPr txBox="1"/>
          <p:nvPr/>
        </p:nvSpPr>
        <p:spPr>
          <a:xfrm>
            <a:off x="744929" y="2188724"/>
            <a:ext cx="8545285" cy="132343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PT" sz="20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In an Hilbert space of dimension </a:t>
            </a:r>
            <a:r>
              <a:rPr lang="en-PT" sz="2000" i="1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d</a:t>
            </a:r>
            <a:r>
              <a:rPr lang="en-PT" sz="20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, there exists a set of MUBs</a:t>
            </a:r>
          </a:p>
          <a:p>
            <a:endParaRPr lang="en-PT" sz="2000" dirty="0">
              <a:solidFill>
                <a:schemeClr val="bg1">
                  <a:lumMod val="85000"/>
                </a:schemeClr>
              </a:solidFill>
              <a:latin typeface="Avenir Next LT Pro" panose="020B0504020202020204" pitchFamily="34" charset="77"/>
            </a:endParaRPr>
          </a:p>
          <a:p>
            <a:endParaRPr lang="en-PT" sz="2000" dirty="0">
              <a:latin typeface="Avenir Next LT Pro" panose="020B0504020202020204" pitchFamily="34" charset="77"/>
            </a:endParaRPr>
          </a:p>
          <a:p>
            <a:r>
              <a:rPr lang="en-GB" sz="20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w</a:t>
            </a:r>
            <a:r>
              <a:rPr lang="en-PT" sz="20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hich, upon the action of the </a:t>
            </a:r>
            <a:r>
              <a:rPr lang="en-PT" sz="2000" dirty="0">
                <a:latin typeface="Avenir Next LT Pro" panose="020B0504020202020204" pitchFamily="34" charset="77"/>
              </a:rPr>
              <a:t>Heisenberg-Weyl operators,  </a:t>
            </a:r>
          </a:p>
        </p:txBody>
      </p:sp>
      <p:pic>
        <p:nvPicPr>
          <p:cNvPr id="6" name="Picture 5" descr="A picture containing text, watch&#10;&#10;Description automatically generated">
            <a:extLst>
              <a:ext uri="{FF2B5EF4-FFF2-40B4-BE49-F238E27FC236}">
                <a16:creationId xmlns:a16="http://schemas.microsoft.com/office/drawing/2014/main" id="{FE67F42D-7D13-354F-8745-02FA58F48D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0519" y="4436530"/>
            <a:ext cx="3306062" cy="652329"/>
          </a:xfrm>
          <a:prstGeom prst="rect">
            <a:avLst/>
          </a:prstGeom>
        </p:spPr>
      </p:pic>
      <p:pic>
        <p:nvPicPr>
          <p:cNvPr id="7" name="Picture 6" descr="A picture containing icon&#10;&#10;Description automatically generated">
            <a:extLst>
              <a:ext uri="{FF2B5EF4-FFF2-40B4-BE49-F238E27FC236}">
                <a16:creationId xmlns:a16="http://schemas.microsoft.com/office/drawing/2014/main" id="{73CBD472-5FB3-0442-BB09-2BEB18C732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28196" y="3114812"/>
            <a:ext cx="392891" cy="400909"/>
          </a:xfrm>
          <a:prstGeom prst="rect">
            <a:avLst/>
          </a:prstGeom>
        </p:spPr>
      </p:pic>
      <p:pic>
        <p:nvPicPr>
          <p:cNvPr id="17" name="Picture 16" descr="A picture containing text, clock, watch&#10;&#10;Description automatically generated">
            <a:extLst>
              <a:ext uri="{FF2B5EF4-FFF2-40B4-BE49-F238E27FC236}">
                <a16:creationId xmlns:a16="http://schemas.microsoft.com/office/drawing/2014/main" id="{077F9665-7F3B-6D4B-A999-77C4999AF6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84904" y="2716897"/>
            <a:ext cx="2034658" cy="26407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E5535E6-CC6E-A543-8968-DE494B628E9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84904" y="3119084"/>
            <a:ext cx="2069290" cy="255415"/>
          </a:xfrm>
          <a:prstGeom prst="rect">
            <a:avLst/>
          </a:prstGeom>
        </p:spPr>
      </p:pic>
      <p:pic>
        <p:nvPicPr>
          <p:cNvPr id="19" name="Picture 18" descr="A picture containing clock&#10;&#10;Description automatically generated">
            <a:extLst>
              <a:ext uri="{FF2B5EF4-FFF2-40B4-BE49-F238E27FC236}">
                <a16:creationId xmlns:a16="http://schemas.microsoft.com/office/drawing/2014/main" id="{EE54B9DC-6533-6048-9CFF-93FF4520557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42087" y="3498291"/>
            <a:ext cx="1463223" cy="32467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B904C54-AF24-704E-9C6D-BB23438B5A5C}"/>
              </a:ext>
            </a:extLst>
          </p:cNvPr>
          <p:cNvSpPr txBox="1"/>
          <p:nvPr/>
        </p:nvSpPr>
        <p:spPr>
          <a:xfrm>
            <a:off x="8475501" y="2192996"/>
            <a:ext cx="1526894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PT" sz="2000" b="1" dirty="0">
                <a:latin typeface="Avenir Next LT Pro" panose="020B0504020202020204" pitchFamily="34" charset="77"/>
              </a:rPr>
              <a:t>Definition: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EA497C9-AAC7-3449-82FE-F1EC35B291BB}"/>
              </a:ext>
            </a:extLst>
          </p:cNvPr>
          <p:cNvSpPr/>
          <p:nvPr/>
        </p:nvSpPr>
        <p:spPr>
          <a:xfrm>
            <a:off x="8475501" y="2194717"/>
            <a:ext cx="2685558" cy="175666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C90F94C-D34A-134E-AD70-342B81C306BC}"/>
              </a:ext>
            </a:extLst>
          </p:cNvPr>
          <p:cNvSpPr/>
          <p:nvPr/>
        </p:nvSpPr>
        <p:spPr>
          <a:xfrm>
            <a:off x="8312095" y="2138151"/>
            <a:ext cx="3302000" cy="1961866"/>
          </a:xfrm>
          <a:prstGeom prst="rect">
            <a:avLst/>
          </a:prstGeom>
          <a:solidFill>
            <a:srgbClr val="FFFFFF">
              <a:alpha val="8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F7922EE-DBA9-D64F-8CA8-01693A053AA6}"/>
              </a:ext>
            </a:extLst>
          </p:cNvPr>
          <p:cNvSpPr txBox="1"/>
          <p:nvPr/>
        </p:nvSpPr>
        <p:spPr>
          <a:xfrm>
            <a:off x="8475501" y="4073452"/>
            <a:ext cx="2006782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PT" sz="2000" b="1" dirty="0">
                <a:latin typeface="Avenir Next LT Pro" panose="020B0504020202020204" pitchFamily="34" charset="77"/>
              </a:rPr>
              <a:t>Definition: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12615A4-1EB7-4341-B849-D620916CDEB3}"/>
              </a:ext>
            </a:extLst>
          </p:cNvPr>
          <p:cNvSpPr/>
          <p:nvPr/>
        </p:nvSpPr>
        <p:spPr>
          <a:xfrm>
            <a:off x="8475501" y="4075173"/>
            <a:ext cx="3529602" cy="105137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pic>
        <p:nvPicPr>
          <p:cNvPr id="27" name="Picture 26" descr="Text&#10;&#10;Description automatically generated with medium confidence">
            <a:extLst>
              <a:ext uri="{FF2B5EF4-FFF2-40B4-BE49-F238E27FC236}">
                <a16:creationId xmlns:a16="http://schemas.microsoft.com/office/drawing/2014/main" id="{EAC21F8A-0E34-BB48-9B38-8E7DE00BE7B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18892" y="2666616"/>
            <a:ext cx="1219240" cy="364633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6A505870-C214-5F49-A8B5-5B32A950AFD8}"/>
              </a:ext>
            </a:extLst>
          </p:cNvPr>
          <p:cNvSpPr/>
          <p:nvPr/>
        </p:nvSpPr>
        <p:spPr>
          <a:xfrm>
            <a:off x="3819054" y="2586678"/>
            <a:ext cx="1418916" cy="466565"/>
          </a:xfrm>
          <a:prstGeom prst="rect">
            <a:avLst/>
          </a:prstGeom>
          <a:solidFill>
            <a:srgbClr val="FFFFFF">
              <a:alpha val="8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 dirty="0"/>
          </a:p>
        </p:txBody>
      </p:sp>
    </p:spTree>
    <p:extLst>
      <p:ext uri="{BB962C8B-B14F-4D97-AF65-F5344CB8AC3E}">
        <p14:creationId xmlns:p14="http://schemas.microsoft.com/office/powerpoint/2010/main" val="193546207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Quantum OLE </a:t>
            </a:r>
            <a:r>
              <a:rPr lang="en-PT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|</a:t>
            </a:r>
            <a:r>
              <a:rPr lang="en-PT" dirty="0">
                <a:latin typeface="Avenir Next LT Pro" panose="020B0504020202020204" pitchFamily="34" charset="77"/>
              </a:rPr>
              <a:t> Main tool</a:t>
            </a:r>
          </a:p>
        </p:txBody>
      </p:sp>
      <p:pic>
        <p:nvPicPr>
          <p:cNvPr id="79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F1873EB7-1A38-B347-BDCD-7145AEA1E0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  <p:pic>
        <p:nvPicPr>
          <p:cNvPr id="4" name="Picture 3" descr="A picture containing timeline&#10;&#10;Description automatically generated">
            <a:extLst>
              <a:ext uri="{FF2B5EF4-FFF2-40B4-BE49-F238E27FC236}">
                <a16:creationId xmlns:a16="http://schemas.microsoft.com/office/drawing/2014/main" id="{ABCDAC2C-C9DB-4740-AEF8-B322E66284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9674" y="447284"/>
            <a:ext cx="2529484" cy="115509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CD41831-8900-F14B-B29A-4D46AE65F72E}"/>
              </a:ext>
            </a:extLst>
          </p:cNvPr>
          <p:cNvSpPr txBox="1"/>
          <p:nvPr/>
        </p:nvSpPr>
        <p:spPr>
          <a:xfrm>
            <a:off x="1030941" y="292249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PT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072F25E-3319-0D40-9E1D-8FC6CB86B77C}"/>
              </a:ext>
            </a:extLst>
          </p:cNvPr>
          <p:cNvSpPr txBox="1"/>
          <p:nvPr/>
        </p:nvSpPr>
        <p:spPr>
          <a:xfrm>
            <a:off x="744929" y="2188724"/>
            <a:ext cx="8545285" cy="132343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PT" sz="2000" dirty="0">
                <a:latin typeface="Avenir Next LT Pro" panose="020B0504020202020204" pitchFamily="34" charset="77"/>
              </a:rPr>
              <a:t>In an Hilbert space of dimension </a:t>
            </a:r>
            <a:r>
              <a:rPr lang="en-PT" sz="2000" i="1" dirty="0">
                <a:latin typeface="Avenir Next LT Pro" panose="020B0504020202020204" pitchFamily="34" charset="77"/>
              </a:rPr>
              <a:t>d</a:t>
            </a:r>
            <a:r>
              <a:rPr lang="en-PT" sz="2000" dirty="0">
                <a:latin typeface="Avenir Next LT Pro" panose="020B0504020202020204" pitchFamily="34" charset="77"/>
              </a:rPr>
              <a:t>, there exists a set of MUBs</a:t>
            </a:r>
          </a:p>
          <a:p>
            <a:endParaRPr lang="en-PT" sz="2000" dirty="0">
              <a:latin typeface="Avenir Next LT Pro" panose="020B0504020202020204" pitchFamily="34" charset="77"/>
            </a:endParaRPr>
          </a:p>
          <a:p>
            <a:endParaRPr lang="en-PT" sz="2000" dirty="0">
              <a:latin typeface="Avenir Next LT Pro" panose="020B0504020202020204" pitchFamily="34" charset="77"/>
            </a:endParaRPr>
          </a:p>
          <a:p>
            <a:r>
              <a:rPr lang="en-GB" sz="2000" dirty="0">
                <a:latin typeface="Avenir Next LT Pro" panose="020B0504020202020204" pitchFamily="34" charset="77"/>
              </a:rPr>
              <a:t>w</a:t>
            </a:r>
            <a:r>
              <a:rPr lang="en-PT" sz="2000" dirty="0">
                <a:latin typeface="Avenir Next LT Pro" panose="020B0504020202020204" pitchFamily="34" charset="77"/>
              </a:rPr>
              <a:t>hich, upon the action of the Heisenberg-Weyl operators,  </a:t>
            </a:r>
          </a:p>
        </p:txBody>
      </p:sp>
      <p:pic>
        <p:nvPicPr>
          <p:cNvPr id="6" name="Picture 5" descr="A picture containing text, watch&#10;&#10;Description automatically generated">
            <a:extLst>
              <a:ext uri="{FF2B5EF4-FFF2-40B4-BE49-F238E27FC236}">
                <a16:creationId xmlns:a16="http://schemas.microsoft.com/office/drawing/2014/main" id="{FE67F42D-7D13-354F-8745-02FA58F48D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0519" y="4436530"/>
            <a:ext cx="3306062" cy="652329"/>
          </a:xfrm>
          <a:prstGeom prst="rect">
            <a:avLst/>
          </a:prstGeom>
        </p:spPr>
      </p:pic>
      <p:pic>
        <p:nvPicPr>
          <p:cNvPr id="7" name="Picture 6" descr="A picture containing icon&#10;&#10;Description automatically generated">
            <a:extLst>
              <a:ext uri="{FF2B5EF4-FFF2-40B4-BE49-F238E27FC236}">
                <a16:creationId xmlns:a16="http://schemas.microsoft.com/office/drawing/2014/main" id="{73CBD472-5FB3-0442-BB09-2BEB18C732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28196" y="3114812"/>
            <a:ext cx="392891" cy="400909"/>
          </a:xfrm>
          <a:prstGeom prst="rect">
            <a:avLst/>
          </a:prstGeom>
        </p:spPr>
      </p:pic>
      <p:pic>
        <p:nvPicPr>
          <p:cNvPr id="17" name="Picture 16" descr="A picture containing text, clock, watch&#10;&#10;Description automatically generated">
            <a:extLst>
              <a:ext uri="{FF2B5EF4-FFF2-40B4-BE49-F238E27FC236}">
                <a16:creationId xmlns:a16="http://schemas.microsoft.com/office/drawing/2014/main" id="{077F9665-7F3B-6D4B-A999-77C4999AF6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84904" y="2716897"/>
            <a:ext cx="2034658" cy="26407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E5535E6-CC6E-A543-8968-DE494B628E9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84904" y="3119084"/>
            <a:ext cx="2069290" cy="255415"/>
          </a:xfrm>
          <a:prstGeom prst="rect">
            <a:avLst/>
          </a:prstGeom>
        </p:spPr>
      </p:pic>
      <p:pic>
        <p:nvPicPr>
          <p:cNvPr id="19" name="Picture 18" descr="A picture containing clock&#10;&#10;Description automatically generated">
            <a:extLst>
              <a:ext uri="{FF2B5EF4-FFF2-40B4-BE49-F238E27FC236}">
                <a16:creationId xmlns:a16="http://schemas.microsoft.com/office/drawing/2014/main" id="{EE54B9DC-6533-6048-9CFF-93FF4520557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42087" y="3498291"/>
            <a:ext cx="1463223" cy="32467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B904C54-AF24-704E-9C6D-BB23438B5A5C}"/>
              </a:ext>
            </a:extLst>
          </p:cNvPr>
          <p:cNvSpPr txBox="1"/>
          <p:nvPr/>
        </p:nvSpPr>
        <p:spPr>
          <a:xfrm>
            <a:off x="8475501" y="2192996"/>
            <a:ext cx="1526894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PT" sz="2000" b="1" dirty="0">
                <a:latin typeface="Avenir Next LT Pro" panose="020B0504020202020204" pitchFamily="34" charset="77"/>
              </a:rPr>
              <a:t>Definition: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EA497C9-AAC7-3449-82FE-F1EC35B291BB}"/>
              </a:ext>
            </a:extLst>
          </p:cNvPr>
          <p:cNvSpPr/>
          <p:nvPr/>
        </p:nvSpPr>
        <p:spPr>
          <a:xfrm>
            <a:off x="8475501" y="2194717"/>
            <a:ext cx="2685558" cy="175666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F7922EE-DBA9-D64F-8CA8-01693A053AA6}"/>
              </a:ext>
            </a:extLst>
          </p:cNvPr>
          <p:cNvSpPr txBox="1"/>
          <p:nvPr/>
        </p:nvSpPr>
        <p:spPr>
          <a:xfrm>
            <a:off x="8475501" y="4073452"/>
            <a:ext cx="2006782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PT" sz="2000" b="1" dirty="0">
                <a:latin typeface="Avenir Next LT Pro" panose="020B0504020202020204" pitchFamily="34" charset="77"/>
              </a:rPr>
              <a:t>Definition: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12615A4-1EB7-4341-B849-D620916CDEB3}"/>
              </a:ext>
            </a:extLst>
          </p:cNvPr>
          <p:cNvSpPr/>
          <p:nvPr/>
        </p:nvSpPr>
        <p:spPr>
          <a:xfrm>
            <a:off x="8475501" y="4075173"/>
            <a:ext cx="3529602" cy="105137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C90F94C-D34A-134E-AD70-342B81C306BC}"/>
              </a:ext>
            </a:extLst>
          </p:cNvPr>
          <p:cNvSpPr/>
          <p:nvPr/>
        </p:nvSpPr>
        <p:spPr>
          <a:xfrm>
            <a:off x="8312094" y="2138150"/>
            <a:ext cx="3879905" cy="3170449"/>
          </a:xfrm>
          <a:prstGeom prst="rect">
            <a:avLst/>
          </a:prstGeom>
          <a:solidFill>
            <a:srgbClr val="FFFFFF">
              <a:alpha val="8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 dirty="0"/>
          </a:p>
        </p:txBody>
      </p:sp>
      <p:pic>
        <p:nvPicPr>
          <p:cNvPr id="27" name="Picture 26" descr="Text&#10;&#10;Description automatically generated">
            <a:extLst>
              <a:ext uri="{FF2B5EF4-FFF2-40B4-BE49-F238E27FC236}">
                <a16:creationId xmlns:a16="http://schemas.microsoft.com/office/drawing/2014/main" id="{79CBF521-3341-CB41-A670-3E9A3D740DE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72820" y="3569051"/>
            <a:ext cx="3111384" cy="437404"/>
          </a:xfrm>
          <a:prstGeom prst="rect">
            <a:avLst/>
          </a:prstGeom>
        </p:spPr>
      </p:pic>
      <p:pic>
        <p:nvPicPr>
          <p:cNvPr id="29" name="Picture 28" descr="Text&#10;&#10;Description automatically generated with medium confidence">
            <a:extLst>
              <a:ext uri="{FF2B5EF4-FFF2-40B4-BE49-F238E27FC236}">
                <a16:creationId xmlns:a16="http://schemas.microsoft.com/office/drawing/2014/main" id="{6533A540-980C-3545-A8C3-FEE07BBC542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918892" y="2666616"/>
            <a:ext cx="1219240" cy="364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2442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Motivation</a:t>
            </a:r>
          </a:p>
        </p:txBody>
      </p:sp>
      <p:pic>
        <p:nvPicPr>
          <p:cNvPr id="9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CE03CE94-B9D3-1E45-9515-DA7C134442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8BEAC99-8595-7E41-B721-EE11893C1F50}"/>
              </a:ext>
            </a:extLst>
          </p:cNvPr>
          <p:cNvSpPr txBox="1"/>
          <p:nvPr/>
        </p:nvSpPr>
        <p:spPr>
          <a:xfrm>
            <a:off x="5461000" y="1690688"/>
            <a:ext cx="127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2800" dirty="0">
                <a:latin typeface="Avenir Next LT Pro" panose="020B0504020202020204" pitchFamily="34" charset="77"/>
              </a:rPr>
              <a:t>SMC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98D7D61-6796-4D45-8E8D-09B9DA055F8F}"/>
              </a:ext>
            </a:extLst>
          </p:cNvPr>
          <p:cNvGrpSpPr/>
          <p:nvPr/>
        </p:nvGrpSpPr>
        <p:grpSpPr>
          <a:xfrm>
            <a:off x="2955279" y="3129900"/>
            <a:ext cx="1872000" cy="1872000"/>
            <a:chOff x="2955279" y="2965308"/>
            <a:chExt cx="1872000" cy="1872000"/>
          </a:xfrm>
        </p:grpSpPr>
        <p:pic>
          <p:nvPicPr>
            <p:cNvPr id="12" name="Picture 11" descr="Diagram, schematic&#10;&#10;Description automatically generated">
              <a:extLst>
                <a:ext uri="{FF2B5EF4-FFF2-40B4-BE49-F238E27FC236}">
                  <a16:creationId xmlns:a16="http://schemas.microsoft.com/office/drawing/2014/main" id="{78AC0627-7E7E-114C-86E9-440F5CC0CD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62207" y="3446516"/>
              <a:ext cx="1605392" cy="945742"/>
            </a:xfrm>
            <a:prstGeom prst="rect">
              <a:avLst/>
            </a:prstGeom>
          </p:spPr>
        </p:pic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283B13A-C503-8F46-BFC2-AA36C1C07853}"/>
                </a:ext>
              </a:extLst>
            </p:cNvPr>
            <p:cNvSpPr/>
            <p:nvPr/>
          </p:nvSpPr>
          <p:spPr>
            <a:xfrm>
              <a:off x="2955279" y="2965308"/>
              <a:ext cx="1872000" cy="1872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 dirty="0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8B70DD96-29D5-B54D-8669-5DEE059C5856}"/>
              </a:ext>
            </a:extLst>
          </p:cNvPr>
          <p:cNvSpPr txBox="1"/>
          <p:nvPr/>
        </p:nvSpPr>
        <p:spPr>
          <a:xfrm>
            <a:off x="3088586" y="2459736"/>
            <a:ext cx="1605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2000" dirty="0">
                <a:latin typeface="Avenir Next LT Pro" panose="020B0504020202020204" pitchFamily="34" charset="77"/>
              </a:rPr>
              <a:t>Boolean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03C69CE-E350-E34D-8C9D-33347D36C850}"/>
              </a:ext>
            </a:extLst>
          </p:cNvPr>
          <p:cNvCxnSpPr>
            <a:cxnSpLocks/>
          </p:cNvCxnSpPr>
          <p:nvPr/>
        </p:nvCxnSpPr>
        <p:spPr>
          <a:xfrm>
            <a:off x="6096000" y="2459736"/>
            <a:ext cx="0" cy="401647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861784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Quantum OLE </a:t>
            </a:r>
            <a:r>
              <a:rPr lang="en-PT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|</a:t>
            </a:r>
            <a:r>
              <a:rPr lang="en-PT" dirty="0">
                <a:latin typeface="Avenir Next LT Pro" panose="020B0504020202020204" pitchFamily="34" charset="77"/>
              </a:rPr>
              <a:t> Main tool</a:t>
            </a:r>
          </a:p>
        </p:txBody>
      </p:sp>
      <p:pic>
        <p:nvPicPr>
          <p:cNvPr id="79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F1873EB7-1A38-B347-BDCD-7145AEA1E0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  <p:pic>
        <p:nvPicPr>
          <p:cNvPr id="4" name="Picture 3" descr="A picture containing timeline&#10;&#10;Description automatically generated">
            <a:extLst>
              <a:ext uri="{FF2B5EF4-FFF2-40B4-BE49-F238E27FC236}">
                <a16:creationId xmlns:a16="http://schemas.microsoft.com/office/drawing/2014/main" id="{ABCDAC2C-C9DB-4740-AEF8-B322E66284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9674" y="447284"/>
            <a:ext cx="2529484" cy="115509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CD41831-8900-F14B-B29A-4D46AE65F72E}"/>
              </a:ext>
            </a:extLst>
          </p:cNvPr>
          <p:cNvSpPr txBox="1"/>
          <p:nvPr/>
        </p:nvSpPr>
        <p:spPr>
          <a:xfrm>
            <a:off x="1030941" y="292249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PT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072F25E-3319-0D40-9E1D-8FC6CB86B77C}"/>
              </a:ext>
            </a:extLst>
          </p:cNvPr>
          <p:cNvSpPr txBox="1"/>
          <p:nvPr/>
        </p:nvSpPr>
        <p:spPr>
          <a:xfrm>
            <a:off x="744929" y="2188724"/>
            <a:ext cx="8545285" cy="132343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PT" sz="2000" dirty="0">
                <a:latin typeface="Avenir Next LT Pro" panose="020B0504020202020204" pitchFamily="34" charset="77"/>
              </a:rPr>
              <a:t>In an Hilbert space of dimension </a:t>
            </a:r>
            <a:r>
              <a:rPr lang="en-PT" sz="2000" i="1" dirty="0">
                <a:latin typeface="Avenir Next LT Pro" panose="020B0504020202020204" pitchFamily="34" charset="77"/>
              </a:rPr>
              <a:t>d</a:t>
            </a:r>
            <a:r>
              <a:rPr lang="en-PT" sz="2000" dirty="0">
                <a:latin typeface="Avenir Next LT Pro" panose="020B0504020202020204" pitchFamily="34" charset="77"/>
              </a:rPr>
              <a:t>, there exists a set of MUBs</a:t>
            </a:r>
          </a:p>
          <a:p>
            <a:endParaRPr lang="en-PT" sz="2000" dirty="0">
              <a:latin typeface="Avenir Next LT Pro" panose="020B0504020202020204" pitchFamily="34" charset="77"/>
            </a:endParaRPr>
          </a:p>
          <a:p>
            <a:endParaRPr lang="en-PT" sz="2000" dirty="0">
              <a:latin typeface="Avenir Next LT Pro" panose="020B0504020202020204" pitchFamily="34" charset="77"/>
            </a:endParaRPr>
          </a:p>
          <a:p>
            <a:r>
              <a:rPr lang="en-GB" sz="2000" dirty="0">
                <a:latin typeface="Avenir Next LT Pro" panose="020B0504020202020204" pitchFamily="34" charset="77"/>
              </a:rPr>
              <a:t>w</a:t>
            </a:r>
            <a:r>
              <a:rPr lang="en-PT" sz="2000" dirty="0">
                <a:latin typeface="Avenir Next LT Pro" panose="020B0504020202020204" pitchFamily="34" charset="77"/>
              </a:rPr>
              <a:t>hich, upon the action of the Heisenberg-Weyl operators,  </a:t>
            </a:r>
          </a:p>
        </p:txBody>
      </p:sp>
      <p:pic>
        <p:nvPicPr>
          <p:cNvPr id="6" name="Picture 5" descr="A picture containing text, watch&#10;&#10;Description automatically generated">
            <a:extLst>
              <a:ext uri="{FF2B5EF4-FFF2-40B4-BE49-F238E27FC236}">
                <a16:creationId xmlns:a16="http://schemas.microsoft.com/office/drawing/2014/main" id="{FE67F42D-7D13-354F-8745-02FA58F48D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0519" y="4436530"/>
            <a:ext cx="3306062" cy="652329"/>
          </a:xfrm>
          <a:prstGeom prst="rect">
            <a:avLst/>
          </a:prstGeom>
        </p:spPr>
      </p:pic>
      <p:pic>
        <p:nvPicPr>
          <p:cNvPr id="7" name="Picture 6" descr="A picture containing icon&#10;&#10;Description automatically generated">
            <a:extLst>
              <a:ext uri="{FF2B5EF4-FFF2-40B4-BE49-F238E27FC236}">
                <a16:creationId xmlns:a16="http://schemas.microsoft.com/office/drawing/2014/main" id="{73CBD472-5FB3-0442-BB09-2BEB18C732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28196" y="3114812"/>
            <a:ext cx="392891" cy="400909"/>
          </a:xfrm>
          <a:prstGeom prst="rect">
            <a:avLst/>
          </a:prstGeom>
        </p:spPr>
      </p:pic>
      <p:pic>
        <p:nvPicPr>
          <p:cNvPr id="17" name="Picture 16" descr="A picture containing text, clock, watch&#10;&#10;Description automatically generated">
            <a:extLst>
              <a:ext uri="{FF2B5EF4-FFF2-40B4-BE49-F238E27FC236}">
                <a16:creationId xmlns:a16="http://schemas.microsoft.com/office/drawing/2014/main" id="{077F9665-7F3B-6D4B-A999-77C4999AF6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84904" y="2716897"/>
            <a:ext cx="2034658" cy="26407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E5535E6-CC6E-A543-8968-DE494B628E9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84904" y="3119084"/>
            <a:ext cx="2069290" cy="255415"/>
          </a:xfrm>
          <a:prstGeom prst="rect">
            <a:avLst/>
          </a:prstGeom>
        </p:spPr>
      </p:pic>
      <p:pic>
        <p:nvPicPr>
          <p:cNvPr id="19" name="Picture 18" descr="A picture containing clock&#10;&#10;Description automatically generated">
            <a:extLst>
              <a:ext uri="{FF2B5EF4-FFF2-40B4-BE49-F238E27FC236}">
                <a16:creationId xmlns:a16="http://schemas.microsoft.com/office/drawing/2014/main" id="{EE54B9DC-6533-6048-9CFF-93FF4520557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42087" y="3498291"/>
            <a:ext cx="1463223" cy="32467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B904C54-AF24-704E-9C6D-BB23438B5A5C}"/>
              </a:ext>
            </a:extLst>
          </p:cNvPr>
          <p:cNvSpPr txBox="1"/>
          <p:nvPr/>
        </p:nvSpPr>
        <p:spPr>
          <a:xfrm>
            <a:off x="8475501" y="2192996"/>
            <a:ext cx="1526894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PT" sz="2000" b="1" dirty="0">
                <a:latin typeface="Avenir Next LT Pro" panose="020B0504020202020204" pitchFamily="34" charset="77"/>
              </a:rPr>
              <a:t>Definition: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EA497C9-AAC7-3449-82FE-F1EC35B291BB}"/>
              </a:ext>
            </a:extLst>
          </p:cNvPr>
          <p:cNvSpPr/>
          <p:nvPr/>
        </p:nvSpPr>
        <p:spPr>
          <a:xfrm>
            <a:off x="8475501" y="2194717"/>
            <a:ext cx="2685558" cy="175666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F7922EE-DBA9-D64F-8CA8-01693A053AA6}"/>
              </a:ext>
            </a:extLst>
          </p:cNvPr>
          <p:cNvSpPr txBox="1"/>
          <p:nvPr/>
        </p:nvSpPr>
        <p:spPr>
          <a:xfrm>
            <a:off x="8475501" y="4073452"/>
            <a:ext cx="2006782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PT" sz="2000" b="1" dirty="0">
                <a:latin typeface="Avenir Next LT Pro" panose="020B0504020202020204" pitchFamily="34" charset="77"/>
              </a:rPr>
              <a:t>Definition: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12615A4-1EB7-4341-B849-D620916CDEB3}"/>
              </a:ext>
            </a:extLst>
          </p:cNvPr>
          <p:cNvSpPr/>
          <p:nvPr/>
        </p:nvSpPr>
        <p:spPr>
          <a:xfrm>
            <a:off x="8475501" y="4075173"/>
            <a:ext cx="3529602" cy="105137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C90F94C-D34A-134E-AD70-342B81C306BC}"/>
              </a:ext>
            </a:extLst>
          </p:cNvPr>
          <p:cNvSpPr/>
          <p:nvPr/>
        </p:nvSpPr>
        <p:spPr>
          <a:xfrm>
            <a:off x="8312094" y="2138150"/>
            <a:ext cx="3879905" cy="3170449"/>
          </a:xfrm>
          <a:prstGeom prst="rect">
            <a:avLst/>
          </a:prstGeom>
          <a:solidFill>
            <a:srgbClr val="FFFFFF">
              <a:alpha val="8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 dirty="0"/>
          </a:p>
        </p:txBody>
      </p:sp>
      <p:pic>
        <p:nvPicPr>
          <p:cNvPr id="27" name="Picture 26" descr="Text&#10;&#10;Description automatically generated">
            <a:extLst>
              <a:ext uri="{FF2B5EF4-FFF2-40B4-BE49-F238E27FC236}">
                <a16:creationId xmlns:a16="http://schemas.microsoft.com/office/drawing/2014/main" id="{79CBF521-3341-CB41-A670-3E9A3D740DE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72820" y="3569051"/>
            <a:ext cx="3111384" cy="437404"/>
          </a:xfrm>
          <a:prstGeom prst="rect">
            <a:avLst/>
          </a:prstGeom>
        </p:spPr>
      </p:pic>
      <p:pic>
        <p:nvPicPr>
          <p:cNvPr id="29" name="Picture 28" descr="Text&#10;&#10;Description automatically generated with medium confidence">
            <a:extLst>
              <a:ext uri="{FF2B5EF4-FFF2-40B4-BE49-F238E27FC236}">
                <a16:creationId xmlns:a16="http://schemas.microsoft.com/office/drawing/2014/main" id="{6533A540-980C-3545-A8C3-FEE07BBC542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918892" y="2666616"/>
            <a:ext cx="1219240" cy="364633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29532FED-B46E-BD4F-B728-5649EE8BFFA1}"/>
              </a:ext>
            </a:extLst>
          </p:cNvPr>
          <p:cNvSpPr txBox="1"/>
          <p:nvPr/>
        </p:nvSpPr>
        <p:spPr>
          <a:xfrm>
            <a:off x="739227" y="4218625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Alice,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09574F6-22FB-A745-96C1-C3C14DAC9D9E}"/>
              </a:ext>
            </a:extLst>
          </p:cNvPr>
          <p:cNvSpPr txBox="1"/>
          <p:nvPr/>
        </p:nvSpPr>
        <p:spPr>
          <a:xfrm>
            <a:off x="6695356" y="4218625"/>
            <a:ext cx="677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Bob,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BE708D0-94BE-F843-9B84-831B5E2491BE}"/>
              </a:ext>
            </a:extLst>
          </p:cNvPr>
          <p:cNvSpPr/>
          <p:nvPr/>
        </p:nvSpPr>
        <p:spPr>
          <a:xfrm>
            <a:off x="689180" y="1697864"/>
            <a:ext cx="7283543" cy="2404078"/>
          </a:xfrm>
          <a:prstGeom prst="rect">
            <a:avLst/>
          </a:prstGeom>
          <a:solidFill>
            <a:srgbClr val="FFFFFF">
              <a:alpha val="8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F8E2CF7-D2B0-1347-9148-1E7A0BB6361A}"/>
              </a:ext>
            </a:extLst>
          </p:cNvPr>
          <p:cNvSpPr/>
          <p:nvPr/>
        </p:nvSpPr>
        <p:spPr>
          <a:xfrm>
            <a:off x="655335" y="4101942"/>
            <a:ext cx="7317387" cy="2390933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pic>
        <p:nvPicPr>
          <p:cNvPr id="8" name="Picture 7" descr="A close-up of a stethoscope&#10;&#10;Description automatically generated">
            <a:extLst>
              <a:ext uri="{FF2B5EF4-FFF2-40B4-BE49-F238E27FC236}">
                <a16:creationId xmlns:a16="http://schemas.microsoft.com/office/drawing/2014/main" id="{3B142DDB-412B-9B45-B142-F4CC1DDE722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356297" y="4324763"/>
            <a:ext cx="177909" cy="155061"/>
          </a:xfrm>
          <a:prstGeom prst="rect">
            <a:avLst/>
          </a:prstGeom>
        </p:spPr>
      </p:pic>
      <p:pic>
        <p:nvPicPr>
          <p:cNvPr id="10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05F4A6E5-3256-114F-B9AA-728D2CA80E3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64067" y="4276054"/>
            <a:ext cx="465317" cy="246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58885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Quantum OLE </a:t>
            </a:r>
            <a:r>
              <a:rPr lang="en-PT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|</a:t>
            </a:r>
            <a:r>
              <a:rPr lang="en-PT" dirty="0">
                <a:latin typeface="Avenir Next LT Pro" panose="020B0504020202020204" pitchFamily="34" charset="77"/>
              </a:rPr>
              <a:t> Main tool</a:t>
            </a:r>
          </a:p>
        </p:txBody>
      </p:sp>
      <p:pic>
        <p:nvPicPr>
          <p:cNvPr id="79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F1873EB7-1A38-B347-BDCD-7145AEA1E0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  <p:pic>
        <p:nvPicPr>
          <p:cNvPr id="4" name="Picture 3" descr="A picture containing timeline&#10;&#10;Description automatically generated">
            <a:extLst>
              <a:ext uri="{FF2B5EF4-FFF2-40B4-BE49-F238E27FC236}">
                <a16:creationId xmlns:a16="http://schemas.microsoft.com/office/drawing/2014/main" id="{ABCDAC2C-C9DB-4740-AEF8-B322E66284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9674" y="447284"/>
            <a:ext cx="2529484" cy="115509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CD41831-8900-F14B-B29A-4D46AE65F72E}"/>
              </a:ext>
            </a:extLst>
          </p:cNvPr>
          <p:cNvSpPr txBox="1"/>
          <p:nvPr/>
        </p:nvSpPr>
        <p:spPr>
          <a:xfrm>
            <a:off x="1030941" y="292249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PT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072F25E-3319-0D40-9E1D-8FC6CB86B77C}"/>
              </a:ext>
            </a:extLst>
          </p:cNvPr>
          <p:cNvSpPr txBox="1"/>
          <p:nvPr/>
        </p:nvSpPr>
        <p:spPr>
          <a:xfrm>
            <a:off x="744929" y="2188724"/>
            <a:ext cx="8545285" cy="132343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PT" sz="2000" dirty="0">
                <a:latin typeface="Avenir Next LT Pro" panose="020B0504020202020204" pitchFamily="34" charset="77"/>
              </a:rPr>
              <a:t>In an Hilbert space of dimension </a:t>
            </a:r>
            <a:r>
              <a:rPr lang="en-PT" sz="2000" i="1" dirty="0">
                <a:latin typeface="Avenir Next LT Pro" panose="020B0504020202020204" pitchFamily="34" charset="77"/>
              </a:rPr>
              <a:t>d</a:t>
            </a:r>
            <a:r>
              <a:rPr lang="en-PT" sz="2000" dirty="0">
                <a:latin typeface="Avenir Next LT Pro" panose="020B0504020202020204" pitchFamily="34" charset="77"/>
              </a:rPr>
              <a:t>, there exists a set of MUBs</a:t>
            </a:r>
          </a:p>
          <a:p>
            <a:endParaRPr lang="en-PT" sz="2000" dirty="0">
              <a:latin typeface="Avenir Next LT Pro" panose="020B0504020202020204" pitchFamily="34" charset="77"/>
            </a:endParaRPr>
          </a:p>
          <a:p>
            <a:endParaRPr lang="en-PT" sz="2000" dirty="0">
              <a:latin typeface="Avenir Next LT Pro" panose="020B0504020202020204" pitchFamily="34" charset="77"/>
            </a:endParaRPr>
          </a:p>
          <a:p>
            <a:r>
              <a:rPr lang="en-GB" sz="2000" dirty="0">
                <a:latin typeface="Avenir Next LT Pro" panose="020B0504020202020204" pitchFamily="34" charset="77"/>
              </a:rPr>
              <a:t>w</a:t>
            </a:r>
            <a:r>
              <a:rPr lang="en-PT" sz="2000" dirty="0">
                <a:latin typeface="Avenir Next LT Pro" panose="020B0504020202020204" pitchFamily="34" charset="77"/>
              </a:rPr>
              <a:t>hich, upon the action of the Heisenberg-Weyl operators,  </a:t>
            </a:r>
          </a:p>
        </p:txBody>
      </p:sp>
      <p:pic>
        <p:nvPicPr>
          <p:cNvPr id="6" name="Picture 5" descr="A picture containing text, watch&#10;&#10;Description automatically generated">
            <a:extLst>
              <a:ext uri="{FF2B5EF4-FFF2-40B4-BE49-F238E27FC236}">
                <a16:creationId xmlns:a16="http://schemas.microsoft.com/office/drawing/2014/main" id="{FE67F42D-7D13-354F-8745-02FA58F48D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0519" y="4436530"/>
            <a:ext cx="3306062" cy="652329"/>
          </a:xfrm>
          <a:prstGeom prst="rect">
            <a:avLst/>
          </a:prstGeom>
        </p:spPr>
      </p:pic>
      <p:pic>
        <p:nvPicPr>
          <p:cNvPr id="7" name="Picture 6" descr="A picture containing icon&#10;&#10;Description automatically generated">
            <a:extLst>
              <a:ext uri="{FF2B5EF4-FFF2-40B4-BE49-F238E27FC236}">
                <a16:creationId xmlns:a16="http://schemas.microsoft.com/office/drawing/2014/main" id="{73CBD472-5FB3-0442-BB09-2BEB18C732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28196" y="3114812"/>
            <a:ext cx="392891" cy="400909"/>
          </a:xfrm>
          <a:prstGeom prst="rect">
            <a:avLst/>
          </a:prstGeom>
        </p:spPr>
      </p:pic>
      <p:pic>
        <p:nvPicPr>
          <p:cNvPr id="17" name="Picture 16" descr="A picture containing text, clock, watch&#10;&#10;Description automatically generated">
            <a:extLst>
              <a:ext uri="{FF2B5EF4-FFF2-40B4-BE49-F238E27FC236}">
                <a16:creationId xmlns:a16="http://schemas.microsoft.com/office/drawing/2014/main" id="{077F9665-7F3B-6D4B-A999-77C4999AF6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84904" y="2716897"/>
            <a:ext cx="2034658" cy="26407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E5535E6-CC6E-A543-8968-DE494B628E9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84904" y="3119084"/>
            <a:ext cx="2069290" cy="255415"/>
          </a:xfrm>
          <a:prstGeom prst="rect">
            <a:avLst/>
          </a:prstGeom>
        </p:spPr>
      </p:pic>
      <p:pic>
        <p:nvPicPr>
          <p:cNvPr id="19" name="Picture 18" descr="A picture containing clock&#10;&#10;Description automatically generated">
            <a:extLst>
              <a:ext uri="{FF2B5EF4-FFF2-40B4-BE49-F238E27FC236}">
                <a16:creationId xmlns:a16="http://schemas.microsoft.com/office/drawing/2014/main" id="{EE54B9DC-6533-6048-9CFF-93FF4520557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42087" y="3498291"/>
            <a:ext cx="1463223" cy="32467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B904C54-AF24-704E-9C6D-BB23438B5A5C}"/>
              </a:ext>
            </a:extLst>
          </p:cNvPr>
          <p:cNvSpPr txBox="1"/>
          <p:nvPr/>
        </p:nvSpPr>
        <p:spPr>
          <a:xfrm>
            <a:off x="8475501" y="2192996"/>
            <a:ext cx="1526894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PT" sz="2000" b="1" dirty="0">
                <a:latin typeface="Avenir Next LT Pro" panose="020B0504020202020204" pitchFamily="34" charset="77"/>
              </a:rPr>
              <a:t>Definition: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EA497C9-AAC7-3449-82FE-F1EC35B291BB}"/>
              </a:ext>
            </a:extLst>
          </p:cNvPr>
          <p:cNvSpPr/>
          <p:nvPr/>
        </p:nvSpPr>
        <p:spPr>
          <a:xfrm>
            <a:off x="8475501" y="2194717"/>
            <a:ext cx="2685558" cy="175666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F7922EE-DBA9-D64F-8CA8-01693A053AA6}"/>
              </a:ext>
            </a:extLst>
          </p:cNvPr>
          <p:cNvSpPr txBox="1"/>
          <p:nvPr/>
        </p:nvSpPr>
        <p:spPr>
          <a:xfrm>
            <a:off x="8475501" y="4073452"/>
            <a:ext cx="2006782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PT" sz="2000" b="1" dirty="0">
                <a:latin typeface="Avenir Next LT Pro" panose="020B0504020202020204" pitchFamily="34" charset="77"/>
              </a:rPr>
              <a:t>Definition: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12615A4-1EB7-4341-B849-D620916CDEB3}"/>
              </a:ext>
            </a:extLst>
          </p:cNvPr>
          <p:cNvSpPr/>
          <p:nvPr/>
        </p:nvSpPr>
        <p:spPr>
          <a:xfrm>
            <a:off x="8475501" y="4075173"/>
            <a:ext cx="3529602" cy="105137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C90F94C-D34A-134E-AD70-342B81C306BC}"/>
              </a:ext>
            </a:extLst>
          </p:cNvPr>
          <p:cNvSpPr/>
          <p:nvPr/>
        </p:nvSpPr>
        <p:spPr>
          <a:xfrm>
            <a:off x="8312094" y="2138150"/>
            <a:ext cx="3879905" cy="3170449"/>
          </a:xfrm>
          <a:prstGeom prst="rect">
            <a:avLst/>
          </a:prstGeom>
          <a:solidFill>
            <a:srgbClr val="FFFFFF">
              <a:alpha val="8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 dirty="0"/>
          </a:p>
        </p:txBody>
      </p:sp>
      <p:pic>
        <p:nvPicPr>
          <p:cNvPr id="27" name="Picture 26" descr="Text&#10;&#10;Description automatically generated">
            <a:extLst>
              <a:ext uri="{FF2B5EF4-FFF2-40B4-BE49-F238E27FC236}">
                <a16:creationId xmlns:a16="http://schemas.microsoft.com/office/drawing/2014/main" id="{79CBF521-3341-CB41-A670-3E9A3D740DE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72820" y="3569051"/>
            <a:ext cx="3111384" cy="437404"/>
          </a:xfrm>
          <a:prstGeom prst="rect">
            <a:avLst/>
          </a:prstGeom>
        </p:spPr>
      </p:pic>
      <p:pic>
        <p:nvPicPr>
          <p:cNvPr id="29" name="Picture 28" descr="Text&#10;&#10;Description automatically generated with medium confidence">
            <a:extLst>
              <a:ext uri="{FF2B5EF4-FFF2-40B4-BE49-F238E27FC236}">
                <a16:creationId xmlns:a16="http://schemas.microsoft.com/office/drawing/2014/main" id="{6533A540-980C-3545-A8C3-FEE07BBC542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918892" y="2666616"/>
            <a:ext cx="1219240" cy="364633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29532FED-B46E-BD4F-B728-5649EE8BFFA1}"/>
              </a:ext>
            </a:extLst>
          </p:cNvPr>
          <p:cNvSpPr txBox="1"/>
          <p:nvPr/>
        </p:nvSpPr>
        <p:spPr>
          <a:xfrm>
            <a:off x="739227" y="4218625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Alice,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09574F6-22FB-A745-96C1-C3C14DAC9D9E}"/>
              </a:ext>
            </a:extLst>
          </p:cNvPr>
          <p:cNvSpPr txBox="1"/>
          <p:nvPr/>
        </p:nvSpPr>
        <p:spPr>
          <a:xfrm>
            <a:off x="6695356" y="4218625"/>
            <a:ext cx="677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Bob,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BE708D0-94BE-F843-9B84-831B5E2491BE}"/>
              </a:ext>
            </a:extLst>
          </p:cNvPr>
          <p:cNvSpPr/>
          <p:nvPr/>
        </p:nvSpPr>
        <p:spPr>
          <a:xfrm>
            <a:off x="689180" y="1697864"/>
            <a:ext cx="7283543" cy="2404078"/>
          </a:xfrm>
          <a:prstGeom prst="rect">
            <a:avLst/>
          </a:prstGeom>
          <a:solidFill>
            <a:srgbClr val="FFFFFF">
              <a:alpha val="8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F8E2CF7-D2B0-1347-9148-1E7A0BB6361A}"/>
              </a:ext>
            </a:extLst>
          </p:cNvPr>
          <p:cNvSpPr/>
          <p:nvPr/>
        </p:nvSpPr>
        <p:spPr>
          <a:xfrm>
            <a:off x="655335" y="4101942"/>
            <a:ext cx="7317387" cy="2390933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pic>
        <p:nvPicPr>
          <p:cNvPr id="8" name="Picture 7" descr="A close-up of a stethoscope&#10;&#10;Description automatically generated">
            <a:extLst>
              <a:ext uri="{FF2B5EF4-FFF2-40B4-BE49-F238E27FC236}">
                <a16:creationId xmlns:a16="http://schemas.microsoft.com/office/drawing/2014/main" id="{3B142DDB-412B-9B45-B142-F4CC1DDE722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356297" y="4324763"/>
            <a:ext cx="177909" cy="155061"/>
          </a:xfrm>
          <a:prstGeom prst="rect">
            <a:avLst/>
          </a:prstGeom>
        </p:spPr>
      </p:pic>
      <p:pic>
        <p:nvPicPr>
          <p:cNvPr id="10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05F4A6E5-3256-114F-B9AA-728D2CA80E3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64067" y="4276054"/>
            <a:ext cx="465317" cy="246933"/>
          </a:xfrm>
          <a:prstGeom prst="rect">
            <a:avLst/>
          </a:prstGeom>
        </p:spPr>
      </p:pic>
      <p:pic>
        <p:nvPicPr>
          <p:cNvPr id="14" name="Picture 13" descr="A picture containing text&#10;&#10;Description automatically generated">
            <a:extLst>
              <a:ext uri="{FF2B5EF4-FFF2-40B4-BE49-F238E27FC236}">
                <a16:creationId xmlns:a16="http://schemas.microsoft.com/office/drawing/2014/main" id="{23F5877E-4DF5-6442-A69F-C8E089287B5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495868" y="4793595"/>
            <a:ext cx="398976" cy="29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64380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Quantum OLE </a:t>
            </a:r>
            <a:r>
              <a:rPr lang="en-PT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|</a:t>
            </a:r>
            <a:r>
              <a:rPr lang="en-PT" dirty="0">
                <a:latin typeface="Avenir Next LT Pro" panose="020B0504020202020204" pitchFamily="34" charset="77"/>
              </a:rPr>
              <a:t> Main tool</a:t>
            </a:r>
          </a:p>
        </p:txBody>
      </p:sp>
      <p:pic>
        <p:nvPicPr>
          <p:cNvPr id="79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F1873EB7-1A38-B347-BDCD-7145AEA1E0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  <p:pic>
        <p:nvPicPr>
          <p:cNvPr id="4" name="Picture 3" descr="A picture containing timeline&#10;&#10;Description automatically generated">
            <a:extLst>
              <a:ext uri="{FF2B5EF4-FFF2-40B4-BE49-F238E27FC236}">
                <a16:creationId xmlns:a16="http://schemas.microsoft.com/office/drawing/2014/main" id="{ABCDAC2C-C9DB-4740-AEF8-B322E66284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9674" y="447284"/>
            <a:ext cx="2529484" cy="115509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CD41831-8900-F14B-B29A-4D46AE65F72E}"/>
              </a:ext>
            </a:extLst>
          </p:cNvPr>
          <p:cNvSpPr txBox="1"/>
          <p:nvPr/>
        </p:nvSpPr>
        <p:spPr>
          <a:xfrm>
            <a:off x="1030941" y="292249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PT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072F25E-3319-0D40-9E1D-8FC6CB86B77C}"/>
              </a:ext>
            </a:extLst>
          </p:cNvPr>
          <p:cNvSpPr txBox="1"/>
          <p:nvPr/>
        </p:nvSpPr>
        <p:spPr>
          <a:xfrm>
            <a:off x="744929" y="2188724"/>
            <a:ext cx="8545285" cy="132343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PT" sz="2000" dirty="0">
                <a:latin typeface="Avenir Next LT Pro" panose="020B0504020202020204" pitchFamily="34" charset="77"/>
              </a:rPr>
              <a:t>In an Hilbert space of dimension </a:t>
            </a:r>
            <a:r>
              <a:rPr lang="en-PT" sz="2000" i="1" dirty="0">
                <a:latin typeface="Avenir Next LT Pro" panose="020B0504020202020204" pitchFamily="34" charset="77"/>
              </a:rPr>
              <a:t>d</a:t>
            </a:r>
            <a:r>
              <a:rPr lang="en-PT" sz="2000" dirty="0">
                <a:latin typeface="Avenir Next LT Pro" panose="020B0504020202020204" pitchFamily="34" charset="77"/>
              </a:rPr>
              <a:t>, there exists a set of MUBs</a:t>
            </a:r>
          </a:p>
          <a:p>
            <a:endParaRPr lang="en-PT" sz="2000" dirty="0">
              <a:latin typeface="Avenir Next LT Pro" panose="020B0504020202020204" pitchFamily="34" charset="77"/>
            </a:endParaRPr>
          </a:p>
          <a:p>
            <a:endParaRPr lang="en-PT" sz="2000" dirty="0">
              <a:latin typeface="Avenir Next LT Pro" panose="020B0504020202020204" pitchFamily="34" charset="77"/>
            </a:endParaRPr>
          </a:p>
          <a:p>
            <a:r>
              <a:rPr lang="en-GB" sz="2000" dirty="0">
                <a:latin typeface="Avenir Next LT Pro" panose="020B0504020202020204" pitchFamily="34" charset="77"/>
              </a:rPr>
              <a:t>w</a:t>
            </a:r>
            <a:r>
              <a:rPr lang="en-PT" sz="2000" dirty="0">
                <a:latin typeface="Avenir Next LT Pro" panose="020B0504020202020204" pitchFamily="34" charset="77"/>
              </a:rPr>
              <a:t>hich, upon the action of the Heisenberg-Weyl operators,  </a:t>
            </a:r>
          </a:p>
        </p:txBody>
      </p:sp>
      <p:pic>
        <p:nvPicPr>
          <p:cNvPr id="6" name="Picture 5" descr="A picture containing text, watch&#10;&#10;Description automatically generated">
            <a:extLst>
              <a:ext uri="{FF2B5EF4-FFF2-40B4-BE49-F238E27FC236}">
                <a16:creationId xmlns:a16="http://schemas.microsoft.com/office/drawing/2014/main" id="{FE67F42D-7D13-354F-8745-02FA58F48D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0519" y="4436530"/>
            <a:ext cx="3306062" cy="652329"/>
          </a:xfrm>
          <a:prstGeom prst="rect">
            <a:avLst/>
          </a:prstGeom>
        </p:spPr>
      </p:pic>
      <p:pic>
        <p:nvPicPr>
          <p:cNvPr id="7" name="Picture 6" descr="A picture containing icon&#10;&#10;Description automatically generated">
            <a:extLst>
              <a:ext uri="{FF2B5EF4-FFF2-40B4-BE49-F238E27FC236}">
                <a16:creationId xmlns:a16="http://schemas.microsoft.com/office/drawing/2014/main" id="{73CBD472-5FB3-0442-BB09-2BEB18C732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28196" y="3114812"/>
            <a:ext cx="392891" cy="400909"/>
          </a:xfrm>
          <a:prstGeom prst="rect">
            <a:avLst/>
          </a:prstGeom>
        </p:spPr>
      </p:pic>
      <p:pic>
        <p:nvPicPr>
          <p:cNvPr id="17" name="Picture 16" descr="A picture containing text, clock, watch&#10;&#10;Description automatically generated">
            <a:extLst>
              <a:ext uri="{FF2B5EF4-FFF2-40B4-BE49-F238E27FC236}">
                <a16:creationId xmlns:a16="http://schemas.microsoft.com/office/drawing/2014/main" id="{077F9665-7F3B-6D4B-A999-77C4999AF6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84904" y="2716897"/>
            <a:ext cx="2034658" cy="26407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E5535E6-CC6E-A543-8968-DE494B628E9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84904" y="3119084"/>
            <a:ext cx="2069290" cy="255415"/>
          </a:xfrm>
          <a:prstGeom prst="rect">
            <a:avLst/>
          </a:prstGeom>
        </p:spPr>
      </p:pic>
      <p:pic>
        <p:nvPicPr>
          <p:cNvPr id="19" name="Picture 18" descr="A picture containing clock&#10;&#10;Description automatically generated">
            <a:extLst>
              <a:ext uri="{FF2B5EF4-FFF2-40B4-BE49-F238E27FC236}">
                <a16:creationId xmlns:a16="http://schemas.microsoft.com/office/drawing/2014/main" id="{EE54B9DC-6533-6048-9CFF-93FF4520557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42087" y="3498291"/>
            <a:ext cx="1463223" cy="32467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B904C54-AF24-704E-9C6D-BB23438B5A5C}"/>
              </a:ext>
            </a:extLst>
          </p:cNvPr>
          <p:cNvSpPr txBox="1"/>
          <p:nvPr/>
        </p:nvSpPr>
        <p:spPr>
          <a:xfrm>
            <a:off x="8475501" y="2192996"/>
            <a:ext cx="1526894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PT" sz="2000" b="1" dirty="0">
                <a:latin typeface="Avenir Next LT Pro" panose="020B0504020202020204" pitchFamily="34" charset="77"/>
              </a:rPr>
              <a:t>Definition: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EA497C9-AAC7-3449-82FE-F1EC35B291BB}"/>
              </a:ext>
            </a:extLst>
          </p:cNvPr>
          <p:cNvSpPr/>
          <p:nvPr/>
        </p:nvSpPr>
        <p:spPr>
          <a:xfrm>
            <a:off x="8475501" y="2194717"/>
            <a:ext cx="2685558" cy="175666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F7922EE-DBA9-D64F-8CA8-01693A053AA6}"/>
              </a:ext>
            </a:extLst>
          </p:cNvPr>
          <p:cNvSpPr txBox="1"/>
          <p:nvPr/>
        </p:nvSpPr>
        <p:spPr>
          <a:xfrm>
            <a:off x="8475501" y="4073452"/>
            <a:ext cx="2006782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PT" sz="2000" b="1" dirty="0">
                <a:latin typeface="Avenir Next LT Pro" panose="020B0504020202020204" pitchFamily="34" charset="77"/>
              </a:rPr>
              <a:t>Definition: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12615A4-1EB7-4341-B849-D620916CDEB3}"/>
              </a:ext>
            </a:extLst>
          </p:cNvPr>
          <p:cNvSpPr/>
          <p:nvPr/>
        </p:nvSpPr>
        <p:spPr>
          <a:xfrm>
            <a:off x="8475501" y="4075173"/>
            <a:ext cx="3529602" cy="105137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C90F94C-D34A-134E-AD70-342B81C306BC}"/>
              </a:ext>
            </a:extLst>
          </p:cNvPr>
          <p:cNvSpPr/>
          <p:nvPr/>
        </p:nvSpPr>
        <p:spPr>
          <a:xfrm>
            <a:off x="8312094" y="2138150"/>
            <a:ext cx="3879905" cy="3170449"/>
          </a:xfrm>
          <a:prstGeom prst="rect">
            <a:avLst/>
          </a:prstGeom>
          <a:solidFill>
            <a:srgbClr val="FFFFFF">
              <a:alpha val="8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 dirty="0"/>
          </a:p>
        </p:txBody>
      </p:sp>
      <p:pic>
        <p:nvPicPr>
          <p:cNvPr id="27" name="Picture 26" descr="Text&#10;&#10;Description automatically generated">
            <a:extLst>
              <a:ext uri="{FF2B5EF4-FFF2-40B4-BE49-F238E27FC236}">
                <a16:creationId xmlns:a16="http://schemas.microsoft.com/office/drawing/2014/main" id="{79CBF521-3341-CB41-A670-3E9A3D740DE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72820" y="3569051"/>
            <a:ext cx="3111384" cy="437404"/>
          </a:xfrm>
          <a:prstGeom prst="rect">
            <a:avLst/>
          </a:prstGeom>
        </p:spPr>
      </p:pic>
      <p:pic>
        <p:nvPicPr>
          <p:cNvPr id="29" name="Picture 28" descr="Text&#10;&#10;Description automatically generated with medium confidence">
            <a:extLst>
              <a:ext uri="{FF2B5EF4-FFF2-40B4-BE49-F238E27FC236}">
                <a16:creationId xmlns:a16="http://schemas.microsoft.com/office/drawing/2014/main" id="{6533A540-980C-3545-A8C3-FEE07BBC542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918892" y="2666616"/>
            <a:ext cx="1219240" cy="364633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29532FED-B46E-BD4F-B728-5649EE8BFFA1}"/>
              </a:ext>
            </a:extLst>
          </p:cNvPr>
          <p:cNvSpPr txBox="1"/>
          <p:nvPr/>
        </p:nvSpPr>
        <p:spPr>
          <a:xfrm>
            <a:off x="739227" y="4218625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Alice,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09574F6-22FB-A745-96C1-C3C14DAC9D9E}"/>
              </a:ext>
            </a:extLst>
          </p:cNvPr>
          <p:cNvSpPr txBox="1"/>
          <p:nvPr/>
        </p:nvSpPr>
        <p:spPr>
          <a:xfrm>
            <a:off x="6695356" y="4218625"/>
            <a:ext cx="677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Bob,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BE708D0-94BE-F843-9B84-831B5E2491BE}"/>
              </a:ext>
            </a:extLst>
          </p:cNvPr>
          <p:cNvSpPr/>
          <p:nvPr/>
        </p:nvSpPr>
        <p:spPr>
          <a:xfrm>
            <a:off x="689180" y="1697864"/>
            <a:ext cx="7283543" cy="2404078"/>
          </a:xfrm>
          <a:prstGeom prst="rect">
            <a:avLst/>
          </a:prstGeom>
          <a:solidFill>
            <a:srgbClr val="FFFFFF">
              <a:alpha val="8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F8E2CF7-D2B0-1347-9148-1E7A0BB6361A}"/>
              </a:ext>
            </a:extLst>
          </p:cNvPr>
          <p:cNvSpPr/>
          <p:nvPr/>
        </p:nvSpPr>
        <p:spPr>
          <a:xfrm>
            <a:off x="655335" y="4101942"/>
            <a:ext cx="7317387" cy="2390933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pic>
        <p:nvPicPr>
          <p:cNvPr id="8" name="Picture 7" descr="A close-up of a stethoscope&#10;&#10;Description automatically generated">
            <a:extLst>
              <a:ext uri="{FF2B5EF4-FFF2-40B4-BE49-F238E27FC236}">
                <a16:creationId xmlns:a16="http://schemas.microsoft.com/office/drawing/2014/main" id="{3B142DDB-412B-9B45-B142-F4CC1DDE722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356297" y="4324763"/>
            <a:ext cx="177909" cy="155061"/>
          </a:xfrm>
          <a:prstGeom prst="rect">
            <a:avLst/>
          </a:prstGeom>
        </p:spPr>
      </p:pic>
      <p:pic>
        <p:nvPicPr>
          <p:cNvPr id="10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05F4A6E5-3256-114F-B9AA-728D2CA80E3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64067" y="4276054"/>
            <a:ext cx="465317" cy="246933"/>
          </a:xfrm>
          <a:prstGeom prst="rect">
            <a:avLst/>
          </a:prstGeom>
        </p:spPr>
      </p:pic>
      <p:pic>
        <p:nvPicPr>
          <p:cNvPr id="14" name="Picture 13" descr="A picture containing text&#10;&#10;Description automatically generated">
            <a:extLst>
              <a:ext uri="{FF2B5EF4-FFF2-40B4-BE49-F238E27FC236}">
                <a16:creationId xmlns:a16="http://schemas.microsoft.com/office/drawing/2014/main" id="{23F5877E-4DF5-6442-A69F-C8E089287B5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013862" y="4768033"/>
            <a:ext cx="398976" cy="295264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A4F45D8-DBCD-D64C-9814-C35FD5DFF975}"/>
              </a:ext>
            </a:extLst>
          </p:cNvPr>
          <p:cNvCxnSpPr/>
          <p:nvPr/>
        </p:nvCxnSpPr>
        <p:spPr>
          <a:xfrm flipH="1">
            <a:off x="2552722" y="4924214"/>
            <a:ext cx="369760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 descr="A picture containing text&#10;&#10;Description automatically generated">
            <a:extLst>
              <a:ext uri="{FF2B5EF4-FFF2-40B4-BE49-F238E27FC236}">
                <a16:creationId xmlns:a16="http://schemas.microsoft.com/office/drawing/2014/main" id="{8E667F75-AC74-514D-8FCB-A92BEDF7F33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495868" y="4793595"/>
            <a:ext cx="398976" cy="295264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3026855B-6D14-EE4A-B91F-B853A23CC27C}"/>
              </a:ext>
            </a:extLst>
          </p:cNvPr>
          <p:cNvSpPr/>
          <p:nvPr/>
        </p:nvSpPr>
        <p:spPr>
          <a:xfrm>
            <a:off x="6367060" y="4749268"/>
            <a:ext cx="676942" cy="369332"/>
          </a:xfrm>
          <a:prstGeom prst="rect">
            <a:avLst/>
          </a:prstGeom>
          <a:solidFill>
            <a:srgbClr val="FFFFFF">
              <a:alpha val="8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 dirty="0"/>
          </a:p>
        </p:txBody>
      </p:sp>
    </p:spTree>
    <p:extLst>
      <p:ext uri="{BB962C8B-B14F-4D97-AF65-F5344CB8AC3E}">
        <p14:creationId xmlns:p14="http://schemas.microsoft.com/office/powerpoint/2010/main" val="186147149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Quantum OLE </a:t>
            </a:r>
            <a:r>
              <a:rPr lang="en-PT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|</a:t>
            </a:r>
            <a:r>
              <a:rPr lang="en-PT" dirty="0">
                <a:latin typeface="Avenir Next LT Pro" panose="020B0504020202020204" pitchFamily="34" charset="77"/>
              </a:rPr>
              <a:t> Main tool</a:t>
            </a:r>
          </a:p>
        </p:txBody>
      </p:sp>
      <p:pic>
        <p:nvPicPr>
          <p:cNvPr id="79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F1873EB7-1A38-B347-BDCD-7145AEA1E0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  <p:pic>
        <p:nvPicPr>
          <p:cNvPr id="4" name="Picture 3" descr="A picture containing timeline&#10;&#10;Description automatically generated">
            <a:extLst>
              <a:ext uri="{FF2B5EF4-FFF2-40B4-BE49-F238E27FC236}">
                <a16:creationId xmlns:a16="http://schemas.microsoft.com/office/drawing/2014/main" id="{ABCDAC2C-C9DB-4740-AEF8-B322E66284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9674" y="447284"/>
            <a:ext cx="2529484" cy="115509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CD41831-8900-F14B-B29A-4D46AE65F72E}"/>
              </a:ext>
            </a:extLst>
          </p:cNvPr>
          <p:cNvSpPr txBox="1"/>
          <p:nvPr/>
        </p:nvSpPr>
        <p:spPr>
          <a:xfrm>
            <a:off x="1030941" y="292249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PT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072F25E-3319-0D40-9E1D-8FC6CB86B77C}"/>
              </a:ext>
            </a:extLst>
          </p:cNvPr>
          <p:cNvSpPr txBox="1"/>
          <p:nvPr/>
        </p:nvSpPr>
        <p:spPr>
          <a:xfrm>
            <a:off x="744929" y="2188724"/>
            <a:ext cx="8545285" cy="132343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PT" sz="2000" dirty="0">
                <a:latin typeface="Avenir Next LT Pro" panose="020B0504020202020204" pitchFamily="34" charset="77"/>
              </a:rPr>
              <a:t>In an Hilbert space of dimension </a:t>
            </a:r>
            <a:r>
              <a:rPr lang="en-PT" sz="2000" i="1" dirty="0">
                <a:latin typeface="Avenir Next LT Pro" panose="020B0504020202020204" pitchFamily="34" charset="77"/>
              </a:rPr>
              <a:t>d</a:t>
            </a:r>
            <a:r>
              <a:rPr lang="en-PT" sz="2000" dirty="0">
                <a:latin typeface="Avenir Next LT Pro" panose="020B0504020202020204" pitchFamily="34" charset="77"/>
              </a:rPr>
              <a:t>, there exists a set of MUBs</a:t>
            </a:r>
          </a:p>
          <a:p>
            <a:endParaRPr lang="en-PT" sz="2000" dirty="0">
              <a:latin typeface="Avenir Next LT Pro" panose="020B0504020202020204" pitchFamily="34" charset="77"/>
            </a:endParaRPr>
          </a:p>
          <a:p>
            <a:endParaRPr lang="en-PT" sz="2000" dirty="0">
              <a:latin typeface="Avenir Next LT Pro" panose="020B0504020202020204" pitchFamily="34" charset="77"/>
            </a:endParaRPr>
          </a:p>
          <a:p>
            <a:r>
              <a:rPr lang="en-GB" sz="2000" dirty="0">
                <a:latin typeface="Avenir Next LT Pro" panose="020B0504020202020204" pitchFamily="34" charset="77"/>
              </a:rPr>
              <a:t>w</a:t>
            </a:r>
            <a:r>
              <a:rPr lang="en-PT" sz="2000" dirty="0">
                <a:latin typeface="Avenir Next LT Pro" panose="020B0504020202020204" pitchFamily="34" charset="77"/>
              </a:rPr>
              <a:t>hich, upon the action of the Heisenberg-Weyl operators,  </a:t>
            </a:r>
          </a:p>
        </p:txBody>
      </p:sp>
      <p:pic>
        <p:nvPicPr>
          <p:cNvPr id="6" name="Picture 5" descr="A picture containing text, watch&#10;&#10;Description automatically generated">
            <a:extLst>
              <a:ext uri="{FF2B5EF4-FFF2-40B4-BE49-F238E27FC236}">
                <a16:creationId xmlns:a16="http://schemas.microsoft.com/office/drawing/2014/main" id="{FE67F42D-7D13-354F-8745-02FA58F48D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0519" y="4436530"/>
            <a:ext cx="3306062" cy="652329"/>
          </a:xfrm>
          <a:prstGeom prst="rect">
            <a:avLst/>
          </a:prstGeom>
        </p:spPr>
      </p:pic>
      <p:pic>
        <p:nvPicPr>
          <p:cNvPr id="7" name="Picture 6" descr="A picture containing icon&#10;&#10;Description automatically generated">
            <a:extLst>
              <a:ext uri="{FF2B5EF4-FFF2-40B4-BE49-F238E27FC236}">
                <a16:creationId xmlns:a16="http://schemas.microsoft.com/office/drawing/2014/main" id="{73CBD472-5FB3-0442-BB09-2BEB18C732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28196" y="3114812"/>
            <a:ext cx="392891" cy="400909"/>
          </a:xfrm>
          <a:prstGeom prst="rect">
            <a:avLst/>
          </a:prstGeom>
        </p:spPr>
      </p:pic>
      <p:pic>
        <p:nvPicPr>
          <p:cNvPr id="17" name="Picture 16" descr="A picture containing text, clock, watch&#10;&#10;Description automatically generated">
            <a:extLst>
              <a:ext uri="{FF2B5EF4-FFF2-40B4-BE49-F238E27FC236}">
                <a16:creationId xmlns:a16="http://schemas.microsoft.com/office/drawing/2014/main" id="{077F9665-7F3B-6D4B-A999-77C4999AF6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84904" y="2716897"/>
            <a:ext cx="2034658" cy="26407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E5535E6-CC6E-A543-8968-DE494B628E9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84904" y="3119084"/>
            <a:ext cx="2069290" cy="255415"/>
          </a:xfrm>
          <a:prstGeom prst="rect">
            <a:avLst/>
          </a:prstGeom>
        </p:spPr>
      </p:pic>
      <p:pic>
        <p:nvPicPr>
          <p:cNvPr id="19" name="Picture 18" descr="A picture containing clock&#10;&#10;Description automatically generated">
            <a:extLst>
              <a:ext uri="{FF2B5EF4-FFF2-40B4-BE49-F238E27FC236}">
                <a16:creationId xmlns:a16="http://schemas.microsoft.com/office/drawing/2014/main" id="{EE54B9DC-6533-6048-9CFF-93FF4520557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42087" y="3498291"/>
            <a:ext cx="1463223" cy="32467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B904C54-AF24-704E-9C6D-BB23438B5A5C}"/>
              </a:ext>
            </a:extLst>
          </p:cNvPr>
          <p:cNvSpPr txBox="1"/>
          <p:nvPr/>
        </p:nvSpPr>
        <p:spPr>
          <a:xfrm>
            <a:off x="8475501" y="2192996"/>
            <a:ext cx="1526894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PT" sz="2000" b="1" dirty="0">
                <a:latin typeface="Avenir Next LT Pro" panose="020B0504020202020204" pitchFamily="34" charset="77"/>
              </a:rPr>
              <a:t>Definition: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EA497C9-AAC7-3449-82FE-F1EC35B291BB}"/>
              </a:ext>
            </a:extLst>
          </p:cNvPr>
          <p:cNvSpPr/>
          <p:nvPr/>
        </p:nvSpPr>
        <p:spPr>
          <a:xfrm>
            <a:off x="8475501" y="2194717"/>
            <a:ext cx="2685558" cy="175666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F7922EE-DBA9-D64F-8CA8-01693A053AA6}"/>
              </a:ext>
            </a:extLst>
          </p:cNvPr>
          <p:cNvSpPr txBox="1"/>
          <p:nvPr/>
        </p:nvSpPr>
        <p:spPr>
          <a:xfrm>
            <a:off x="8475501" y="4073452"/>
            <a:ext cx="2006782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PT" sz="2000" b="1" dirty="0">
                <a:latin typeface="Avenir Next LT Pro" panose="020B0504020202020204" pitchFamily="34" charset="77"/>
              </a:rPr>
              <a:t>Definition: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12615A4-1EB7-4341-B849-D620916CDEB3}"/>
              </a:ext>
            </a:extLst>
          </p:cNvPr>
          <p:cNvSpPr/>
          <p:nvPr/>
        </p:nvSpPr>
        <p:spPr>
          <a:xfrm>
            <a:off x="8475501" y="4075173"/>
            <a:ext cx="3529602" cy="105137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C90F94C-D34A-134E-AD70-342B81C306BC}"/>
              </a:ext>
            </a:extLst>
          </p:cNvPr>
          <p:cNvSpPr/>
          <p:nvPr/>
        </p:nvSpPr>
        <p:spPr>
          <a:xfrm>
            <a:off x="8312094" y="2138150"/>
            <a:ext cx="3879905" cy="3170449"/>
          </a:xfrm>
          <a:prstGeom prst="rect">
            <a:avLst/>
          </a:prstGeom>
          <a:solidFill>
            <a:srgbClr val="FFFFFF">
              <a:alpha val="8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 dirty="0"/>
          </a:p>
        </p:txBody>
      </p:sp>
      <p:pic>
        <p:nvPicPr>
          <p:cNvPr id="27" name="Picture 26" descr="Text&#10;&#10;Description automatically generated">
            <a:extLst>
              <a:ext uri="{FF2B5EF4-FFF2-40B4-BE49-F238E27FC236}">
                <a16:creationId xmlns:a16="http://schemas.microsoft.com/office/drawing/2014/main" id="{79CBF521-3341-CB41-A670-3E9A3D740DE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72820" y="3569051"/>
            <a:ext cx="3111384" cy="437404"/>
          </a:xfrm>
          <a:prstGeom prst="rect">
            <a:avLst/>
          </a:prstGeom>
        </p:spPr>
      </p:pic>
      <p:pic>
        <p:nvPicPr>
          <p:cNvPr id="29" name="Picture 28" descr="Text&#10;&#10;Description automatically generated with medium confidence">
            <a:extLst>
              <a:ext uri="{FF2B5EF4-FFF2-40B4-BE49-F238E27FC236}">
                <a16:creationId xmlns:a16="http://schemas.microsoft.com/office/drawing/2014/main" id="{6533A540-980C-3545-A8C3-FEE07BBC542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918892" y="2666616"/>
            <a:ext cx="1219240" cy="364633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29532FED-B46E-BD4F-B728-5649EE8BFFA1}"/>
              </a:ext>
            </a:extLst>
          </p:cNvPr>
          <p:cNvSpPr txBox="1"/>
          <p:nvPr/>
        </p:nvSpPr>
        <p:spPr>
          <a:xfrm>
            <a:off x="739227" y="4218625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Alice,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09574F6-22FB-A745-96C1-C3C14DAC9D9E}"/>
              </a:ext>
            </a:extLst>
          </p:cNvPr>
          <p:cNvSpPr txBox="1"/>
          <p:nvPr/>
        </p:nvSpPr>
        <p:spPr>
          <a:xfrm>
            <a:off x="6695356" y="4218625"/>
            <a:ext cx="677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Bob,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BE708D0-94BE-F843-9B84-831B5E2491BE}"/>
              </a:ext>
            </a:extLst>
          </p:cNvPr>
          <p:cNvSpPr/>
          <p:nvPr/>
        </p:nvSpPr>
        <p:spPr>
          <a:xfrm>
            <a:off x="689180" y="1697864"/>
            <a:ext cx="7283543" cy="2404078"/>
          </a:xfrm>
          <a:prstGeom prst="rect">
            <a:avLst/>
          </a:prstGeom>
          <a:solidFill>
            <a:srgbClr val="FFFFFF">
              <a:alpha val="8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F8E2CF7-D2B0-1347-9148-1E7A0BB6361A}"/>
              </a:ext>
            </a:extLst>
          </p:cNvPr>
          <p:cNvSpPr/>
          <p:nvPr/>
        </p:nvSpPr>
        <p:spPr>
          <a:xfrm>
            <a:off x="655335" y="4101942"/>
            <a:ext cx="7317387" cy="2390933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pic>
        <p:nvPicPr>
          <p:cNvPr id="8" name="Picture 7" descr="A close-up of a stethoscope&#10;&#10;Description automatically generated">
            <a:extLst>
              <a:ext uri="{FF2B5EF4-FFF2-40B4-BE49-F238E27FC236}">
                <a16:creationId xmlns:a16="http://schemas.microsoft.com/office/drawing/2014/main" id="{3B142DDB-412B-9B45-B142-F4CC1DDE722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356297" y="4324763"/>
            <a:ext cx="177909" cy="155061"/>
          </a:xfrm>
          <a:prstGeom prst="rect">
            <a:avLst/>
          </a:prstGeom>
        </p:spPr>
      </p:pic>
      <p:pic>
        <p:nvPicPr>
          <p:cNvPr id="10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05F4A6E5-3256-114F-B9AA-728D2CA80E3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64067" y="4276054"/>
            <a:ext cx="465317" cy="246933"/>
          </a:xfrm>
          <a:prstGeom prst="rect">
            <a:avLst/>
          </a:prstGeom>
        </p:spPr>
      </p:pic>
      <p:pic>
        <p:nvPicPr>
          <p:cNvPr id="14" name="Picture 13" descr="A picture containing text&#10;&#10;Description automatically generated">
            <a:extLst>
              <a:ext uri="{FF2B5EF4-FFF2-40B4-BE49-F238E27FC236}">
                <a16:creationId xmlns:a16="http://schemas.microsoft.com/office/drawing/2014/main" id="{23F5877E-4DF5-6442-A69F-C8E089287B5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013862" y="4768033"/>
            <a:ext cx="398976" cy="295264"/>
          </a:xfrm>
          <a:prstGeom prst="rect">
            <a:avLst/>
          </a:prstGeom>
        </p:spPr>
      </p:pic>
      <p:pic>
        <p:nvPicPr>
          <p:cNvPr id="16" name="Picture 15" descr="A picture containing icon&#10;&#10;Description automatically generated">
            <a:extLst>
              <a:ext uri="{FF2B5EF4-FFF2-40B4-BE49-F238E27FC236}">
                <a16:creationId xmlns:a16="http://schemas.microsoft.com/office/drawing/2014/main" id="{3FD19254-4AF4-4D4C-986B-CE1ED4D704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14887" y="5275262"/>
            <a:ext cx="398974" cy="407116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A4F45D8-DBCD-D64C-9814-C35FD5DFF975}"/>
              </a:ext>
            </a:extLst>
          </p:cNvPr>
          <p:cNvCxnSpPr/>
          <p:nvPr/>
        </p:nvCxnSpPr>
        <p:spPr>
          <a:xfrm flipH="1">
            <a:off x="2552722" y="4924214"/>
            <a:ext cx="369760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 descr="A picture containing text&#10;&#10;Description automatically generated">
            <a:extLst>
              <a:ext uri="{FF2B5EF4-FFF2-40B4-BE49-F238E27FC236}">
                <a16:creationId xmlns:a16="http://schemas.microsoft.com/office/drawing/2014/main" id="{8E667F75-AC74-514D-8FCB-A92BEDF7F33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495868" y="4793595"/>
            <a:ext cx="398976" cy="295264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3026855B-6D14-EE4A-B91F-B853A23CC27C}"/>
              </a:ext>
            </a:extLst>
          </p:cNvPr>
          <p:cNvSpPr/>
          <p:nvPr/>
        </p:nvSpPr>
        <p:spPr>
          <a:xfrm>
            <a:off x="6367060" y="4749268"/>
            <a:ext cx="676942" cy="369332"/>
          </a:xfrm>
          <a:prstGeom prst="rect">
            <a:avLst/>
          </a:prstGeom>
          <a:solidFill>
            <a:srgbClr val="FFFFFF">
              <a:alpha val="8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 dirty="0"/>
          </a:p>
        </p:txBody>
      </p:sp>
      <p:pic>
        <p:nvPicPr>
          <p:cNvPr id="32" name="Picture 31" descr="A picture containing text&#10;&#10;Description automatically generated">
            <a:extLst>
              <a:ext uri="{FF2B5EF4-FFF2-40B4-BE49-F238E27FC236}">
                <a16:creationId xmlns:a16="http://schemas.microsoft.com/office/drawing/2014/main" id="{61A68EAC-C964-8743-9E87-AAE802B584F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013862" y="5331188"/>
            <a:ext cx="398976" cy="295264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28CC0B35-4419-3D4D-B5D0-877A8E5B7EF8}"/>
              </a:ext>
            </a:extLst>
          </p:cNvPr>
          <p:cNvSpPr/>
          <p:nvPr/>
        </p:nvSpPr>
        <p:spPr>
          <a:xfrm>
            <a:off x="1894658" y="4728538"/>
            <a:ext cx="4414313" cy="369332"/>
          </a:xfrm>
          <a:prstGeom prst="rect">
            <a:avLst/>
          </a:prstGeom>
          <a:solidFill>
            <a:srgbClr val="FFFFFF">
              <a:alpha val="8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 dirty="0"/>
          </a:p>
        </p:txBody>
      </p:sp>
    </p:spTree>
    <p:extLst>
      <p:ext uri="{BB962C8B-B14F-4D97-AF65-F5344CB8AC3E}">
        <p14:creationId xmlns:p14="http://schemas.microsoft.com/office/powerpoint/2010/main" val="369793268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Quantum OLE </a:t>
            </a:r>
            <a:r>
              <a:rPr lang="en-PT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|</a:t>
            </a:r>
            <a:r>
              <a:rPr lang="en-PT" dirty="0">
                <a:latin typeface="Avenir Next LT Pro" panose="020B0504020202020204" pitchFamily="34" charset="77"/>
              </a:rPr>
              <a:t> Main tool</a:t>
            </a:r>
          </a:p>
        </p:txBody>
      </p:sp>
      <p:pic>
        <p:nvPicPr>
          <p:cNvPr id="79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F1873EB7-1A38-B347-BDCD-7145AEA1E0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  <p:pic>
        <p:nvPicPr>
          <p:cNvPr id="4" name="Picture 3" descr="A picture containing timeline&#10;&#10;Description automatically generated">
            <a:extLst>
              <a:ext uri="{FF2B5EF4-FFF2-40B4-BE49-F238E27FC236}">
                <a16:creationId xmlns:a16="http://schemas.microsoft.com/office/drawing/2014/main" id="{ABCDAC2C-C9DB-4740-AEF8-B322E66284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9674" y="447284"/>
            <a:ext cx="2529484" cy="115509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CD41831-8900-F14B-B29A-4D46AE65F72E}"/>
              </a:ext>
            </a:extLst>
          </p:cNvPr>
          <p:cNvSpPr txBox="1"/>
          <p:nvPr/>
        </p:nvSpPr>
        <p:spPr>
          <a:xfrm>
            <a:off x="1030941" y="292249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PT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072F25E-3319-0D40-9E1D-8FC6CB86B77C}"/>
              </a:ext>
            </a:extLst>
          </p:cNvPr>
          <p:cNvSpPr txBox="1"/>
          <p:nvPr/>
        </p:nvSpPr>
        <p:spPr>
          <a:xfrm>
            <a:off x="744929" y="2188724"/>
            <a:ext cx="8545285" cy="132343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PT" sz="2000" dirty="0">
                <a:latin typeface="Avenir Next LT Pro" panose="020B0504020202020204" pitchFamily="34" charset="77"/>
              </a:rPr>
              <a:t>In an Hilbert space of dimension </a:t>
            </a:r>
            <a:r>
              <a:rPr lang="en-PT" sz="2000" i="1" dirty="0">
                <a:latin typeface="Avenir Next LT Pro" panose="020B0504020202020204" pitchFamily="34" charset="77"/>
              </a:rPr>
              <a:t>d</a:t>
            </a:r>
            <a:r>
              <a:rPr lang="en-PT" sz="2000" dirty="0">
                <a:latin typeface="Avenir Next LT Pro" panose="020B0504020202020204" pitchFamily="34" charset="77"/>
              </a:rPr>
              <a:t>, there exists a set of MUBs</a:t>
            </a:r>
          </a:p>
          <a:p>
            <a:endParaRPr lang="en-PT" sz="2000" dirty="0">
              <a:latin typeface="Avenir Next LT Pro" panose="020B0504020202020204" pitchFamily="34" charset="77"/>
            </a:endParaRPr>
          </a:p>
          <a:p>
            <a:endParaRPr lang="en-PT" sz="2000" dirty="0">
              <a:latin typeface="Avenir Next LT Pro" panose="020B0504020202020204" pitchFamily="34" charset="77"/>
            </a:endParaRPr>
          </a:p>
          <a:p>
            <a:r>
              <a:rPr lang="en-GB" sz="2000" dirty="0">
                <a:latin typeface="Avenir Next LT Pro" panose="020B0504020202020204" pitchFamily="34" charset="77"/>
              </a:rPr>
              <a:t>w</a:t>
            </a:r>
            <a:r>
              <a:rPr lang="en-PT" sz="2000" dirty="0">
                <a:latin typeface="Avenir Next LT Pro" panose="020B0504020202020204" pitchFamily="34" charset="77"/>
              </a:rPr>
              <a:t>hich, upon the action of the Heisenberg-Weyl operators,  </a:t>
            </a:r>
          </a:p>
        </p:txBody>
      </p:sp>
      <p:pic>
        <p:nvPicPr>
          <p:cNvPr id="6" name="Picture 5" descr="A picture containing text, watch&#10;&#10;Description automatically generated">
            <a:extLst>
              <a:ext uri="{FF2B5EF4-FFF2-40B4-BE49-F238E27FC236}">
                <a16:creationId xmlns:a16="http://schemas.microsoft.com/office/drawing/2014/main" id="{FE67F42D-7D13-354F-8745-02FA58F48D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0519" y="4436530"/>
            <a:ext cx="3306062" cy="652329"/>
          </a:xfrm>
          <a:prstGeom prst="rect">
            <a:avLst/>
          </a:prstGeom>
        </p:spPr>
      </p:pic>
      <p:pic>
        <p:nvPicPr>
          <p:cNvPr id="7" name="Picture 6" descr="A picture containing icon&#10;&#10;Description automatically generated">
            <a:extLst>
              <a:ext uri="{FF2B5EF4-FFF2-40B4-BE49-F238E27FC236}">
                <a16:creationId xmlns:a16="http://schemas.microsoft.com/office/drawing/2014/main" id="{73CBD472-5FB3-0442-BB09-2BEB18C732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28196" y="3114812"/>
            <a:ext cx="392891" cy="400909"/>
          </a:xfrm>
          <a:prstGeom prst="rect">
            <a:avLst/>
          </a:prstGeom>
        </p:spPr>
      </p:pic>
      <p:pic>
        <p:nvPicPr>
          <p:cNvPr id="17" name="Picture 16" descr="A picture containing text, clock, watch&#10;&#10;Description automatically generated">
            <a:extLst>
              <a:ext uri="{FF2B5EF4-FFF2-40B4-BE49-F238E27FC236}">
                <a16:creationId xmlns:a16="http://schemas.microsoft.com/office/drawing/2014/main" id="{077F9665-7F3B-6D4B-A999-77C4999AF6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84904" y="2716897"/>
            <a:ext cx="2034658" cy="26407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E5535E6-CC6E-A543-8968-DE494B628E9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84904" y="3119084"/>
            <a:ext cx="2069290" cy="255415"/>
          </a:xfrm>
          <a:prstGeom prst="rect">
            <a:avLst/>
          </a:prstGeom>
        </p:spPr>
      </p:pic>
      <p:pic>
        <p:nvPicPr>
          <p:cNvPr id="19" name="Picture 18" descr="A picture containing clock&#10;&#10;Description automatically generated">
            <a:extLst>
              <a:ext uri="{FF2B5EF4-FFF2-40B4-BE49-F238E27FC236}">
                <a16:creationId xmlns:a16="http://schemas.microsoft.com/office/drawing/2014/main" id="{EE54B9DC-6533-6048-9CFF-93FF4520557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42087" y="3498291"/>
            <a:ext cx="1463223" cy="32467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B904C54-AF24-704E-9C6D-BB23438B5A5C}"/>
              </a:ext>
            </a:extLst>
          </p:cNvPr>
          <p:cNvSpPr txBox="1"/>
          <p:nvPr/>
        </p:nvSpPr>
        <p:spPr>
          <a:xfrm>
            <a:off x="8475501" y="2192996"/>
            <a:ext cx="1526894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PT" sz="2000" b="1" dirty="0">
                <a:latin typeface="Avenir Next LT Pro" panose="020B0504020202020204" pitchFamily="34" charset="77"/>
              </a:rPr>
              <a:t>Definition: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EA497C9-AAC7-3449-82FE-F1EC35B291BB}"/>
              </a:ext>
            </a:extLst>
          </p:cNvPr>
          <p:cNvSpPr/>
          <p:nvPr/>
        </p:nvSpPr>
        <p:spPr>
          <a:xfrm>
            <a:off x="8475501" y="2194717"/>
            <a:ext cx="2685558" cy="175666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F7922EE-DBA9-D64F-8CA8-01693A053AA6}"/>
              </a:ext>
            </a:extLst>
          </p:cNvPr>
          <p:cNvSpPr txBox="1"/>
          <p:nvPr/>
        </p:nvSpPr>
        <p:spPr>
          <a:xfrm>
            <a:off x="8475501" y="4073452"/>
            <a:ext cx="2006782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PT" sz="2000" b="1" dirty="0">
                <a:latin typeface="Avenir Next LT Pro" panose="020B0504020202020204" pitchFamily="34" charset="77"/>
              </a:rPr>
              <a:t>Definition: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12615A4-1EB7-4341-B849-D620916CDEB3}"/>
              </a:ext>
            </a:extLst>
          </p:cNvPr>
          <p:cNvSpPr/>
          <p:nvPr/>
        </p:nvSpPr>
        <p:spPr>
          <a:xfrm>
            <a:off x="8475501" y="4075173"/>
            <a:ext cx="3529602" cy="105137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C90F94C-D34A-134E-AD70-342B81C306BC}"/>
              </a:ext>
            </a:extLst>
          </p:cNvPr>
          <p:cNvSpPr/>
          <p:nvPr/>
        </p:nvSpPr>
        <p:spPr>
          <a:xfrm>
            <a:off x="8312094" y="2138150"/>
            <a:ext cx="3879905" cy="3170449"/>
          </a:xfrm>
          <a:prstGeom prst="rect">
            <a:avLst/>
          </a:prstGeom>
          <a:solidFill>
            <a:srgbClr val="FFFFFF">
              <a:alpha val="8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 dirty="0"/>
          </a:p>
        </p:txBody>
      </p:sp>
      <p:pic>
        <p:nvPicPr>
          <p:cNvPr id="27" name="Picture 26" descr="Text&#10;&#10;Description automatically generated">
            <a:extLst>
              <a:ext uri="{FF2B5EF4-FFF2-40B4-BE49-F238E27FC236}">
                <a16:creationId xmlns:a16="http://schemas.microsoft.com/office/drawing/2014/main" id="{79CBF521-3341-CB41-A670-3E9A3D740DE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72820" y="3569051"/>
            <a:ext cx="3111384" cy="437404"/>
          </a:xfrm>
          <a:prstGeom prst="rect">
            <a:avLst/>
          </a:prstGeom>
        </p:spPr>
      </p:pic>
      <p:pic>
        <p:nvPicPr>
          <p:cNvPr id="29" name="Picture 28" descr="Text&#10;&#10;Description automatically generated with medium confidence">
            <a:extLst>
              <a:ext uri="{FF2B5EF4-FFF2-40B4-BE49-F238E27FC236}">
                <a16:creationId xmlns:a16="http://schemas.microsoft.com/office/drawing/2014/main" id="{6533A540-980C-3545-A8C3-FEE07BBC542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918892" y="2666616"/>
            <a:ext cx="1219240" cy="364633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29532FED-B46E-BD4F-B728-5649EE8BFFA1}"/>
              </a:ext>
            </a:extLst>
          </p:cNvPr>
          <p:cNvSpPr txBox="1"/>
          <p:nvPr/>
        </p:nvSpPr>
        <p:spPr>
          <a:xfrm>
            <a:off x="739227" y="4218625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Alice,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09574F6-22FB-A745-96C1-C3C14DAC9D9E}"/>
              </a:ext>
            </a:extLst>
          </p:cNvPr>
          <p:cNvSpPr txBox="1"/>
          <p:nvPr/>
        </p:nvSpPr>
        <p:spPr>
          <a:xfrm>
            <a:off x="6695356" y="4218625"/>
            <a:ext cx="677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Bob,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BE708D0-94BE-F843-9B84-831B5E2491BE}"/>
              </a:ext>
            </a:extLst>
          </p:cNvPr>
          <p:cNvSpPr/>
          <p:nvPr/>
        </p:nvSpPr>
        <p:spPr>
          <a:xfrm>
            <a:off x="689180" y="1697864"/>
            <a:ext cx="7283543" cy="2404078"/>
          </a:xfrm>
          <a:prstGeom prst="rect">
            <a:avLst/>
          </a:prstGeom>
          <a:solidFill>
            <a:srgbClr val="FFFFFF">
              <a:alpha val="8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F8E2CF7-D2B0-1347-9148-1E7A0BB6361A}"/>
              </a:ext>
            </a:extLst>
          </p:cNvPr>
          <p:cNvSpPr/>
          <p:nvPr/>
        </p:nvSpPr>
        <p:spPr>
          <a:xfrm>
            <a:off x="655335" y="4101942"/>
            <a:ext cx="7317387" cy="2390933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pic>
        <p:nvPicPr>
          <p:cNvPr id="8" name="Picture 7" descr="A close-up of a stethoscope&#10;&#10;Description automatically generated">
            <a:extLst>
              <a:ext uri="{FF2B5EF4-FFF2-40B4-BE49-F238E27FC236}">
                <a16:creationId xmlns:a16="http://schemas.microsoft.com/office/drawing/2014/main" id="{3B142DDB-412B-9B45-B142-F4CC1DDE722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356297" y="4324763"/>
            <a:ext cx="177909" cy="155061"/>
          </a:xfrm>
          <a:prstGeom prst="rect">
            <a:avLst/>
          </a:prstGeom>
        </p:spPr>
      </p:pic>
      <p:pic>
        <p:nvPicPr>
          <p:cNvPr id="10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05F4A6E5-3256-114F-B9AA-728D2CA80E3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64067" y="4276054"/>
            <a:ext cx="465317" cy="246933"/>
          </a:xfrm>
          <a:prstGeom prst="rect">
            <a:avLst/>
          </a:prstGeom>
        </p:spPr>
      </p:pic>
      <p:pic>
        <p:nvPicPr>
          <p:cNvPr id="14" name="Picture 13" descr="A picture containing text&#10;&#10;Description automatically generated">
            <a:extLst>
              <a:ext uri="{FF2B5EF4-FFF2-40B4-BE49-F238E27FC236}">
                <a16:creationId xmlns:a16="http://schemas.microsoft.com/office/drawing/2014/main" id="{23F5877E-4DF5-6442-A69F-C8E089287B5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013862" y="4768033"/>
            <a:ext cx="398976" cy="295264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A4F45D8-DBCD-D64C-9814-C35FD5DFF975}"/>
              </a:ext>
            </a:extLst>
          </p:cNvPr>
          <p:cNvCxnSpPr/>
          <p:nvPr/>
        </p:nvCxnSpPr>
        <p:spPr>
          <a:xfrm flipH="1">
            <a:off x="2552722" y="4924214"/>
            <a:ext cx="369760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 descr="A picture containing text&#10;&#10;Description automatically generated">
            <a:extLst>
              <a:ext uri="{FF2B5EF4-FFF2-40B4-BE49-F238E27FC236}">
                <a16:creationId xmlns:a16="http://schemas.microsoft.com/office/drawing/2014/main" id="{8E667F75-AC74-514D-8FCB-A92BEDF7F33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495868" y="4793595"/>
            <a:ext cx="398976" cy="295264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3026855B-6D14-EE4A-B91F-B853A23CC27C}"/>
              </a:ext>
            </a:extLst>
          </p:cNvPr>
          <p:cNvSpPr/>
          <p:nvPr/>
        </p:nvSpPr>
        <p:spPr>
          <a:xfrm>
            <a:off x="6367060" y="4749268"/>
            <a:ext cx="676942" cy="369332"/>
          </a:xfrm>
          <a:prstGeom prst="rect">
            <a:avLst/>
          </a:prstGeom>
          <a:solidFill>
            <a:srgbClr val="FFFFFF">
              <a:alpha val="8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 dirty="0"/>
          </a:p>
        </p:txBody>
      </p:sp>
      <p:pic>
        <p:nvPicPr>
          <p:cNvPr id="32" name="Picture 31" descr="A picture containing text&#10;&#10;Description automatically generated">
            <a:extLst>
              <a:ext uri="{FF2B5EF4-FFF2-40B4-BE49-F238E27FC236}">
                <a16:creationId xmlns:a16="http://schemas.microsoft.com/office/drawing/2014/main" id="{61A68EAC-C964-8743-9E87-AAE802B584F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013862" y="5331188"/>
            <a:ext cx="398976" cy="295264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28CC0B35-4419-3D4D-B5D0-877A8E5B7EF8}"/>
              </a:ext>
            </a:extLst>
          </p:cNvPr>
          <p:cNvSpPr/>
          <p:nvPr/>
        </p:nvSpPr>
        <p:spPr>
          <a:xfrm>
            <a:off x="1894658" y="4728538"/>
            <a:ext cx="4414313" cy="369332"/>
          </a:xfrm>
          <a:prstGeom prst="rect">
            <a:avLst/>
          </a:prstGeom>
          <a:solidFill>
            <a:srgbClr val="FFFFFF">
              <a:alpha val="8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 dirty="0"/>
          </a:p>
        </p:txBody>
      </p:sp>
      <p:pic>
        <p:nvPicPr>
          <p:cNvPr id="36" name="Picture 35" descr="A picture containing shape&#10;&#10;Description automatically generated">
            <a:extLst>
              <a:ext uri="{FF2B5EF4-FFF2-40B4-BE49-F238E27FC236}">
                <a16:creationId xmlns:a16="http://schemas.microsoft.com/office/drawing/2014/main" id="{BA1F076A-7E98-744C-A285-0DEF8192E61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372374" y="5283825"/>
            <a:ext cx="1044568" cy="358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45110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Quantum OLE </a:t>
            </a:r>
            <a:r>
              <a:rPr lang="en-PT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|</a:t>
            </a:r>
            <a:r>
              <a:rPr lang="en-PT" dirty="0">
                <a:latin typeface="Avenir Next LT Pro" panose="020B0504020202020204" pitchFamily="34" charset="77"/>
              </a:rPr>
              <a:t> Main tool</a:t>
            </a:r>
          </a:p>
        </p:txBody>
      </p:sp>
      <p:pic>
        <p:nvPicPr>
          <p:cNvPr id="79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F1873EB7-1A38-B347-BDCD-7145AEA1E0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  <p:pic>
        <p:nvPicPr>
          <p:cNvPr id="4" name="Picture 3" descr="A picture containing timeline&#10;&#10;Description automatically generated">
            <a:extLst>
              <a:ext uri="{FF2B5EF4-FFF2-40B4-BE49-F238E27FC236}">
                <a16:creationId xmlns:a16="http://schemas.microsoft.com/office/drawing/2014/main" id="{ABCDAC2C-C9DB-4740-AEF8-B322E66284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9674" y="447284"/>
            <a:ext cx="2529484" cy="115509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CD41831-8900-F14B-B29A-4D46AE65F72E}"/>
              </a:ext>
            </a:extLst>
          </p:cNvPr>
          <p:cNvSpPr txBox="1"/>
          <p:nvPr/>
        </p:nvSpPr>
        <p:spPr>
          <a:xfrm>
            <a:off x="1030941" y="292249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PT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072F25E-3319-0D40-9E1D-8FC6CB86B77C}"/>
              </a:ext>
            </a:extLst>
          </p:cNvPr>
          <p:cNvSpPr txBox="1"/>
          <p:nvPr/>
        </p:nvSpPr>
        <p:spPr>
          <a:xfrm>
            <a:off x="744929" y="2188724"/>
            <a:ext cx="8545285" cy="132343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PT" sz="2000" dirty="0">
                <a:latin typeface="Avenir Next LT Pro" panose="020B0504020202020204" pitchFamily="34" charset="77"/>
              </a:rPr>
              <a:t>In an Hilbert space of dimension </a:t>
            </a:r>
            <a:r>
              <a:rPr lang="en-PT" sz="2000" i="1" dirty="0">
                <a:latin typeface="Avenir Next LT Pro" panose="020B0504020202020204" pitchFamily="34" charset="77"/>
              </a:rPr>
              <a:t>d</a:t>
            </a:r>
            <a:r>
              <a:rPr lang="en-PT" sz="2000" dirty="0">
                <a:latin typeface="Avenir Next LT Pro" panose="020B0504020202020204" pitchFamily="34" charset="77"/>
              </a:rPr>
              <a:t>, there exists a set of MUBs</a:t>
            </a:r>
          </a:p>
          <a:p>
            <a:endParaRPr lang="en-PT" sz="2000" dirty="0">
              <a:latin typeface="Avenir Next LT Pro" panose="020B0504020202020204" pitchFamily="34" charset="77"/>
            </a:endParaRPr>
          </a:p>
          <a:p>
            <a:endParaRPr lang="en-PT" sz="2000" dirty="0">
              <a:latin typeface="Avenir Next LT Pro" panose="020B0504020202020204" pitchFamily="34" charset="77"/>
            </a:endParaRPr>
          </a:p>
          <a:p>
            <a:r>
              <a:rPr lang="en-GB" sz="2000" dirty="0">
                <a:latin typeface="Avenir Next LT Pro" panose="020B0504020202020204" pitchFamily="34" charset="77"/>
              </a:rPr>
              <a:t>w</a:t>
            </a:r>
            <a:r>
              <a:rPr lang="en-PT" sz="2000" dirty="0">
                <a:latin typeface="Avenir Next LT Pro" panose="020B0504020202020204" pitchFamily="34" charset="77"/>
              </a:rPr>
              <a:t>hich, upon the action of the Heisenberg-Weyl operators,  </a:t>
            </a:r>
          </a:p>
        </p:txBody>
      </p:sp>
      <p:pic>
        <p:nvPicPr>
          <p:cNvPr id="6" name="Picture 5" descr="A picture containing text, watch&#10;&#10;Description automatically generated">
            <a:extLst>
              <a:ext uri="{FF2B5EF4-FFF2-40B4-BE49-F238E27FC236}">
                <a16:creationId xmlns:a16="http://schemas.microsoft.com/office/drawing/2014/main" id="{FE67F42D-7D13-354F-8745-02FA58F48D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0519" y="4436530"/>
            <a:ext cx="3306062" cy="652329"/>
          </a:xfrm>
          <a:prstGeom prst="rect">
            <a:avLst/>
          </a:prstGeom>
        </p:spPr>
      </p:pic>
      <p:pic>
        <p:nvPicPr>
          <p:cNvPr id="7" name="Picture 6" descr="A picture containing icon&#10;&#10;Description automatically generated">
            <a:extLst>
              <a:ext uri="{FF2B5EF4-FFF2-40B4-BE49-F238E27FC236}">
                <a16:creationId xmlns:a16="http://schemas.microsoft.com/office/drawing/2014/main" id="{73CBD472-5FB3-0442-BB09-2BEB18C732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28196" y="3114812"/>
            <a:ext cx="392891" cy="400909"/>
          </a:xfrm>
          <a:prstGeom prst="rect">
            <a:avLst/>
          </a:prstGeom>
        </p:spPr>
      </p:pic>
      <p:pic>
        <p:nvPicPr>
          <p:cNvPr id="17" name="Picture 16" descr="A picture containing text, clock, watch&#10;&#10;Description automatically generated">
            <a:extLst>
              <a:ext uri="{FF2B5EF4-FFF2-40B4-BE49-F238E27FC236}">
                <a16:creationId xmlns:a16="http://schemas.microsoft.com/office/drawing/2014/main" id="{077F9665-7F3B-6D4B-A999-77C4999AF6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84904" y="2716897"/>
            <a:ext cx="2034658" cy="26407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E5535E6-CC6E-A543-8968-DE494B628E9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84904" y="3119084"/>
            <a:ext cx="2069290" cy="255415"/>
          </a:xfrm>
          <a:prstGeom prst="rect">
            <a:avLst/>
          </a:prstGeom>
        </p:spPr>
      </p:pic>
      <p:pic>
        <p:nvPicPr>
          <p:cNvPr id="19" name="Picture 18" descr="A picture containing clock&#10;&#10;Description automatically generated">
            <a:extLst>
              <a:ext uri="{FF2B5EF4-FFF2-40B4-BE49-F238E27FC236}">
                <a16:creationId xmlns:a16="http://schemas.microsoft.com/office/drawing/2014/main" id="{EE54B9DC-6533-6048-9CFF-93FF4520557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42087" y="3498291"/>
            <a:ext cx="1463223" cy="32467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B904C54-AF24-704E-9C6D-BB23438B5A5C}"/>
              </a:ext>
            </a:extLst>
          </p:cNvPr>
          <p:cNvSpPr txBox="1"/>
          <p:nvPr/>
        </p:nvSpPr>
        <p:spPr>
          <a:xfrm>
            <a:off x="8475501" y="2192996"/>
            <a:ext cx="1526894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PT" sz="2000" b="1" dirty="0">
                <a:latin typeface="Avenir Next LT Pro" panose="020B0504020202020204" pitchFamily="34" charset="77"/>
              </a:rPr>
              <a:t>Definition: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EA497C9-AAC7-3449-82FE-F1EC35B291BB}"/>
              </a:ext>
            </a:extLst>
          </p:cNvPr>
          <p:cNvSpPr/>
          <p:nvPr/>
        </p:nvSpPr>
        <p:spPr>
          <a:xfrm>
            <a:off x="8475501" y="2194717"/>
            <a:ext cx="2685558" cy="175666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F7922EE-DBA9-D64F-8CA8-01693A053AA6}"/>
              </a:ext>
            </a:extLst>
          </p:cNvPr>
          <p:cNvSpPr txBox="1"/>
          <p:nvPr/>
        </p:nvSpPr>
        <p:spPr>
          <a:xfrm>
            <a:off x="8475501" y="4073452"/>
            <a:ext cx="2006782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PT" sz="2000" b="1" dirty="0">
                <a:latin typeface="Avenir Next LT Pro" panose="020B0504020202020204" pitchFamily="34" charset="77"/>
              </a:rPr>
              <a:t>Definition: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12615A4-1EB7-4341-B849-D620916CDEB3}"/>
              </a:ext>
            </a:extLst>
          </p:cNvPr>
          <p:cNvSpPr/>
          <p:nvPr/>
        </p:nvSpPr>
        <p:spPr>
          <a:xfrm>
            <a:off x="8475501" y="4075173"/>
            <a:ext cx="3529602" cy="105137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C90F94C-D34A-134E-AD70-342B81C306BC}"/>
              </a:ext>
            </a:extLst>
          </p:cNvPr>
          <p:cNvSpPr/>
          <p:nvPr/>
        </p:nvSpPr>
        <p:spPr>
          <a:xfrm>
            <a:off x="8312094" y="2138150"/>
            <a:ext cx="3879905" cy="3170449"/>
          </a:xfrm>
          <a:prstGeom prst="rect">
            <a:avLst/>
          </a:prstGeom>
          <a:solidFill>
            <a:srgbClr val="FFFFFF">
              <a:alpha val="8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 dirty="0"/>
          </a:p>
        </p:txBody>
      </p:sp>
      <p:pic>
        <p:nvPicPr>
          <p:cNvPr id="27" name="Picture 26" descr="Text&#10;&#10;Description automatically generated">
            <a:extLst>
              <a:ext uri="{FF2B5EF4-FFF2-40B4-BE49-F238E27FC236}">
                <a16:creationId xmlns:a16="http://schemas.microsoft.com/office/drawing/2014/main" id="{79CBF521-3341-CB41-A670-3E9A3D740DE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72820" y="3569051"/>
            <a:ext cx="3111384" cy="437404"/>
          </a:xfrm>
          <a:prstGeom prst="rect">
            <a:avLst/>
          </a:prstGeom>
        </p:spPr>
      </p:pic>
      <p:pic>
        <p:nvPicPr>
          <p:cNvPr id="29" name="Picture 28" descr="Text&#10;&#10;Description automatically generated with medium confidence">
            <a:extLst>
              <a:ext uri="{FF2B5EF4-FFF2-40B4-BE49-F238E27FC236}">
                <a16:creationId xmlns:a16="http://schemas.microsoft.com/office/drawing/2014/main" id="{6533A540-980C-3545-A8C3-FEE07BBC542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918892" y="2666616"/>
            <a:ext cx="1219240" cy="364633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29532FED-B46E-BD4F-B728-5649EE8BFFA1}"/>
              </a:ext>
            </a:extLst>
          </p:cNvPr>
          <p:cNvSpPr txBox="1"/>
          <p:nvPr/>
        </p:nvSpPr>
        <p:spPr>
          <a:xfrm>
            <a:off x="739227" y="4218625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Alice,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09574F6-22FB-A745-96C1-C3C14DAC9D9E}"/>
              </a:ext>
            </a:extLst>
          </p:cNvPr>
          <p:cNvSpPr txBox="1"/>
          <p:nvPr/>
        </p:nvSpPr>
        <p:spPr>
          <a:xfrm>
            <a:off x="6695356" y="4218625"/>
            <a:ext cx="677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Bob,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BE708D0-94BE-F843-9B84-831B5E2491BE}"/>
              </a:ext>
            </a:extLst>
          </p:cNvPr>
          <p:cNvSpPr/>
          <p:nvPr/>
        </p:nvSpPr>
        <p:spPr>
          <a:xfrm>
            <a:off x="689180" y="1697864"/>
            <a:ext cx="7283543" cy="2404078"/>
          </a:xfrm>
          <a:prstGeom prst="rect">
            <a:avLst/>
          </a:prstGeom>
          <a:solidFill>
            <a:srgbClr val="FFFFFF">
              <a:alpha val="8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F8E2CF7-D2B0-1347-9148-1E7A0BB6361A}"/>
              </a:ext>
            </a:extLst>
          </p:cNvPr>
          <p:cNvSpPr/>
          <p:nvPr/>
        </p:nvSpPr>
        <p:spPr>
          <a:xfrm>
            <a:off x="655335" y="4101942"/>
            <a:ext cx="7317387" cy="2390933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pic>
        <p:nvPicPr>
          <p:cNvPr id="8" name="Picture 7" descr="A close-up of a stethoscope&#10;&#10;Description automatically generated">
            <a:extLst>
              <a:ext uri="{FF2B5EF4-FFF2-40B4-BE49-F238E27FC236}">
                <a16:creationId xmlns:a16="http://schemas.microsoft.com/office/drawing/2014/main" id="{3B142DDB-412B-9B45-B142-F4CC1DDE722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356297" y="4324763"/>
            <a:ext cx="177909" cy="155061"/>
          </a:xfrm>
          <a:prstGeom prst="rect">
            <a:avLst/>
          </a:prstGeom>
        </p:spPr>
      </p:pic>
      <p:pic>
        <p:nvPicPr>
          <p:cNvPr id="10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05F4A6E5-3256-114F-B9AA-728D2CA80E3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64067" y="4276054"/>
            <a:ext cx="465317" cy="246933"/>
          </a:xfrm>
          <a:prstGeom prst="rect">
            <a:avLst/>
          </a:prstGeom>
        </p:spPr>
      </p:pic>
      <p:pic>
        <p:nvPicPr>
          <p:cNvPr id="14" name="Picture 13" descr="A picture containing text&#10;&#10;Description automatically generated">
            <a:extLst>
              <a:ext uri="{FF2B5EF4-FFF2-40B4-BE49-F238E27FC236}">
                <a16:creationId xmlns:a16="http://schemas.microsoft.com/office/drawing/2014/main" id="{23F5877E-4DF5-6442-A69F-C8E089287B5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013862" y="4768033"/>
            <a:ext cx="398976" cy="295264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A4F45D8-DBCD-D64C-9814-C35FD5DFF975}"/>
              </a:ext>
            </a:extLst>
          </p:cNvPr>
          <p:cNvCxnSpPr/>
          <p:nvPr/>
        </p:nvCxnSpPr>
        <p:spPr>
          <a:xfrm flipH="1">
            <a:off x="2552722" y="4924214"/>
            <a:ext cx="369760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 descr="A picture containing text&#10;&#10;Description automatically generated">
            <a:extLst>
              <a:ext uri="{FF2B5EF4-FFF2-40B4-BE49-F238E27FC236}">
                <a16:creationId xmlns:a16="http://schemas.microsoft.com/office/drawing/2014/main" id="{8E667F75-AC74-514D-8FCB-A92BEDF7F33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495868" y="4793595"/>
            <a:ext cx="398976" cy="295264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3026855B-6D14-EE4A-B91F-B853A23CC27C}"/>
              </a:ext>
            </a:extLst>
          </p:cNvPr>
          <p:cNvSpPr/>
          <p:nvPr/>
        </p:nvSpPr>
        <p:spPr>
          <a:xfrm>
            <a:off x="6367060" y="4749268"/>
            <a:ext cx="676942" cy="369332"/>
          </a:xfrm>
          <a:prstGeom prst="rect">
            <a:avLst/>
          </a:prstGeom>
          <a:solidFill>
            <a:srgbClr val="FFFFFF">
              <a:alpha val="8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 dirty="0"/>
          </a:p>
        </p:txBody>
      </p:sp>
      <p:pic>
        <p:nvPicPr>
          <p:cNvPr id="32" name="Picture 31" descr="A picture containing text&#10;&#10;Description automatically generated">
            <a:extLst>
              <a:ext uri="{FF2B5EF4-FFF2-40B4-BE49-F238E27FC236}">
                <a16:creationId xmlns:a16="http://schemas.microsoft.com/office/drawing/2014/main" id="{61A68EAC-C964-8743-9E87-AAE802B584F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013862" y="5331188"/>
            <a:ext cx="398976" cy="295264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28CC0B35-4419-3D4D-B5D0-877A8E5B7EF8}"/>
              </a:ext>
            </a:extLst>
          </p:cNvPr>
          <p:cNvSpPr/>
          <p:nvPr/>
        </p:nvSpPr>
        <p:spPr>
          <a:xfrm>
            <a:off x="1894658" y="4728538"/>
            <a:ext cx="4414313" cy="369332"/>
          </a:xfrm>
          <a:prstGeom prst="rect">
            <a:avLst/>
          </a:prstGeom>
          <a:solidFill>
            <a:srgbClr val="FFFFFF">
              <a:alpha val="8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 dirty="0"/>
          </a:p>
        </p:txBody>
      </p:sp>
      <p:pic>
        <p:nvPicPr>
          <p:cNvPr id="36" name="Picture 35" descr="A picture containing shape&#10;&#10;Description automatically generated">
            <a:extLst>
              <a:ext uri="{FF2B5EF4-FFF2-40B4-BE49-F238E27FC236}">
                <a16:creationId xmlns:a16="http://schemas.microsoft.com/office/drawing/2014/main" id="{BA1F076A-7E98-744C-A285-0DEF8192E61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372374" y="5283825"/>
            <a:ext cx="1044568" cy="358852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575D103-CB51-6645-92D9-4610DA88E3C0}"/>
              </a:ext>
            </a:extLst>
          </p:cNvPr>
          <p:cNvCxnSpPr>
            <a:cxnSpLocks/>
          </p:cNvCxnSpPr>
          <p:nvPr/>
        </p:nvCxnSpPr>
        <p:spPr>
          <a:xfrm flipV="1">
            <a:off x="2552721" y="5463251"/>
            <a:ext cx="3697605" cy="135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36" descr="A picture containing shape&#10;&#10;Description automatically generated">
            <a:extLst>
              <a:ext uri="{FF2B5EF4-FFF2-40B4-BE49-F238E27FC236}">
                <a16:creationId xmlns:a16="http://schemas.microsoft.com/office/drawing/2014/main" id="{967A62B7-FC7A-9740-8551-C92EF6F07E9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495868" y="5279911"/>
            <a:ext cx="1044568" cy="358852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BCC149DA-E42A-E14A-80CC-C026B16BC5C2}"/>
              </a:ext>
            </a:extLst>
          </p:cNvPr>
          <p:cNvSpPr/>
          <p:nvPr/>
        </p:nvSpPr>
        <p:spPr>
          <a:xfrm>
            <a:off x="1294061" y="5214553"/>
            <a:ext cx="1118778" cy="450915"/>
          </a:xfrm>
          <a:prstGeom prst="rect">
            <a:avLst/>
          </a:prstGeom>
          <a:solidFill>
            <a:srgbClr val="FFFFFF">
              <a:alpha val="8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 dirty="0"/>
          </a:p>
        </p:txBody>
      </p:sp>
    </p:spTree>
    <p:extLst>
      <p:ext uri="{BB962C8B-B14F-4D97-AF65-F5344CB8AC3E}">
        <p14:creationId xmlns:p14="http://schemas.microsoft.com/office/powerpoint/2010/main" val="331751944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575D103-CB51-6645-92D9-4610DA88E3C0}"/>
              </a:ext>
            </a:extLst>
          </p:cNvPr>
          <p:cNvCxnSpPr>
            <a:cxnSpLocks/>
          </p:cNvCxnSpPr>
          <p:nvPr/>
        </p:nvCxnSpPr>
        <p:spPr>
          <a:xfrm flipV="1">
            <a:off x="2552721" y="5463251"/>
            <a:ext cx="3697605" cy="135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A4F45D8-DBCD-D64C-9814-C35FD5DFF975}"/>
              </a:ext>
            </a:extLst>
          </p:cNvPr>
          <p:cNvCxnSpPr/>
          <p:nvPr/>
        </p:nvCxnSpPr>
        <p:spPr>
          <a:xfrm flipH="1">
            <a:off x="2552722" y="4924214"/>
            <a:ext cx="369760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Quantum OLE </a:t>
            </a:r>
            <a:r>
              <a:rPr lang="en-PT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|</a:t>
            </a:r>
            <a:r>
              <a:rPr lang="en-PT" dirty="0">
                <a:latin typeface="Avenir Next LT Pro" panose="020B0504020202020204" pitchFamily="34" charset="77"/>
              </a:rPr>
              <a:t> Main tool</a:t>
            </a:r>
          </a:p>
        </p:txBody>
      </p:sp>
      <p:pic>
        <p:nvPicPr>
          <p:cNvPr id="79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F1873EB7-1A38-B347-BDCD-7145AEA1E0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  <p:pic>
        <p:nvPicPr>
          <p:cNvPr id="4" name="Picture 3" descr="A picture containing timeline&#10;&#10;Description automatically generated">
            <a:extLst>
              <a:ext uri="{FF2B5EF4-FFF2-40B4-BE49-F238E27FC236}">
                <a16:creationId xmlns:a16="http://schemas.microsoft.com/office/drawing/2014/main" id="{ABCDAC2C-C9DB-4740-AEF8-B322E66284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9674" y="447284"/>
            <a:ext cx="2529484" cy="115509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CD41831-8900-F14B-B29A-4D46AE65F72E}"/>
              </a:ext>
            </a:extLst>
          </p:cNvPr>
          <p:cNvSpPr txBox="1"/>
          <p:nvPr/>
        </p:nvSpPr>
        <p:spPr>
          <a:xfrm>
            <a:off x="1030941" y="292249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PT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072F25E-3319-0D40-9E1D-8FC6CB86B77C}"/>
              </a:ext>
            </a:extLst>
          </p:cNvPr>
          <p:cNvSpPr txBox="1"/>
          <p:nvPr/>
        </p:nvSpPr>
        <p:spPr>
          <a:xfrm>
            <a:off x="744929" y="2188724"/>
            <a:ext cx="8545285" cy="132343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PT" sz="2000" dirty="0">
                <a:latin typeface="Avenir Next LT Pro" panose="020B0504020202020204" pitchFamily="34" charset="77"/>
              </a:rPr>
              <a:t>In an Hilbert space of dimension </a:t>
            </a:r>
            <a:r>
              <a:rPr lang="en-PT" sz="2000" i="1" dirty="0">
                <a:latin typeface="Avenir Next LT Pro" panose="020B0504020202020204" pitchFamily="34" charset="77"/>
              </a:rPr>
              <a:t>d</a:t>
            </a:r>
            <a:r>
              <a:rPr lang="en-PT" sz="2000" dirty="0">
                <a:latin typeface="Avenir Next LT Pro" panose="020B0504020202020204" pitchFamily="34" charset="77"/>
              </a:rPr>
              <a:t>, there exists a set of MUBs</a:t>
            </a:r>
          </a:p>
          <a:p>
            <a:endParaRPr lang="en-PT" sz="2000" dirty="0">
              <a:latin typeface="Avenir Next LT Pro" panose="020B0504020202020204" pitchFamily="34" charset="77"/>
            </a:endParaRPr>
          </a:p>
          <a:p>
            <a:endParaRPr lang="en-PT" sz="2000" dirty="0">
              <a:latin typeface="Avenir Next LT Pro" panose="020B0504020202020204" pitchFamily="34" charset="77"/>
            </a:endParaRPr>
          </a:p>
          <a:p>
            <a:r>
              <a:rPr lang="en-GB" sz="2000" dirty="0">
                <a:latin typeface="Avenir Next LT Pro" panose="020B0504020202020204" pitchFamily="34" charset="77"/>
              </a:rPr>
              <a:t>w</a:t>
            </a:r>
            <a:r>
              <a:rPr lang="en-PT" sz="2000" dirty="0">
                <a:latin typeface="Avenir Next LT Pro" panose="020B0504020202020204" pitchFamily="34" charset="77"/>
              </a:rPr>
              <a:t>hich, upon the action of the Heisenberg-Weyl operators,  </a:t>
            </a:r>
          </a:p>
        </p:txBody>
      </p:sp>
      <p:pic>
        <p:nvPicPr>
          <p:cNvPr id="6" name="Picture 5" descr="A picture containing text, watch&#10;&#10;Description automatically generated">
            <a:extLst>
              <a:ext uri="{FF2B5EF4-FFF2-40B4-BE49-F238E27FC236}">
                <a16:creationId xmlns:a16="http://schemas.microsoft.com/office/drawing/2014/main" id="{FE67F42D-7D13-354F-8745-02FA58F48D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0519" y="4436530"/>
            <a:ext cx="3306062" cy="652329"/>
          </a:xfrm>
          <a:prstGeom prst="rect">
            <a:avLst/>
          </a:prstGeom>
        </p:spPr>
      </p:pic>
      <p:pic>
        <p:nvPicPr>
          <p:cNvPr id="7" name="Picture 6" descr="A picture containing icon&#10;&#10;Description automatically generated">
            <a:extLst>
              <a:ext uri="{FF2B5EF4-FFF2-40B4-BE49-F238E27FC236}">
                <a16:creationId xmlns:a16="http://schemas.microsoft.com/office/drawing/2014/main" id="{73CBD472-5FB3-0442-BB09-2BEB18C732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28196" y="3114812"/>
            <a:ext cx="392891" cy="400909"/>
          </a:xfrm>
          <a:prstGeom prst="rect">
            <a:avLst/>
          </a:prstGeom>
        </p:spPr>
      </p:pic>
      <p:pic>
        <p:nvPicPr>
          <p:cNvPr id="17" name="Picture 16" descr="A picture containing text, clock, watch&#10;&#10;Description automatically generated">
            <a:extLst>
              <a:ext uri="{FF2B5EF4-FFF2-40B4-BE49-F238E27FC236}">
                <a16:creationId xmlns:a16="http://schemas.microsoft.com/office/drawing/2014/main" id="{077F9665-7F3B-6D4B-A999-77C4999AF6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84904" y="2716897"/>
            <a:ext cx="2034658" cy="26407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E5535E6-CC6E-A543-8968-DE494B628E9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84904" y="3119084"/>
            <a:ext cx="2069290" cy="255415"/>
          </a:xfrm>
          <a:prstGeom prst="rect">
            <a:avLst/>
          </a:prstGeom>
        </p:spPr>
      </p:pic>
      <p:pic>
        <p:nvPicPr>
          <p:cNvPr id="19" name="Picture 18" descr="A picture containing clock&#10;&#10;Description automatically generated">
            <a:extLst>
              <a:ext uri="{FF2B5EF4-FFF2-40B4-BE49-F238E27FC236}">
                <a16:creationId xmlns:a16="http://schemas.microsoft.com/office/drawing/2014/main" id="{EE54B9DC-6533-6048-9CFF-93FF4520557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42087" y="3498291"/>
            <a:ext cx="1463223" cy="32467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B904C54-AF24-704E-9C6D-BB23438B5A5C}"/>
              </a:ext>
            </a:extLst>
          </p:cNvPr>
          <p:cNvSpPr txBox="1"/>
          <p:nvPr/>
        </p:nvSpPr>
        <p:spPr>
          <a:xfrm>
            <a:off x="8475501" y="2192996"/>
            <a:ext cx="1526894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PT" sz="2000" b="1" dirty="0">
                <a:latin typeface="Avenir Next LT Pro" panose="020B0504020202020204" pitchFamily="34" charset="77"/>
              </a:rPr>
              <a:t>Definition: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EA497C9-AAC7-3449-82FE-F1EC35B291BB}"/>
              </a:ext>
            </a:extLst>
          </p:cNvPr>
          <p:cNvSpPr/>
          <p:nvPr/>
        </p:nvSpPr>
        <p:spPr>
          <a:xfrm>
            <a:off x="8475501" y="2194717"/>
            <a:ext cx="2685558" cy="175666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F7922EE-DBA9-D64F-8CA8-01693A053AA6}"/>
              </a:ext>
            </a:extLst>
          </p:cNvPr>
          <p:cNvSpPr txBox="1"/>
          <p:nvPr/>
        </p:nvSpPr>
        <p:spPr>
          <a:xfrm>
            <a:off x="8475501" y="4073452"/>
            <a:ext cx="2006782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PT" sz="2000" b="1" dirty="0">
                <a:latin typeface="Avenir Next LT Pro" panose="020B0504020202020204" pitchFamily="34" charset="77"/>
              </a:rPr>
              <a:t>Definition: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12615A4-1EB7-4341-B849-D620916CDEB3}"/>
              </a:ext>
            </a:extLst>
          </p:cNvPr>
          <p:cNvSpPr/>
          <p:nvPr/>
        </p:nvSpPr>
        <p:spPr>
          <a:xfrm>
            <a:off x="8475501" y="4075173"/>
            <a:ext cx="3529602" cy="105137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C90F94C-D34A-134E-AD70-342B81C306BC}"/>
              </a:ext>
            </a:extLst>
          </p:cNvPr>
          <p:cNvSpPr/>
          <p:nvPr/>
        </p:nvSpPr>
        <p:spPr>
          <a:xfrm>
            <a:off x="8312094" y="2138150"/>
            <a:ext cx="3879905" cy="3170449"/>
          </a:xfrm>
          <a:prstGeom prst="rect">
            <a:avLst/>
          </a:prstGeom>
          <a:solidFill>
            <a:srgbClr val="FFFFFF">
              <a:alpha val="8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 dirty="0"/>
          </a:p>
        </p:txBody>
      </p:sp>
      <p:pic>
        <p:nvPicPr>
          <p:cNvPr id="27" name="Picture 26" descr="Text&#10;&#10;Description automatically generated">
            <a:extLst>
              <a:ext uri="{FF2B5EF4-FFF2-40B4-BE49-F238E27FC236}">
                <a16:creationId xmlns:a16="http://schemas.microsoft.com/office/drawing/2014/main" id="{79CBF521-3341-CB41-A670-3E9A3D740DE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72820" y="3569051"/>
            <a:ext cx="3111384" cy="437404"/>
          </a:xfrm>
          <a:prstGeom prst="rect">
            <a:avLst/>
          </a:prstGeom>
        </p:spPr>
      </p:pic>
      <p:pic>
        <p:nvPicPr>
          <p:cNvPr id="29" name="Picture 28" descr="Text&#10;&#10;Description automatically generated with medium confidence">
            <a:extLst>
              <a:ext uri="{FF2B5EF4-FFF2-40B4-BE49-F238E27FC236}">
                <a16:creationId xmlns:a16="http://schemas.microsoft.com/office/drawing/2014/main" id="{6533A540-980C-3545-A8C3-FEE07BBC542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918892" y="2666616"/>
            <a:ext cx="1219240" cy="364633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29532FED-B46E-BD4F-B728-5649EE8BFFA1}"/>
              </a:ext>
            </a:extLst>
          </p:cNvPr>
          <p:cNvSpPr txBox="1"/>
          <p:nvPr/>
        </p:nvSpPr>
        <p:spPr>
          <a:xfrm>
            <a:off x="739227" y="4218625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Alice,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09574F6-22FB-A745-96C1-C3C14DAC9D9E}"/>
              </a:ext>
            </a:extLst>
          </p:cNvPr>
          <p:cNvSpPr txBox="1"/>
          <p:nvPr/>
        </p:nvSpPr>
        <p:spPr>
          <a:xfrm>
            <a:off x="6695356" y="4218625"/>
            <a:ext cx="677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Bob,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BE708D0-94BE-F843-9B84-831B5E2491BE}"/>
              </a:ext>
            </a:extLst>
          </p:cNvPr>
          <p:cNvSpPr/>
          <p:nvPr/>
        </p:nvSpPr>
        <p:spPr>
          <a:xfrm>
            <a:off x="689180" y="1697864"/>
            <a:ext cx="7283543" cy="2404078"/>
          </a:xfrm>
          <a:prstGeom prst="rect">
            <a:avLst/>
          </a:prstGeom>
          <a:solidFill>
            <a:srgbClr val="FFFFFF">
              <a:alpha val="8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F8E2CF7-D2B0-1347-9148-1E7A0BB6361A}"/>
              </a:ext>
            </a:extLst>
          </p:cNvPr>
          <p:cNvSpPr/>
          <p:nvPr/>
        </p:nvSpPr>
        <p:spPr>
          <a:xfrm>
            <a:off x="655335" y="4101942"/>
            <a:ext cx="7317387" cy="2390933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pic>
        <p:nvPicPr>
          <p:cNvPr id="8" name="Picture 7" descr="A close-up of a stethoscope&#10;&#10;Description automatically generated">
            <a:extLst>
              <a:ext uri="{FF2B5EF4-FFF2-40B4-BE49-F238E27FC236}">
                <a16:creationId xmlns:a16="http://schemas.microsoft.com/office/drawing/2014/main" id="{3B142DDB-412B-9B45-B142-F4CC1DDE722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356297" y="4324763"/>
            <a:ext cx="177909" cy="155061"/>
          </a:xfrm>
          <a:prstGeom prst="rect">
            <a:avLst/>
          </a:prstGeom>
        </p:spPr>
      </p:pic>
      <p:pic>
        <p:nvPicPr>
          <p:cNvPr id="10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05F4A6E5-3256-114F-B9AA-728D2CA80E3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64067" y="4276054"/>
            <a:ext cx="465317" cy="246933"/>
          </a:xfrm>
          <a:prstGeom prst="rect">
            <a:avLst/>
          </a:prstGeom>
        </p:spPr>
      </p:pic>
      <p:pic>
        <p:nvPicPr>
          <p:cNvPr id="14" name="Picture 13" descr="A picture containing text&#10;&#10;Description automatically generated">
            <a:extLst>
              <a:ext uri="{FF2B5EF4-FFF2-40B4-BE49-F238E27FC236}">
                <a16:creationId xmlns:a16="http://schemas.microsoft.com/office/drawing/2014/main" id="{23F5877E-4DF5-6442-A69F-C8E089287B5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013862" y="4768033"/>
            <a:ext cx="398976" cy="295264"/>
          </a:xfrm>
          <a:prstGeom prst="rect">
            <a:avLst/>
          </a:prstGeom>
        </p:spPr>
      </p:pic>
      <p:pic>
        <p:nvPicPr>
          <p:cNvPr id="34" name="Picture 33" descr="A picture containing text&#10;&#10;Description automatically generated">
            <a:extLst>
              <a:ext uri="{FF2B5EF4-FFF2-40B4-BE49-F238E27FC236}">
                <a16:creationId xmlns:a16="http://schemas.microsoft.com/office/drawing/2014/main" id="{8E667F75-AC74-514D-8FCB-A92BEDF7F33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495868" y="4793595"/>
            <a:ext cx="398976" cy="295264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3026855B-6D14-EE4A-B91F-B853A23CC27C}"/>
              </a:ext>
            </a:extLst>
          </p:cNvPr>
          <p:cNvSpPr/>
          <p:nvPr/>
        </p:nvSpPr>
        <p:spPr>
          <a:xfrm>
            <a:off x="6367060" y="4749268"/>
            <a:ext cx="676942" cy="369332"/>
          </a:xfrm>
          <a:prstGeom prst="rect">
            <a:avLst/>
          </a:prstGeom>
          <a:solidFill>
            <a:srgbClr val="FFFFFF">
              <a:alpha val="8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8CC0B35-4419-3D4D-B5D0-877A8E5B7EF8}"/>
              </a:ext>
            </a:extLst>
          </p:cNvPr>
          <p:cNvSpPr/>
          <p:nvPr/>
        </p:nvSpPr>
        <p:spPr>
          <a:xfrm>
            <a:off x="1894658" y="4728538"/>
            <a:ext cx="4414313" cy="369332"/>
          </a:xfrm>
          <a:prstGeom prst="rect">
            <a:avLst/>
          </a:prstGeom>
          <a:solidFill>
            <a:srgbClr val="FFFFFF">
              <a:alpha val="8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 dirty="0"/>
          </a:p>
        </p:txBody>
      </p:sp>
      <p:pic>
        <p:nvPicPr>
          <p:cNvPr id="32" name="Picture 31" descr="A picture containing text&#10;&#10;Description automatically generated">
            <a:extLst>
              <a:ext uri="{FF2B5EF4-FFF2-40B4-BE49-F238E27FC236}">
                <a16:creationId xmlns:a16="http://schemas.microsoft.com/office/drawing/2014/main" id="{61A68EAC-C964-8743-9E87-AAE802B584F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013862" y="5331188"/>
            <a:ext cx="398976" cy="295264"/>
          </a:xfrm>
          <a:prstGeom prst="rect">
            <a:avLst/>
          </a:prstGeom>
        </p:spPr>
      </p:pic>
      <p:pic>
        <p:nvPicPr>
          <p:cNvPr id="36" name="Picture 35" descr="A picture containing shape&#10;&#10;Description automatically generated">
            <a:extLst>
              <a:ext uri="{FF2B5EF4-FFF2-40B4-BE49-F238E27FC236}">
                <a16:creationId xmlns:a16="http://schemas.microsoft.com/office/drawing/2014/main" id="{BA1F076A-7E98-744C-A285-0DEF8192E61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372374" y="5283825"/>
            <a:ext cx="1044568" cy="358852"/>
          </a:xfrm>
          <a:prstGeom prst="rect">
            <a:avLst/>
          </a:prstGeom>
        </p:spPr>
      </p:pic>
      <p:pic>
        <p:nvPicPr>
          <p:cNvPr id="37" name="Picture 36" descr="A picture containing shape&#10;&#10;Description automatically generated">
            <a:extLst>
              <a:ext uri="{FF2B5EF4-FFF2-40B4-BE49-F238E27FC236}">
                <a16:creationId xmlns:a16="http://schemas.microsoft.com/office/drawing/2014/main" id="{967A62B7-FC7A-9740-8551-C92EF6F07E9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495868" y="5279911"/>
            <a:ext cx="1044568" cy="358852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BCC149DA-E42A-E14A-80CC-C026B16BC5C2}"/>
              </a:ext>
            </a:extLst>
          </p:cNvPr>
          <p:cNvSpPr/>
          <p:nvPr/>
        </p:nvSpPr>
        <p:spPr>
          <a:xfrm>
            <a:off x="1294061" y="5214553"/>
            <a:ext cx="1118778" cy="450915"/>
          </a:xfrm>
          <a:prstGeom prst="rect">
            <a:avLst/>
          </a:prstGeom>
          <a:solidFill>
            <a:srgbClr val="FFFFFF">
              <a:alpha val="8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8CBF804-20CE-3C46-9EEB-9EDB5675D475}"/>
              </a:ext>
            </a:extLst>
          </p:cNvPr>
          <p:cNvSpPr/>
          <p:nvPr/>
        </p:nvSpPr>
        <p:spPr>
          <a:xfrm>
            <a:off x="2491152" y="5285376"/>
            <a:ext cx="5049284" cy="369332"/>
          </a:xfrm>
          <a:prstGeom prst="rect">
            <a:avLst/>
          </a:prstGeom>
          <a:solidFill>
            <a:srgbClr val="FFFFFF">
              <a:alpha val="8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457D4938-A22A-F74C-82DA-1BF4B92A698A}"/>
              </a:ext>
            </a:extLst>
          </p:cNvPr>
          <p:cNvSpPr/>
          <p:nvPr/>
        </p:nvSpPr>
        <p:spPr>
          <a:xfrm>
            <a:off x="3107668" y="4668820"/>
            <a:ext cx="2768318" cy="982631"/>
          </a:xfrm>
          <a:prstGeom prst="rect">
            <a:avLst/>
          </a:prstGeom>
          <a:solidFill>
            <a:srgbClr val="FFFFFF"/>
          </a:solidFill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pic>
        <p:nvPicPr>
          <p:cNvPr id="43" name="Picture 42" descr="A picture containing diagram&#10;&#10;Description automatically generated">
            <a:extLst>
              <a:ext uri="{FF2B5EF4-FFF2-40B4-BE49-F238E27FC236}">
                <a16:creationId xmlns:a16="http://schemas.microsoft.com/office/drawing/2014/main" id="{313D9073-1EC2-D340-9742-70BBB6C6404D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282685" y="5014096"/>
            <a:ext cx="2491654" cy="375524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7E8303CD-E85C-BA40-9E75-53725664B657}"/>
              </a:ext>
            </a:extLst>
          </p:cNvPr>
          <p:cNvSpPr txBox="1"/>
          <p:nvPr/>
        </p:nvSpPr>
        <p:spPr>
          <a:xfrm>
            <a:off x="3257426" y="4447210"/>
            <a:ext cx="1147441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sz="2000" b="1" dirty="0">
                <a:solidFill>
                  <a:srgbClr val="C00000"/>
                </a:solidFill>
                <a:latin typeface="Avenir Next LT Pro" panose="020B0504020202020204" pitchFamily="34" charset="77"/>
              </a:rPr>
              <a:t>Attack:</a:t>
            </a:r>
          </a:p>
        </p:txBody>
      </p:sp>
    </p:spTree>
    <p:extLst>
      <p:ext uri="{BB962C8B-B14F-4D97-AF65-F5344CB8AC3E}">
        <p14:creationId xmlns:p14="http://schemas.microsoft.com/office/powerpoint/2010/main" val="150047098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575D103-CB51-6645-92D9-4610DA88E3C0}"/>
              </a:ext>
            </a:extLst>
          </p:cNvPr>
          <p:cNvCxnSpPr>
            <a:cxnSpLocks/>
          </p:cNvCxnSpPr>
          <p:nvPr/>
        </p:nvCxnSpPr>
        <p:spPr>
          <a:xfrm flipV="1">
            <a:off x="2552721" y="5463251"/>
            <a:ext cx="3697605" cy="135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A4F45D8-DBCD-D64C-9814-C35FD5DFF975}"/>
              </a:ext>
            </a:extLst>
          </p:cNvPr>
          <p:cNvCxnSpPr/>
          <p:nvPr/>
        </p:nvCxnSpPr>
        <p:spPr>
          <a:xfrm flipH="1">
            <a:off x="2552722" y="4924214"/>
            <a:ext cx="369760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Quantum OLE </a:t>
            </a:r>
            <a:r>
              <a:rPr lang="en-PT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|</a:t>
            </a:r>
            <a:r>
              <a:rPr lang="en-PT" dirty="0">
                <a:latin typeface="Avenir Next LT Pro" panose="020B0504020202020204" pitchFamily="34" charset="77"/>
              </a:rPr>
              <a:t> Main tool</a:t>
            </a:r>
          </a:p>
        </p:txBody>
      </p:sp>
      <p:pic>
        <p:nvPicPr>
          <p:cNvPr id="79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F1873EB7-1A38-B347-BDCD-7145AEA1E0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  <p:pic>
        <p:nvPicPr>
          <p:cNvPr id="4" name="Picture 3" descr="A picture containing timeline&#10;&#10;Description automatically generated">
            <a:extLst>
              <a:ext uri="{FF2B5EF4-FFF2-40B4-BE49-F238E27FC236}">
                <a16:creationId xmlns:a16="http://schemas.microsoft.com/office/drawing/2014/main" id="{ABCDAC2C-C9DB-4740-AEF8-B322E66284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9674" y="447284"/>
            <a:ext cx="2529484" cy="115509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CD41831-8900-F14B-B29A-4D46AE65F72E}"/>
              </a:ext>
            </a:extLst>
          </p:cNvPr>
          <p:cNvSpPr txBox="1"/>
          <p:nvPr/>
        </p:nvSpPr>
        <p:spPr>
          <a:xfrm>
            <a:off x="1030941" y="292249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PT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072F25E-3319-0D40-9E1D-8FC6CB86B77C}"/>
              </a:ext>
            </a:extLst>
          </p:cNvPr>
          <p:cNvSpPr txBox="1"/>
          <p:nvPr/>
        </p:nvSpPr>
        <p:spPr>
          <a:xfrm>
            <a:off x="744929" y="2188724"/>
            <a:ext cx="8545285" cy="132343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PT" sz="2000" dirty="0">
                <a:latin typeface="Avenir Next LT Pro" panose="020B0504020202020204" pitchFamily="34" charset="77"/>
              </a:rPr>
              <a:t>In an Hilbert space of dimension </a:t>
            </a:r>
            <a:r>
              <a:rPr lang="en-PT" sz="2000" i="1" dirty="0">
                <a:latin typeface="Avenir Next LT Pro" panose="020B0504020202020204" pitchFamily="34" charset="77"/>
              </a:rPr>
              <a:t>d</a:t>
            </a:r>
            <a:r>
              <a:rPr lang="en-PT" sz="2000" dirty="0">
                <a:latin typeface="Avenir Next LT Pro" panose="020B0504020202020204" pitchFamily="34" charset="77"/>
              </a:rPr>
              <a:t>, there exists a set of MUBs</a:t>
            </a:r>
          </a:p>
          <a:p>
            <a:endParaRPr lang="en-PT" sz="2000" dirty="0">
              <a:latin typeface="Avenir Next LT Pro" panose="020B0504020202020204" pitchFamily="34" charset="77"/>
            </a:endParaRPr>
          </a:p>
          <a:p>
            <a:endParaRPr lang="en-PT" sz="2000" dirty="0">
              <a:latin typeface="Avenir Next LT Pro" panose="020B0504020202020204" pitchFamily="34" charset="77"/>
            </a:endParaRPr>
          </a:p>
          <a:p>
            <a:r>
              <a:rPr lang="en-GB" sz="2000" dirty="0">
                <a:latin typeface="Avenir Next LT Pro" panose="020B0504020202020204" pitchFamily="34" charset="77"/>
              </a:rPr>
              <a:t>w</a:t>
            </a:r>
            <a:r>
              <a:rPr lang="en-PT" sz="2000" dirty="0">
                <a:latin typeface="Avenir Next LT Pro" panose="020B0504020202020204" pitchFamily="34" charset="77"/>
              </a:rPr>
              <a:t>hich, upon the action of the Heisenberg-Weyl operators,  </a:t>
            </a:r>
          </a:p>
        </p:txBody>
      </p:sp>
      <p:pic>
        <p:nvPicPr>
          <p:cNvPr id="6" name="Picture 5" descr="A picture containing text, watch&#10;&#10;Description automatically generated">
            <a:extLst>
              <a:ext uri="{FF2B5EF4-FFF2-40B4-BE49-F238E27FC236}">
                <a16:creationId xmlns:a16="http://schemas.microsoft.com/office/drawing/2014/main" id="{FE67F42D-7D13-354F-8745-02FA58F48D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0519" y="4436530"/>
            <a:ext cx="3306062" cy="652329"/>
          </a:xfrm>
          <a:prstGeom prst="rect">
            <a:avLst/>
          </a:prstGeom>
        </p:spPr>
      </p:pic>
      <p:pic>
        <p:nvPicPr>
          <p:cNvPr id="7" name="Picture 6" descr="A picture containing icon&#10;&#10;Description automatically generated">
            <a:extLst>
              <a:ext uri="{FF2B5EF4-FFF2-40B4-BE49-F238E27FC236}">
                <a16:creationId xmlns:a16="http://schemas.microsoft.com/office/drawing/2014/main" id="{73CBD472-5FB3-0442-BB09-2BEB18C732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28196" y="3114812"/>
            <a:ext cx="392891" cy="400909"/>
          </a:xfrm>
          <a:prstGeom prst="rect">
            <a:avLst/>
          </a:prstGeom>
        </p:spPr>
      </p:pic>
      <p:pic>
        <p:nvPicPr>
          <p:cNvPr id="17" name="Picture 16" descr="A picture containing text, clock, watch&#10;&#10;Description automatically generated">
            <a:extLst>
              <a:ext uri="{FF2B5EF4-FFF2-40B4-BE49-F238E27FC236}">
                <a16:creationId xmlns:a16="http://schemas.microsoft.com/office/drawing/2014/main" id="{077F9665-7F3B-6D4B-A999-77C4999AF6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84904" y="2716897"/>
            <a:ext cx="2034658" cy="26407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E5535E6-CC6E-A543-8968-DE494B628E9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84904" y="3119084"/>
            <a:ext cx="2069290" cy="255415"/>
          </a:xfrm>
          <a:prstGeom prst="rect">
            <a:avLst/>
          </a:prstGeom>
        </p:spPr>
      </p:pic>
      <p:pic>
        <p:nvPicPr>
          <p:cNvPr id="19" name="Picture 18" descr="A picture containing clock&#10;&#10;Description automatically generated">
            <a:extLst>
              <a:ext uri="{FF2B5EF4-FFF2-40B4-BE49-F238E27FC236}">
                <a16:creationId xmlns:a16="http://schemas.microsoft.com/office/drawing/2014/main" id="{EE54B9DC-6533-6048-9CFF-93FF4520557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42087" y="3498291"/>
            <a:ext cx="1463223" cy="32467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B904C54-AF24-704E-9C6D-BB23438B5A5C}"/>
              </a:ext>
            </a:extLst>
          </p:cNvPr>
          <p:cNvSpPr txBox="1"/>
          <p:nvPr/>
        </p:nvSpPr>
        <p:spPr>
          <a:xfrm>
            <a:off x="8475501" y="2192996"/>
            <a:ext cx="1526894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PT" sz="2000" b="1" dirty="0">
                <a:latin typeface="Avenir Next LT Pro" panose="020B0504020202020204" pitchFamily="34" charset="77"/>
              </a:rPr>
              <a:t>Definition: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EA497C9-AAC7-3449-82FE-F1EC35B291BB}"/>
              </a:ext>
            </a:extLst>
          </p:cNvPr>
          <p:cNvSpPr/>
          <p:nvPr/>
        </p:nvSpPr>
        <p:spPr>
          <a:xfrm>
            <a:off x="8475501" y="2194717"/>
            <a:ext cx="2685558" cy="175666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F7922EE-DBA9-D64F-8CA8-01693A053AA6}"/>
              </a:ext>
            </a:extLst>
          </p:cNvPr>
          <p:cNvSpPr txBox="1"/>
          <p:nvPr/>
        </p:nvSpPr>
        <p:spPr>
          <a:xfrm>
            <a:off x="8475501" y="4073452"/>
            <a:ext cx="2006782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PT" sz="2000" b="1" dirty="0">
                <a:latin typeface="Avenir Next LT Pro" panose="020B0504020202020204" pitchFamily="34" charset="77"/>
              </a:rPr>
              <a:t>Definition: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12615A4-1EB7-4341-B849-D620916CDEB3}"/>
              </a:ext>
            </a:extLst>
          </p:cNvPr>
          <p:cNvSpPr/>
          <p:nvPr/>
        </p:nvSpPr>
        <p:spPr>
          <a:xfrm>
            <a:off x="8475501" y="4075173"/>
            <a:ext cx="3529602" cy="105137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C90F94C-D34A-134E-AD70-342B81C306BC}"/>
              </a:ext>
            </a:extLst>
          </p:cNvPr>
          <p:cNvSpPr/>
          <p:nvPr/>
        </p:nvSpPr>
        <p:spPr>
          <a:xfrm>
            <a:off x="8312094" y="2138150"/>
            <a:ext cx="3879905" cy="3170449"/>
          </a:xfrm>
          <a:prstGeom prst="rect">
            <a:avLst/>
          </a:prstGeom>
          <a:solidFill>
            <a:srgbClr val="FFFFFF">
              <a:alpha val="8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 dirty="0"/>
          </a:p>
        </p:txBody>
      </p:sp>
      <p:pic>
        <p:nvPicPr>
          <p:cNvPr id="27" name="Picture 26" descr="Text&#10;&#10;Description automatically generated">
            <a:extLst>
              <a:ext uri="{FF2B5EF4-FFF2-40B4-BE49-F238E27FC236}">
                <a16:creationId xmlns:a16="http://schemas.microsoft.com/office/drawing/2014/main" id="{79CBF521-3341-CB41-A670-3E9A3D740DE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72820" y="3569051"/>
            <a:ext cx="3111384" cy="437404"/>
          </a:xfrm>
          <a:prstGeom prst="rect">
            <a:avLst/>
          </a:prstGeom>
        </p:spPr>
      </p:pic>
      <p:pic>
        <p:nvPicPr>
          <p:cNvPr id="29" name="Picture 28" descr="Text&#10;&#10;Description automatically generated with medium confidence">
            <a:extLst>
              <a:ext uri="{FF2B5EF4-FFF2-40B4-BE49-F238E27FC236}">
                <a16:creationId xmlns:a16="http://schemas.microsoft.com/office/drawing/2014/main" id="{6533A540-980C-3545-A8C3-FEE07BBC542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918892" y="2666616"/>
            <a:ext cx="1219240" cy="364633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29532FED-B46E-BD4F-B728-5649EE8BFFA1}"/>
              </a:ext>
            </a:extLst>
          </p:cNvPr>
          <p:cNvSpPr txBox="1"/>
          <p:nvPr/>
        </p:nvSpPr>
        <p:spPr>
          <a:xfrm>
            <a:off x="739227" y="4218625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Alice,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09574F6-22FB-A745-96C1-C3C14DAC9D9E}"/>
              </a:ext>
            </a:extLst>
          </p:cNvPr>
          <p:cNvSpPr txBox="1"/>
          <p:nvPr/>
        </p:nvSpPr>
        <p:spPr>
          <a:xfrm>
            <a:off x="6695356" y="4218625"/>
            <a:ext cx="677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Bob,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BE708D0-94BE-F843-9B84-831B5E2491BE}"/>
              </a:ext>
            </a:extLst>
          </p:cNvPr>
          <p:cNvSpPr/>
          <p:nvPr/>
        </p:nvSpPr>
        <p:spPr>
          <a:xfrm>
            <a:off x="689180" y="1697864"/>
            <a:ext cx="7283543" cy="2404078"/>
          </a:xfrm>
          <a:prstGeom prst="rect">
            <a:avLst/>
          </a:prstGeom>
          <a:solidFill>
            <a:srgbClr val="FFFFFF">
              <a:alpha val="8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F8E2CF7-D2B0-1347-9148-1E7A0BB6361A}"/>
              </a:ext>
            </a:extLst>
          </p:cNvPr>
          <p:cNvSpPr/>
          <p:nvPr/>
        </p:nvSpPr>
        <p:spPr>
          <a:xfrm>
            <a:off x="655335" y="4101942"/>
            <a:ext cx="7317387" cy="2390933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pic>
        <p:nvPicPr>
          <p:cNvPr id="8" name="Picture 7" descr="A close-up of a stethoscope&#10;&#10;Description automatically generated">
            <a:extLst>
              <a:ext uri="{FF2B5EF4-FFF2-40B4-BE49-F238E27FC236}">
                <a16:creationId xmlns:a16="http://schemas.microsoft.com/office/drawing/2014/main" id="{3B142DDB-412B-9B45-B142-F4CC1DDE722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356297" y="4324763"/>
            <a:ext cx="177909" cy="155061"/>
          </a:xfrm>
          <a:prstGeom prst="rect">
            <a:avLst/>
          </a:prstGeom>
        </p:spPr>
      </p:pic>
      <p:pic>
        <p:nvPicPr>
          <p:cNvPr id="10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05F4A6E5-3256-114F-B9AA-728D2CA80E3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64067" y="4276054"/>
            <a:ext cx="465317" cy="246933"/>
          </a:xfrm>
          <a:prstGeom prst="rect">
            <a:avLst/>
          </a:prstGeom>
        </p:spPr>
      </p:pic>
      <p:pic>
        <p:nvPicPr>
          <p:cNvPr id="14" name="Picture 13" descr="A picture containing text&#10;&#10;Description automatically generated">
            <a:extLst>
              <a:ext uri="{FF2B5EF4-FFF2-40B4-BE49-F238E27FC236}">
                <a16:creationId xmlns:a16="http://schemas.microsoft.com/office/drawing/2014/main" id="{23F5877E-4DF5-6442-A69F-C8E089287B5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013862" y="4768033"/>
            <a:ext cx="398976" cy="295264"/>
          </a:xfrm>
          <a:prstGeom prst="rect">
            <a:avLst/>
          </a:prstGeom>
        </p:spPr>
      </p:pic>
      <p:pic>
        <p:nvPicPr>
          <p:cNvPr id="34" name="Picture 33" descr="A picture containing text&#10;&#10;Description automatically generated">
            <a:extLst>
              <a:ext uri="{FF2B5EF4-FFF2-40B4-BE49-F238E27FC236}">
                <a16:creationId xmlns:a16="http://schemas.microsoft.com/office/drawing/2014/main" id="{8E667F75-AC74-514D-8FCB-A92BEDF7F33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495868" y="4793595"/>
            <a:ext cx="398976" cy="295264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3026855B-6D14-EE4A-B91F-B853A23CC27C}"/>
              </a:ext>
            </a:extLst>
          </p:cNvPr>
          <p:cNvSpPr/>
          <p:nvPr/>
        </p:nvSpPr>
        <p:spPr>
          <a:xfrm>
            <a:off x="6367060" y="4749268"/>
            <a:ext cx="676942" cy="369332"/>
          </a:xfrm>
          <a:prstGeom prst="rect">
            <a:avLst/>
          </a:prstGeom>
          <a:solidFill>
            <a:srgbClr val="FFFFFF">
              <a:alpha val="8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8CC0B35-4419-3D4D-B5D0-877A8E5B7EF8}"/>
              </a:ext>
            </a:extLst>
          </p:cNvPr>
          <p:cNvSpPr/>
          <p:nvPr/>
        </p:nvSpPr>
        <p:spPr>
          <a:xfrm>
            <a:off x="1894658" y="4728538"/>
            <a:ext cx="4414313" cy="369332"/>
          </a:xfrm>
          <a:prstGeom prst="rect">
            <a:avLst/>
          </a:prstGeom>
          <a:solidFill>
            <a:srgbClr val="FFFFFF">
              <a:alpha val="8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 dirty="0"/>
          </a:p>
        </p:txBody>
      </p:sp>
      <p:pic>
        <p:nvPicPr>
          <p:cNvPr id="32" name="Picture 31" descr="A picture containing text&#10;&#10;Description automatically generated">
            <a:extLst>
              <a:ext uri="{FF2B5EF4-FFF2-40B4-BE49-F238E27FC236}">
                <a16:creationId xmlns:a16="http://schemas.microsoft.com/office/drawing/2014/main" id="{61A68EAC-C964-8743-9E87-AAE802B584F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013862" y="5331188"/>
            <a:ext cx="398976" cy="295264"/>
          </a:xfrm>
          <a:prstGeom prst="rect">
            <a:avLst/>
          </a:prstGeom>
        </p:spPr>
      </p:pic>
      <p:pic>
        <p:nvPicPr>
          <p:cNvPr id="36" name="Picture 35" descr="A picture containing shape&#10;&#10;Description automatically generated">
            <a:extLst>
              <a:ext uri="{FF2B5EF4-FFF2-40B4-BE49-F238E27FC236}">
                <a16:creationId xmlns:a16="http://schemas.microsoft.com/office/drawing/2014/main" id="{BA1F076A-7E98-744C-A285-0DEF8192E61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372374" y="5283825"/>
            <a:ext cx="1044568" cy="358852"/>
          </a:xfrm>
          <a:prstGeom prst="rect">
            <a:avLst/>
          </a:prstGeom>
        </p:spPr>
      </p:pic>
      <p:pic>
        <p:nvPicPr>
          <p:cNvPr id="37" name="Picture 36" descr="A picture containing shape&#10;&#10;Description automatically generated">
            <a:extLst>
              <a:ext uri="{FF2B5EF4-FFF2-40B4-BE49-F238E27FC236}">
                <a16:creationId xmlns:a16="http://schemas.microsoft.com/office/drawing/2014/main" id="{967A62B7-FC7A-9740-8551-C92EF6F07E9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495868" y="5279911"/>
            <a:ext cx="1044568" cy="358852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BCC149DA-E42A-E14A-80CC-C026B16BC5C2}"/>
              </a:ext>
            </a:extLst>
          </p:cNvPr>
          <p:cNvSpPr/>
          <p:nvPr/>
        </p:nvSpPr>
        <p:spPr>
          <a:xfrm>
            <a:off x="1294061" y="5214553"/>
            <a:ext cx="1118778" cy="450915"/>
          </a:xfrm>
          <a:prstGeom prst="rect">
            <a:avLst/>
          </a:prstGeom>
          <a:solidFill>
            <a:srgbClr val="FFFFFF">
              <a:alpha val="8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8CBF804-20CE-3C46-9EEB-9EDB5675D475}"/>
              </a:ext>
            </a:extLst>
          </p:cNvPr>
          <p:cNvSpPr/>
          <p:nvPr/>
        </p:nvSpPr>
        <p:spPr>
          <a:xfrm>
            <a:off x="2491152" y="5285376"/>
            <a:ext cx="5049284" cy="369332"/>
          </a:xfrm>
          <a:prstGeom prst="rect">
            <a:avLst/>
          </a:prstGeom>
          <a:solidFill>
            <a:srgbClr val="FFFFFF">
              <a:alpha val="8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457D4938-A22A-F74C-82DA-1BF4B92A698A}"/>
              </a:ext>
            </a:extLst>
          </p:cNvPr>
          <p:cNvSpPr/>
          <p:nvPr/>
        </p:nvSpPr>
        <p:spPr>
          <a:xfrm>
            <a:off x="3107668" y="4668820"/>
            <a:ext cx="2768318" cy="982631"/>
          </a:xfrm>
          <a:prstGeom prst="rect">
            <a:avLst/>
          </a:prstGeom>
          <a:solidFill>
            <a:srgbClr val="FFFFFF"/>
          </a:solidFill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pic>
        <p:nvPicPr>
          <p:cNvPr id="43" name="Picture 42" descr="A picture containing diagram&#10;&#10;Description automatically generated">
            <a:extLst>
              <a:ext uri="{FF2B5EF4-FFF2-40B4-BE49-F238E27FC236}">
                <a16:creationId xmlns:a16="http://schemas.microsoft.com/office/drawing/2014/main" id="{313D9073-1EC2-D340-9742-70BBB6C6404D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282685" y="5014096"/>
            <a:ext cx="2491654" cy="375524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7E8303CD-E85C-BA40-9E75-53725664B657}"/>
              </a:ext>
            </a:extLst>
          </p:cNvPr>
          <p:cNvSpPr txBox="1"/>
          <p:nvPr/>
        </p:nvSpPr>
        <p:spPr>
          <a:xfrm>
            <a:off x="3257426" y="4447210"/>
            <a:ext cx="1147441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sz="2000" b="1" dirty="0">
                <a:solidFill>
                  <a:srgbClr val="C00000"/>
                </a:solidFill>
                <a:latin typeface="Avenir Next LT Pro" panose="020B0504020202020204" pitchFamily="34" charset="77"/>
              </a:rPr>
              <a:t>Attack: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6A30914-24DC-8642-AAE2-1CDAB4564472}"/>
              </a:ext>
            </a:extLst>
          </p:cNvPr>
          <p:cNvSpPr/>
          <p:nvPr/>
        </p:nvSpPr>
        <p:spPr>
          <a:xfrm>
            <a:off x="3103564" y="4473562"/>
            <a:ext cx="2772422" cy="1325354"/>
          </a:xfrm>
          <a:prstGeom prst="rect">
            <a:avLst/>
          </a:prstGeom>
          <a:solidFill>
            <a:srgbClr val="FFFFFF">
              <a:alpha val="8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1E0A1A-AF65-F745-BC1E-31CD9480EA4F}"/>
              </a:ext>
            </a:extLst>
          </p:cNvPr>
          <p:cNvSpPr txBox="1"/>
          <p:nvPr/>
        </p:nvSpPr>
        <p:spPr>
          <a:xfrm>
            <a:off x="3013056" y="4937737"/>
            <a:ext cx="2953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dirty="0">
                <a:solidFill>
                  <a:srgbClr val="5E7E47"/>
                </a:solidFill>
                <a:latin typeface="Avenir Next LT Pro" panose="020B0504020202020204" pitchFamily="34" charset="77"/>
              </a:rPr>
              <a:t>C</a:t>
            </a:r>
            <a:r>
              <a:rPr lang="en-PT" b="1" dirty="0">
                <a:solidFill>
                  <a:srgbClr val="5E7E47"/>
                </a:solidFill>
                <a:latin typeface="Avenir Next LT Pro" panose="020B0504020202020204" pitchFamily="34" charset="77"/>
              </a:rPr>
              <a:t>ommit-and-open phase</a:t>
            </a:r>
          </a:p>
        </p:txBody>
      </p:sp>
    </p:spTree>
    <p:extLst>
      <p:ext uri="{BB962C8B-B14F-4D97-AF65-F5344CB8AC3E}">
        <p14:creationId xmlns:p14="http://schemas.microsoft.com/office/powerpoint/2010/main" val="158229793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Quantum OLE </a:t>
            </a:r>
            <a:r>
              <a:rPr lang="en-PT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|</a:t>
            </a:r>
            <a:r>
              <a:rPr lang="en-PT" dirty="0">
                <a:latin typeface="Avenir Next LT Pro" panose="020B0504020202020204" pitchFamily="34" charset="77"/>
              </a:rPr>
              <a:t> Protocol</a:t>
            </a:r>
          </a:p>
        </p:txBody>
      </p:sp>
      <p:pic>
        <p:nvPicPr>
          <p:cNvPr id="79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F1873EB7-1A38-B347-BDCD-7145AEA1E0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  <p:pic>
        <p:nvPicPr>
          <p:cNvPr id="4" name="Picture 3" descr="A picture containing timeline&#10;&#10;Description automatically generated">
            <a:extLst>
              <a:ext uri="{FF2B5EF4-FFF2-40B4-BE49-F238E27FC236}">
                <a16:creationId xmlns:a16="http://schemas.microsoft.com/office/drawing/2014/main" id="{ABCDAC2C-C9DB-4740-AEF8-B322E66284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9674" y="447284"/>
            <a:ext cx="2529484" cy="1155093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5435A05D-4367-2A4E-8398-F6232E01E9DF}"/>
              </a:ext>
            </a:extLst>
          </p:cNvPr>
          <p:cNvSpPr/>
          <p:nvPr/>
        </p:nvSpPr>
        <p:spPr>
          <a:xfrm>
            <a:off x="130268" y="4736158"/>
            <a:ext cx="338555" cy="1851332"/>
          </a:xfrm>
          <a:prstGeom prst="rect">
            <a:avLst/>
          </a:prstGeom>
          <a:solidFill>
            <a:srgbClr val="5EA5C7"/>
          </a:solidFill>
          <a:ln>
            <a:solidFill>
              <a:srgbClr val="5EA5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9C4E208-E4B6-6947-A571-8207328B2473}"/>
              </a:ext>
            </a:extLst>
          </p:cNvPr>
          <p:cNvSpPr/>
          <p:nvPr/>
        </p:nvSpPr>
        <p:spPr>
          <a:xfrm>
            <a:off x="130268" y="2106212"/>
            <a:ext cx="338555" cy="2488937"/>
          </a:xfrm>
          <a:prstGeom prst="rect">
            <a:avLst/>
          </a:prstGeom>
          <a:solidFill>
            <a:srgbClr val="E97E47"/>
          </a:solidFill>
          <a:ln>
            <a:solidFill>
              <a:srgbClr val="E97E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CAD6C69-BAAD-D342-99A2-A9B013D675A0}"/>
              </a:ext>
            </a:extLst>
          </p:cNvPr>
          <p:cNvSpPr txBox="1"/>
          <p:nvPr/>
        </p:nvSpPr>
        <p:spPr>
          <a:xfrm rot="16200000">
            <a:off x="-626121" y="3181403"/>
            <a:ext cx="18513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1600" dirty="0">
                <a:solidFill>
                  <a:schemeClr val="bg1">
                    <a:lumMod val="95000"/>
                  </a:schemeClr>
                </a:solidFill>
                <a:latin typeface="Avenir Next LT Pro" panose="020B0504020202020204" pitchFamily="34" charset="77"/>
              </a:rPr>
              <a:t>Quantum phase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0E45F29-0650-6C4C-B761-39B63D7E4BAE}"/>
              </a:ext>
            </a:extLst>
          </p:cNvPr>
          <p:cNvSpPr txBox="1"/>
          <p:nvPr/>
        </p:nvSpPr>
        <p:spPr>
          <a:xfrm rot="16200000">
            <a:off x="-524224" y="5492547"/>
            <a:ext cx="16475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1600" dirty="0">
                <a:solidFill>
                  <a:schemeClr val="bg1">
                    <a:lumMod val="95000"/>
                  </a:schemeClr>
                </a:solidFill>
                <a:latin typeface="Avenir Next LT Pro" panose="020B0504020202020204" pitchFamily="34" charset="77"/>
              </a:rPr>
              <a:t>Classical phase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E1351D94-AE19-854F-8CEF-C1CE3AEEDE38}"/>
              </a:ext>
            </a:extLst>
          </p:cNvPr>
          <p:cNvSpPr txBox="1"/>
          <p:nvPr/>
        </p:nvSpPr>
        <p:spPr>
          <a:xfrm>
            <a:off x="838200" y="1664650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Alice,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D2905FCE-F429-EF47-B897-DF2C653D2AFD}"/>
              </a:ext>
            </a:extLst>
          </p:cNvPr>
          <p:cNvSpPr txBox="1"/>
          <p:nvPr/>
        </p:nvSpPr>
        <p:spPr>
          <a:xfrm>
            <a:off x="7831007" y="1664650"/>
            <a:ext cx="677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Bob,</a:t>
            </a:r>
          </a:p>
        </p:txBody>
      </p:sp>
      <p:pic>
        <p:nvPicPr>
          <p:cNvPr id="127" name="Picture 126" descr="A close-up of a stethoscope&#10;&#10;Description automatically generated">
            <a:extLst>
              <a:ext uri="{FF2B5EF4-FFF2-40B4-BE49-F238E27FC236}">
                <a16:creationId xmlns:a16="http://schemas.microsoft.com/office/drawing/2014/main" id="{AD9AC288-7341-A046-B614-64C8A4F3F1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91948" y="1770788"/>
            <a:ext cx="177909" cy="155061"/>
          </a:xfrm>
          <a:prstGeom prst="rect">
            <a:avLst/>
          </a:prstGeom>
        </p:spPr>
      </p:pic>
      <p:pic>
        <p:nvPicPr>
          <p:cNvPr id="128" name="Picture 127" descr="A picture containing text&#10;&#10;Description automatically generated">
            <a:extLst>
              <a:ext uri="{FF2B5EF4-FFF2-40B4-BE49-F238E27FC236}">
                <a16:creationId xmlns:a16="http://schemas.microsoft.com/office/drawing/2014/main" id="{F2B5F569-CF91-6646-B134-3D1D59B075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63040" y="1722079"/>
            <a:ext cx="465317" cy="246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77779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Quantum OLE </a:t>
            </a:r>
            <a:r>
              <a:rPr lang="en-PT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|</a:t>
            </a:r>
            <a:r>
              <a:rPr lang="en-PT" dirty="0">
                <a:latin typeface="Avenir Next LT Pro" panose="020B0504020202020204" pitchFamily="34" charset="77"/>
              </a:rPr>
              <a:t> Protocol</a:t>
            </a:r>
          </a:p>
        </p:txBody>
      </p:sp>
      <p:pic>
        <p:nvPicPr>
          <p:cNvPr id="79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F1873EB7-1A38-B347-BDCD-7145AEA1E0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  <p:pic>
        <p:nvPicPr>
          <p:cNvPr id="4" name="Picture 3" descr="A picture containing timeline&#10;&#10;Description automatically generated">
            <a:extLst>
              <a:ext uri="{FF2B5EF4-FFF2-40B4-BE49-F238E27FC236}">
                <a16:creationId xmlns:a16="http://schemas.microsoft.com/office/drawing/2014/main" id="{ABCDAC2C-C9DB-4740-AEF8-B322E66284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9674" y="447284"/>
            <a:ext cx="2529484" cy="1155093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5435A05D-4367-2A4E-8398-F6232E01E9DF}"/>
              </a:ext>
            </a:extLst>
          </p:cNvPr>
          <p:cNvSpPr/>
          <p:nvPr/>
        </p:nvSpPr>
        <p:spPr>
          <a:xfrm>
            <a:off x="130268" y="4736158"/>
            <a:ext cx="338555" cy="1851332"/>
          </a:xfrm>
          <a:prstGeom prst="rect">
            <a:avLst/>
          </a:prstGeom>
          <a:solidFill>
            <a:srgbClr val="5EA5C7"/>
          </a:solidFill>
          <a:ln>
            <a:solidFill>
              <a:srgbClr val="5EA5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9C4E208-E4B6-6947-A571-8207328B2473}"/>
              </a:ext>
            </a:extLst>
          </p:cNvPr>
          <p:cNvSpPr/>
          <p:nvPr/>
        </p:nvSpPr>
        <p:spPr>
          <a:xfrm>
            <a:off x="130268" y="2106212"/>
            <a:ext cx="338555" cy="2488937"/>
          </a:xfrm>
          <a:prstGeom prst="rect">
            <a:avLst/>
          </a:prstGeom>
          <a:solidFill>
            <a:srgbClr val="E97E47"/>
          </a:solidFill>
          <a:ln>
            <a:solidFill>
              <a:srgbClr val="E97E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CAD6C69-BAAD-D342-99A2-A9B013D675A0}"/>
              </a:ext>
            </a:extLst>
          </p:cNvPr>
          <p:cNvSpPr txBox="1"/>
          <p:nvPr/>
        </p:nvSpPr>
        <p:spPr>
          <a:xfrm rot="16200000">
            <a:off x="-626121" y="3181403"/>
            <a:ext cx="18513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1600" dirty="0">
                <a:solidFill>
                  <a:schemeClr val="bg1">
                    <a:lumMod val="95000"/>
                  </a:schemeClr>
                </a:solidFill>
                <a:latin typeface="Avenir Next LT Pro" panose="020B0504020202020204" pitchFamily="34" charset="77"/>
              </a:rPr>
              <a:t>Quantum phase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0E45F29-0650-6C4C-B761-39B63D7E4BAE}"/>
              </a:ext>
            </a:extLst>
          </p:cNvPr>
          <p:cNvSpPr txBox="1"/>
          <p:nvPr/>
        </p:nvSpPr>
        <p:spPr>
          <a:xfrm rot="16200000">
            <a:off x="-524224" y="5492547"/>
            <a:ext cx="16475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1600" dirty="0">
                <a:solidFill>
                  <a:schemeClr val="bg1">
                    <a:lumMod val="95000"/>
                  </a:schemeClr>
                </a:solidFill>
                <a:latin typeface="Avenir Next LT Pro" panose="020B0504020202020204" pitchFamily="34" charset="77"/>
              </a:rPr>
              <a:t>Classical phase</a:t>
            </a: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8A0E4A74-026B-9B40-A562-3293CA3B38D1}"/>
              </a:ext>
            </a:extLst>
          </p:cNvPr>
          <p:cNvSpPr/>
          <p:nvPr/>
        </p:nvSpPr>
        <p:spPr>
          <a:xfrm>
            <a:off x="694481" y="2106212"/>
            <a:ext cx="8218025" cy="108840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pic>
        <p:nvPicPr>
          <p:cNvPr id="124" name="Picture 123">
            <a:extLst>
              <a:ext uri="{FF2B5EF4-FFF2-40B4-BE49-F238E27FC236}">
                <a16:creationId xmlns:a16="http://schemas.microsoft.com/office/drawing/2014/main" id="{E66519D0-9AF0-664A-9AAE-97703232EF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78236" y="2214345"/>
            <a:ext cx="382714" cy="358852"/>
          </a:xfrm>
          <a:prstGeom prst="rect">
            <a:avLst/>
          </a:prstGeom>
        </p:spPr>
      </p:pic>
      <p:pic>
        <p:nvPicPr>
          <p:cNvPr id="120" name="Picture 119" descr="Icon&#10;&#10;Description automatically generated">
            <a:extLst>
              <a:ext uri="{FF2B5EF4-FFF2-40B4-BE49-F238E27FC236}">
                <a16:creationId xmlns:a16="http://schemas.microsoft.com/office/drawing/2014/main" id="{8F8935A1-2F45-C940-B6A9-8A7E70438C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28009" y="1921887"/>
            <a:ext cx="780539" cy="358852"/>
          </a:xfrm>
          <a:prstGeom prst="rect">
            <a:avLst/>
          </a:prstGeom>
        </p:spPr>
      </p:pic>
      <p:sp>
        <p:nvSpPr>
          <p:cNvPr id="125" name="TextBox 124">
            <a:extLst>
              <a:ext uri="{FF2B5EF4-FFF2-40B4-BE49-F238E27FC236}">
                <a16:creationId xmlns:a16="http://schemas.microsoft.com/office/drawing/2014/main" id="{E1351D94-AE19-854F-8CEF-C1CE3AEEDE38}"/>
              </a:ext>
            </a:extLst>
          </p:cNvPr>
          <p:cNvSpPr txBox="1"/>
          <p:nvPr/>
        </p:nvSpPr>
        <p:spPr>
          <a:xfrm>
            <a:off x="838200" y="1664650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Alice,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D2905FCE-F429-EF47-B897-DF2C653D2AFD}"/>
              </a:ext>
            </a:extLst>
          </p:cNvPr>
          <p:cNvSpPr txBox="1"/>
          <p:nvPr/>
        </p:nvSpPr>
        <p:spPr>
          <a:xfrm>
            <a:off x="7831007" y="1664650"/>
            <a:ext cx="677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Bob,</a:t>
            </a:r>
          </a:p>
        </p:txBody>
      </p:sp>
      <p:pic>
        <p:nvPicPr>
          <p:cNvPr id="127" name="Picture 126" descr="A close-up of a stethoscope&#10;&#10;Description automatically generated">
            <a:extLst>
              <a:ext uri="{FF2B5EF4-FFF2-40B4-BE49-F238E27FC236}">
                <a16:creationId xmlns:a16="http://schemas.microsoft.com/office/drawing/2014/main" id="{AD9AC288-7341-A046-B614-64C8A4F3F1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91948" y="1770788"/>
            <a:ext cx="177909" cy="155061"/>
          </a:xfrm>
          <a:prstGeom prst="rect">
            <a:avLst/>
          </a:prstGeom>
        </p:spPr>
      </p:pic>
      <p:pic>
        <p:nvPicPr>
          <p:cNvPr id="128" name="Picture 127" descr="A picture containing text&#10;&#10;Description automatically generated">
            <a:extLst>
              <a:ext uri="{FF2B5EF4-FFF2-40B4-BE49-F238E27FC236}">
                <a16:creationId xmlns:a16="http://schemas.microsoft.com/office/drawing/2014/main" id="{F2B5F569-CF91-6646-B134-3D1D59B075B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63040" y="1722079"/>
            <a:ext cx="465317" cy="246933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95CC23E4-79B4-C94E-A0FC-115FE0660898}"/>
              </a:ext>
            </a:extLst>
          </p:cNvPr>
          <p:cNvSpPr/>
          <p:nvPr/>
        </p:nvSpPr>
        <p:spPr>
          <a:xfrm>
            <a:off x="0" y="4660232"/>
            <a:ext cx="582783" cy="1998184"/>
          </a:xfrm>
          <a:prstGeom prst="rect">
            <a:avLst/>
          </a:prstGeom>
          <a:solidFill>
            <a:srgbClr val="FFFFFF">
              <a:alpha val="8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 dirty="0"/>
          </a:p>
        </p:txBody>
      </p:sp>
    </p:spTree>
    <p:extLst>
      <p:ext uri="{BB962C8B-B14F-4D97-AF65-F5344CB8AC3E}">
        <p14:creationId xmlns:p14="http://schemas.microsoft.com/office/powerpoint/2010/main" val="23818672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22956</TotalTime>
  <Words>9343</Words>
  <Application>Microsoft Macintosh PowerPoint</Application>
  <PresentationFormat>Widescreen</PresentationFormat>
  <Paragraphs>2649</Paragraphs>
  <Slides>132</Slides>
  <Notes>130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132</vt:i4>
      </vt:variant>
    </vt:vector>
  </HeadingPairs>
  <TitlesOfParts>
    <vt:vector size="139" baseType="lpstr">
      <vt:lpstr>Arial Unicode MS</vt:lpstr>
      <vt:lpstr>Arial</vt:lpstr>
      <vt:lpstr>Avenir Next LT Pro</vt:lpstr>
      <vt:lpstr>Calibri</vt:lpstr>
      <vt:lpstr>Calibri Light</vt:lpstr>
      <vt:lpstr>Cambria Math</vt:lpstr>
      <vt:lpstr>Office Theme</vt:lpstr>
      <vt:lpstr>Quantum Assisted  Secure Multiparty Computation</vt:lpstr>
      <vt:lpstr>Outline</vt:lpstr>
      <vt:lpstr>Outline</vt:lpstr>
      <vt:lpstr>Outline</vt:lpstr>
      <vt:lpstr>Outline</vt:lpstr>
      <vt:lpstr>Outline</vt:lpstr>
      <vt:lpstr>Motivation</vt:lpstr>
      <vt:lpstr>Motivation</vt:lpstr>
      <vt:lpstr>Motivation</vt:lpstr>
      <vt:lpstr>Motivation</vt:lpstr>
      <vt:lpstr>Motivation</vt:lpstr>
      <vt:lpstr>Motivation</vt:lpstr>
      <vt:lpstr>Motivation</vt:lpstr>
      <vt:lpstr>Motivation</vt:lpstr>
      <vt:lpstr>Motivation</vt:lpstr>
      <vt:lpstr>Motivation</vt:lpstr>
      <vt:lpstr>Motivation</vt:lpstr>
      <vt:lpstr>Motivation</vt:lpstr>
      <vt:lpstr>Motivation</vt:lpstr>
      <vt:lpstr>Motivation</vt:lpstr>
      <vt:lpstr>Motivation</vt:lpstr>
      <vt:lpstr>Motivation</vt:lpstr>
      <vt:lpstr>Motivation</vt:lpstr>
      <vt:lpstr>Motivation</vt:lpstr>
      <vt:lpstr>Motivation</vt:lpstr>
      <vt:lpstr>Motivation</vt:lpstr>
      <vt:lpstr>Motivation</vt:lpstr>
      <vt:lpstr>Motivation</vt:lpstr>
      <vt:lpstr>Motivation</vt:lpstr>
      <vt:lpstr>Motivation</vt:lpstr>
      <vt:lpstr>Motivation</vt:lpstr>
      <vt:lpstr>Motivation</vt:lpstr>
      <vt:lpstr>Motivation</vt:lpstr>
      <vt:lpstr>Outcomes</vt:lpstr>
      <vt:lpstr>Outcomes</vt:lpstr>
      <vt:lpstr>Outcomes</vt:lpstr>
      <vt:lpstr>Outcomes</vt:lpstr>
      <vt:lpstr>Outcomes</vt:lpstr>
      <vt:lpstr>Outcomes</vt:lpstr>
      <vt:lpstr>Outcomes</vt:lpstr>
      <vt:lpstr>Outcomes</vt:lpstr>
      <vt:lpstr>Quantum and classical OT</vt:lpstr>
      <vt:lpstr>Oblivious Transfer</vt:lpstr>
      <vt:lpstr>Quantum and classical OT</vt:lpstr>
      <vt:lpstr>Quantum and classical OT</vt:lpstr>
      <vt:lpstr>Quantum and classical OT</vt:lpstr>
      <vt:lpstr>Quantum and classical OT</vt:lpstr>
      <vt:lpstr>Quantum and classical OT</vt:lpstr>
      <vt:lpstr>Quantum and classical OT</vt:lpstr>
      <vt:lpstr>Quantum and classical OT</vt:lpstr>
      <vt:lpstr>Quantum and classical OT</vt:lpstr>
      <vt:lpstr>Quantum and classical OT</vt:lpstr>
      <vt:lpstr>Quantum and classical OT</vt:lpstr>
      <vt:lpstr>Quantum and classical OT</vt:lpstr>
      <vt:lpstr>Quantum and classical OT</vt:lpstr>
      <vt:lpstr>Private phylogenetic trees</vt:lpstr>
      <vt:lpstr>Private phylogenetic trees</vt:lpstr>
      <vt:lpstr>Private phylogenetic trees</vt:lpstr>
      <vt:lpstr>Private phylogenetic trees</vt:lpstr>
      <vt:lpstr>Private phylogenetic trees</vt:lpstr>
      <vt:lpstr>Private phylogenetic trees</vt:lpstr>
      <vt:lpstr>Private phylogenetic trees</vt:lpstr>
      <vt:lpstr>Private phylogenetic trees</vt:lpstr>
      <vt:lpstr>Private phylogenetic trees</vt:lpstr>
      <vt:lpstr>Private phylogenetic trees</vt:lpstr>
      <vt:lpstr>Private phylogenetic trees</vt:lpstr>
      <vt:lpstr>Private phylogenetic trees</vt:lpstr>
      <vt:lpstr>Private phylogenetic trees</vt:lpstr>
      <vt:lpstr>Quantum-assisted system</vt:lpstr>
      <vt:lpstr>Quantum-assisted system</vt:lpstr>
      <vt:lpstr>Quantum-assisted system</vt:lpstr>
      <vt:lpstr>Quantum-assisted system</vt:lpstr>
      <vt:lpstr>Performance evaluation</vt:lpstr>
      <vt:lpstr>Performance evaluation</vt:lpstr>
      <vt:lpstr>Performance evaluation</vt:lpstr>
      <vt:lpstr>Private phylogenetic trees</vt:lpstr>
      <vt:lpstr>Quantum OLE</vt:lpstr>
      <vt:lpstr>Quantum OLE</vt:lpstr>
      <vt:lpstr>Quantum OLE</vt:lpstr>
      <vt:lpstr>Quantum OLE</vt:lpstr>
      <vt:lpstr>Quantum OLE</vt:lpstr>
      <vt:lpstr>Quantum OLE</vt:lpstr>
      <vt:lpstr>Quantum OLE | Main tool</vt:lpstr>
      <vt:lpstr>Quantum OLE | Main tool</vt:lpstr>
      <vt:lpstr>Quantum OLE | Main tool</vt:lpstr>
      <vt:lpstr>Quantum OLE | Main tool</vt:lpstr>
      <vt:lpstr>Quantum OLE | Main tool</vt:lpstr>
      <vt:lpstr>Quantum OLE | Main tool</vt:lpstr>
      <vt:lpstr>Quantum OLE | Main tool</vt:lpstr>
      <vt:lpstr>Quantum OLE | Main tool</vt:lpstr>
      <vt:lpstr>Quantum OLE | Main tool</vt:lpstr>
      <vt:lpstr>Quantum OLE | Main tool</vt:lpstr>
      <vt:lpstr>Quantum OLE | Main tool</vt:lpstr>
      <vt:lpstr>Quantum OLE | Main tool</vt:lpstr>
      <vt:lpstr>Quantum OLE | Main tool</vt:lpstr>
      <vt:lpstr>Quantum OLE | Main tool</vt:lpstr>
      <vt:lpstr>Quantum OLE | Main tool</vt:lpstr>
      <vt:lpstr>Quantum OLE | Protocol</vt:lpstr>
      <vt:lpstr>Quantum OLE | Protocol</vt:lpstr>
      <vt:lpstr>Quantum OLE | Protocol</vt:lpstr>
      <vt:lpstr>Quantum OLE | Protocol</vt:lpstr>
      <vt:lpstr>Quantum OLE | Protocol</vt:lpstr>
      <vt:lpstr>Quantum OLE | Protocol</vt:lpstr>
      <vt:lpstr>Quantum OLE | Protocol</vt:lpstr>
      <vt:lpstr>Quantum OLE | Protocol</vt:lpstr>
      <vt:lpstr>Quantum OLE | Protocol</vt:lpstr>
      <vt:lpstr>Quantum OLE | Protocol</vt:lpstr>
      <vt:lpstr>Quantum OLE | Protocol</vt:lpstr>
      <vt:lpstr>Quantum OLE | Protocol</vt:lpstr>
      <vt:lpstr>Quantum OLE | Protocol</vt:lpstr>
      <vt:lpstr>Quantum OLE | Protocol</vt:lpstr>
      <vt:lpstr>Quantum OLE | UC security</vt:lpstr>
      <vt:lpstr>Quantum OLE | UC security</vt:lpstr>
      <vt:lpstr>Quantum OLE | UC security</vt:lpstr>
      <vt:lpstr>Quantum OLE | UC security</vt:lpstr>
      <vt:lpstr>Quantum OLE | UC security</vt:lpstr>
      <vt:lpstr>Quantum OLE | UC security</vt:lpstr>
      <vt:lpstr>Quantum OLE | UC security</vt:lpstr>
      <vt:lpstr>Quantum OLE | UC security</vt:lpstr>
      <vt:lpstr>Quantum OLE | UC security</vt:lpstr>
      <vt:lpstr>Quantum OLE | UC security</vt:lpstr>
      <vt:lpstr>Quantum OLE | UC security</vt:lpstr>
      <vt:lpstr>Quantum OLE | UC security</vt:lpstr>
      <vt:lpstr>Quantum OLE | UC security</vt:lpstr>
      <vt:lpstr>Quantum OLE | UC security</vt:lpstr>
      <vt:lpstr>Quantum OLE | UC security</vt:lpstr>
      <vt:lpstr>Quantum OLE | UC security</vt:lpstr>
      <vt:lpstr>Future work</vt:lpstr>
      <vt:lpstr>Future work</vt:lpstr>
      <vt:lpstr>Future work</vt:lpstr>
      <vt:lpstr>Future work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Quantum assisted  Secure Multiparty Computation</dc:title>
  <dc:creator>Manuel Maria Trigueiros Sampaio Batalha dos Santos</dc:creator>
  <cp:lastModifiedBy>Manuel Maria Trigueiros Sampaio Batalha dos Santos</cp:lastModifiedBy>
  <cp:revision>242</cp:revision>
  <dcterms:created xsi:type="dcterms:W3CDTF">2023-04-06T12:48:13Z</dcterms:created>
  <dcterms:modified xsi:type="dcterms:W3CDTF">2023-04-24T12:50:40Z</dcterms:modified>
</cp:coreProperties>
</file>